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454" r:id="rId2"/>
    <p:sldId id="455" r:id="rId3"/>
    <p:sldId id="456" r:id="rId4"/>
    <p:sldId id="457" r:id="rId5"/>
    <p:sldId id="458" r:id="rId6"/>
    <p:sldId id="459" r:id="rId7"/>
    <p:sldId id="460" r:id="rId8"/>
    <p:sldId id="461" r:id="rId9"/>
    <p:sldId id="462" r:id="rId10"/>
    <p:sldId id="463" r:id="rId11"/>
    <p:sldId id="464" r:id="rId12"/>
    <p:sldId id="465" r:id="rId13"/>
    <p:sldId id="466" r:id="rId14"/>
    <p:sldId id="467" r:id="rId15"/>
    <p:sldId id="468" r:id="rId16"/>
    <p:sldId id="469" r:id="rId17"/>
    <p:sldId id="470" r:id="rId18"/>
    <p:sldId id="471" r:id="rId19"/>
    <p:sldId id="472" r:id="rId20"/>
    <p:sldId id="473" r:id="rId21"/>
    <p:sldId id="474" r:id="rId22"/>
    <p:sldId id="475" r:id="rId23"/>
    <p:sldId id="476" r:id="rId24"/>
    <p:sldId id="477" r:id="rId25"/>
    <p:sldId id="478" r:id="rId26"/>
    <p:sldId id="479" r:id="rId27"/>
    <p:sldId id="480" r:id="rId28"/>
    <p:sldId id="481" r:id="rId29"/>
    <p:sldId id="482" r:id="rId30"/>
    <p:sldId id="483" r:id="rId31"/>
    <p:sldId id="484" r:id="rId32"/>
    <p:sldId id="485" r:id="rId33"/>
    <p:sldId id="486" r:id="rId34"/>
    <p:sldId id="487" r:id="rId35"/>
    <p:sldId id="488" r:id="rId36"/>
    <p:sldId id="489" r:id="rId37"/>
    <p:sldId id="490" r:id="rId38"/>
    <p:sldId id="491" r:id="rId39"/>
    <p:sldId id="492" r:id="rId40"/>
    <p:sldId id="493" r:id="rId41"/>
    <p:sldId id="494" r:id="rId42"/>
    <p:sldId id="495" r:id="rId43"/>
    <p:sldId id="496" r:id="rId44"/>
    <p:sldId id="497" r:id="rId45"/>
    <p:sldId id="498" r:id="rId46"/>
    <p:sldId id="499" r:id="rId47"/>
    <p:sldId id="500" r:id="rId48"/>
    <p:sldId id="501" r:id="rId49"/>
    <p:sldId id="502" r:id="rId50"/>
    <p:sldId id="503" r:id="rId51"/>
    <p:sldId id="504" r:id="rId52"/>
    <p:sldId id="505" r:id="rId53"/>
    <p:sldId id="506" r:id="rId54"/>
    <p:sldId id="507" r:id="rId5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dP35UFycRi15uh9fjUegiw" hashData="a2fpKjSQBHNJwgcnWaB4eP6WZnk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8A0424"/>
    <a:srgbClr val="FF3300"/>
    <a:srgbClr val="FFFF00"/>
    <a:srgbClr val="FFFF99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409" autoAdjust="0"/>
    <p:restoredTop sz="94660"/>
  </p:normalViewPr>
  <p:slideViewPr>
    <p:cSldViewPr>
      <p:cViewPr>
        <p:scale>
          <a:sx n="66" d="100"/>
          <a:sy n="66" d="100"/>
        </p:scale>
        <p:origin x="-155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tr-TR"/>
          </a:p>
        </p:txBody>
      </p:sp>
      <p:sp>
        <p:nvSpPr>
          <p:cNvPr id="394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tr-TR"/>
          </a:p>
        </p:txBody>
      </p:sp>
      <p:sp>
        <p:nvSpPr>
          <p:cNvPr id="39424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94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394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tr-TR"/>
          </a:p>
        </p:txBody>
      </p:sp>
      <p:sp>
        <p:nvSpPr>
          <p:cNvPr id="394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63F1147-B823-4239-A96C-058BB687B48D}" type="slidenum">
              <a:rPr lang="tr-TR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A91E88-2A15-4AFC-B22E-D7AA97847160}" type="slidenum">
              <a:rPr lang="tr-TR"/>
              <a:pPr/>
              <a:t>11</a:t>
            </a:fld>
            <a:endParaRPr lang="tr-TR"/>
          </a:p>
        </p:txBody>
      </p:sp>
      <p:sp>
        <p:nvSpPr>
          <p:cNvPr id="3952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032826-967F-4976-BDDD-870476F30A7E}" type="slidenum">
              <a:rPr lang="tr-TR"/>
              <a:pPr/>
              <a:t>18</a:t>
            </a:fld>
            <a:endParaRPr lang="tr-TR"/>
          </a:p>
        </p:txBody>
      </p:sp>
      <p:sp>
        <p:nvSpPr>
          <p:cNvPr id="4034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4EB764-DC8A-424E-8310-1B86F393FBC2}" type="slidenum">
              <a:rPr lang="tr-TR"/>
              <a:pPr/>
              <a:t>19</a:t>
            </a:fld>
            <a:endParaRPr lang="tr-TR"/>
          </a:p>
        </p:txBody>
      </p:sp>
      <p:sp>
        <p:nvSpPr>
          <p:cNvPr id="4055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5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534E10-0A06-474A-A487-937304189BFA}" type="slidenum">
              <a:rPr lang="tr-TR"/>
              <a:pPr/>
              <a:t>20</a:t>
            </a:fld>
            <a:endParaRPr lang="tr-TR"/>
          </a:p>
        </p:txBody>
      </p:sp>
      <p:sp>
        <p:nvSpPr>
          <p:cNvPr id="4075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>
              <a:spcBef>
                <a:spcPts val="600"/>
              </a:spcBef>
            </a:pPr>
            <a:endParaRPr lang="en-US" sz="9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1F43DE-CAEC-49DC-91A8-84A2B4C0ACE9}" type="slidenum">
              <a:rPr lang="tr-TR"/>
              <a:pPr/>
              <a:t>22</a:t>
            </a:fld>
            <a:endParaRPr lang="tr-TR"/>
          </a:p>
        </p:txBody>
      </p:sp>
      <p:sp>
        <p:nvSpPr>
          <p:cNvPr id="4106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4A2946-68B1-44DF-9597-31ACBE7EC04D}" type="slidenum">
              <a:rPr lang="tr-TR"/>
              <a:pPr/>
              <a:t>23</a:t>
            </a:fld>
            <a:endParaRPr lang="tr-TR"/>
          </a:p>
        </p:txBody>
      </p:sp>
      <p:sp>
        <p:nvSpPr>
          <p:cNvPr id="4126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1F1514-11B4-4CD6-BF54-32FA028AA724}" type="slidenum">
              <a:rPr lang="tr-TR"/>
              <a:pPr/>
              <a:t>25</a:t>
            </a:fld>
            <a:endParaRPr lang="tr-TR"/>
          </a:p>
        </p:txBody>
      </p:sp>
      <p:sp>
        <p:nvSpPr>
          <p:cNvPr id="4157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88220B-9C2D-441C-A932-C0B683DB35F9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02DF7EA-8123-463C-AC15-DE644ADF12DE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73A87D2-DADE-4BAF-90B1-31898C33C670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781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4781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F2F85C9-9317-407C-AC38-449E1DCF280F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8" name="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5D5B69-2B69-4B78-A7F5-183F35B9F53F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4CBE55D-EA75-43E9-A8A9-234C23D66C4F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3D13095-2A9F-4FAB-8E6E-FAFACFA21F38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14B74D2-7656-4652-A7FE-A64BFADD7EE5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2DE90E7-DB67-48B6-8E63-4881F8D06867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0CA8F1E-AD1E-4677-A9A1-B981595624B1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58000" y="692150"/>
            <a:ext cx="2286000" cy="56896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0" y="692150"/>
            <a:ext cx="6705600" cy="56896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D56BFC8-4FB9-4C2C-8A9C-E92D7DDE271C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692150"/>
            <a:ext cx="8686800" cy="649288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0" y="1600200"/>
            <a:ext cx="4495800" cy="478155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495800" cy="2314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4067175"/>
            <a:ext cx="4495800" cy="2314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>
          <a:xfrm>
            <a:off x="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4FC806D-806D-442D-82E7-BCBA87A4F514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692150"/>
            <a:ext cx="8686800" cy="649288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78155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495800" cy="2314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4067175"/>
            <a:ext cx="4495800" cy="2314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>
          <a:xfrm>
            <a:off x="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48F6FCB-A2CB-49A5-8C73-2C3526810F66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692150"/>
            <a:ext cx="8686800" cy="649288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0" y="1600200"/>
            <a:ext cx="4495800" cy="478155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478155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A851967-1ADE-4C39-A998-462DE33BFE1B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0" y="692150"/>
            <a:ext cx="9144000" cy="56896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>
          <a:xfrm>
            <a:off x="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5FF8322-5F52-477A-8945-A12E18656C67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sz="quarter"/>
          </p:nvPr>
        </p:nvSpPr>
        <p:spPr>
          <a:xfrm>
            <a:off x="0" y="692150"/>
            <a:ext cx="8686800" cy="649288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4495800" cy="2314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495800" cy="2314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0" y="4067175"/>
            <a:ext cx="4495800" cy="2314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8200" y="4067175"/>
            <a:ext cx="4495800" cy="2314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>
          <a:xfrm>
            <a:off x="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8" name="7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609333A-4697-4F13-8CD0-945A3F76EEEC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rgbClr val="800000"/>
          </a:fgClr>
          <a:bgClr>
            <a:schemeClr val="accent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0" y="692150"/>
            <a:ext cx="86868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00200"/>
            <a:ext cx="91440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8EEA5C7-9BC2-4DA7-9E62-866BB95601C1}" type="slidenum">
              <a:rPr lang="tr-TR"/>
              <a:pPr/>
              <a:t>‹#›</a:t>
            </a:fld>
            <a:endParaRPr lang="tr-TR"/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92150"/>
          </a:xfrm>
          <a:prstGeom prst="rect">
            <a:avLst/>
          </a:prstGeom>
          <a:gradFill rotWithShape="1">
            <a:gsLst>
              <a:gs pos="0">
                <a:srgbClr val="EB9D4F">
                  <a:gamma/>
                  <a:shade val="46275"/>
                  <a:invGamma/>
                </a:srgbClr>
              </a:gs>
              <a:gs pos="100000">
                <a:srgbClr val="EB9D4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sz="2400" b="1" dirty="0" smtClean="0">
                <a:solidFill>
                  <a:srgbClr val="00B0F0"/>
                </a:solidFill>
              </a:rPr>
              <a:t>GENEL JEOLOJİ- </a:t>
            </a:r>
            <a:r>
              <a:rPr lang="tr-TR" b="1" dirty="0">
                <a:solidFill>
                  <a:srgbClr val="CCFF99"/>
                </a:solidFill>
              </a:rPr>
              <a:t>METAMORFİK KAYAÇLAR</a:t>
            </a:r>
          </a:p>
        </p:txBody>
      </p:sp>
      <p:sp>
        <p:nvSpPr>
          <p:cNvPr id="1036" name="Text Box 12"/>
          <p:cNvSpPr txBox="1">
            <a:spLocks noChangeArrowheads="1"/>
          </p:cNvSpPr>
          <p:nvPr userDrawn="1"/>
        </p:nvSpPr>
        <p:spPr bwMode="auto">
          <a:xfrm>
            <a:off x="7318375" y="390525"/>
            <a:ext cx="160909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200" dirty="0" smtClean="0">
                <a:solidFill>
                  <a:schemeClr val="bg1"/>
                </a:solidFill>
              </a:rPr>
              <a:t>Prof.</a:t>
            </a:r>
            <a:r>
              <a:rPr lang="tr-TR" sz="1200" baseline="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Dr.Yaşar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>
                <a:solidFill>
                  <a:schemeClr val="bg1"/>
                </a:solidFill>
              </a:rPr>
              <a:t>EREN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rtl="0" fontAlgn="base">
        <a:spcBef>
          <a:spcPct val="0"/>
        </a:spcBef>
        <a:spcAft>
          <a:spcPct val="0"/>
        </a:spcAft>
        <a:defRPr sz="2800">
          <a:solidFill>
            <a:srgbClr val="FFFF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800">
          <a:solidFill>
            <a:srgbClr val="FFFF00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800">
          <a:solidFill>
            <a:srgbClr val="FFFF00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800">
          <a:solidFill>
            <a:srgbClr val="FFFF00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800">
          <a:solidFill>
            <a:srgbClr val="FFFF00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FFFF00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FFFF00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FFFF00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FFFF00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978" name="Picture 2" descr="meta - mafic dikes in gneis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92150"/>
            <a:ext cx="9144000" cy="6238875"/>
          </a:xfrm>
          <a:prstGeom prst="rect">
            <a:avLst/>
          </a:prstGeom>
          <a:noFill/>
        </p:spPr>
      </p:pic>
      <p:sp>
        <p:nvSpPr>
          <p:cNvPr id="382980" name="Text Box 4"/>
          <p:cNvSpPr txBox="1">
            <a:spLocks noChangeArrowheads="1"/>
          </p:cNvSpPr>
          <p:nvPr/>
        </p:nvSpPr>
        <p:spPr bwMode="auto">
          <a:xfrm>
            <a:off x="2124075" y="981075"/>
            <a:ext cx="4816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4000">
                <a:solidFill>
                  <a:srgbClr val="FFCCFF"/>
                </a:solidFill>
              </a:rPr>
              <a:t>Metamorfik Kayaçlar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692150"/>
            <a:ext cx="8964612" cy="5976938"/>
          </a:xfrm>
        </p:spPr>
        <p:txBody>
          <a:bodyPr/>
          <a:lstStyle/>
          <a:p>
            <a:r>
              <a:rPr lang="tr-TR">
                <a:solidFill>
                  <a:schemeClr val="folHlink"/>
                </a:solidFill>
              </a:rPr>
              <a:t>Tortul ve magmatik kayaçların sıcaklık ve basınç etkisiyle değişmeleri,-başkalaşmaları sonucu oluşan kayaçlara metamorfik (başkalaşım) kayaçlar denir</a:t>
            </a:r>
          </a:p>
          <a:p>
            <a:endParaRPr lang="tr-TR">
              <a:solidFill>
                <a:schemeClr val="folHlink"/>
              </a:solidFill>
            </a:endParaRPr>
          </a:p>
          <a:p>
            <a:r>
              <a:rPr lang="tr-TR">
                <a:solidFill>
                  <a:schemeClr val="folHlink"/>
                </a:solidFill>
              </a:rPr>
              <a:t>Genellikle kristallerden oluşmuşlardır</a:t>
            </a:r>
          </a:p>
          <a:p>
            <a:endParaRPr lang="tr-TR">
              <a:solidFill>
                <a:schemeClr val="folHlink"/>
              </a:solidFill>
            </a:endParaRPr>
          </a:p>
          <a:p>
            <a:r>
              <a:rPr lang="tr-TR">
                <a:solidFill>
                  <a:schemeClr val="folHlink"/>
                </a:solidFill>
              </a:rPr>
              <a:t>Yapraklanmalı, klivajlı ve bantlı bir yapıya sahiptirler</a:t>
            </a:r>
          </a:p>
          <a:p>
            <a:endParaRPr lang="tr-TR">
              <a:solidFill>
                <a:schemeClr val="folHlink"/>
              </a:solidFill>
            </a:endParaRPr>
          </a:p>
          <a:p>
            <a:r>
              <a:rPr lang="tr-TR">
                <a:solidFill>
                  <a:schemeClr val="folHlink"/>
                </a:solidFill>
              </a:rPr>
              <a:t>Metamorfizma sonucu oluşurlar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026" name="Picture 2" descr="marb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3830638"/>
            <a:ext cx="2743200" cy="241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85027" name="Picture 3" descr="phylli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1143000"/>
            <a:ext cx="2819400" cy="2479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85028" name="Picture 4" descr="packston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3962400"/>
            <a:ext cx="3078163" cy="2206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85029" name="Picture 5" descr="shal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3000" y="1219200"/>
            <a:ext cx="2727325" cy="2398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5030" name="Text Box 6"/>
          <p:cNvSpPr txBox="1">
            <a:spLocks noChangeArrowheads="1"/>
          </p:cNvSpPr>
          <p:nvPr/>
        </p:nvSpPr>
        <p:spPr bwMode="auto">
          <a:xfrm>
            <a:off x="1547813" y="620713"/>
            <a:ext cx="9969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tr-TR" sz="3600">
                <a:solidFill>
                  <a:srgbClr val="FFFF00"/>
                </a:solidFill>
                <a:latin typeface="Times New Roman" pitchFamily="18" charset="0"/>
              </a:rPr>
              <a:t>Şeyl</a:t>
            </a:r>
            <a:endParaRPr lang="en-US" sz="360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385031" name="Text Box 7"/>
          <p:cNvSpPr txBox="1">
            <a:spLocks noChangeArrowheads="1"/>
          </p:cNvSpPr>
          <p:nvPr/>
        </p:nvSpPr>
        <p:spPr bwMode="auto">
          <a:xfrm>
            <a:off x="6659563" y="549275"/>
            <a:ext cx="8699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tr-TR" sz="3600">
                <a:solidFill>
                  <a:srgbClr val="FFFF00"/>
                </a:solidFill>
                <a:latin typeface="Times New Roman" pitchFamily="18" charset="0"/>
              </a:rPr>
              <a:t>Şist</a:t>
            </a:r>
            <a:endParaRPr lang="en-US" sz="360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385032" name="Text Box 8"/>
          <p:cNvSpPr txBox="1">
            <a:spLocks noChangeArrowheads="1"/>
          </p:cNvSpPr>
          <p:nvPr/>
        </p:nvSpPr>
        <p:spPr bwMode="auto">
          <a:xfrm>
            <a:off x="1763713" y="6216650"/>
            <a:ext cx="18351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tr-TR" sz="3600">
                <a:solidFill>
                  <a:srgbClr val="FFFF00"/>
                </a:solidFill>
                <a:latin typeface="Times New Roman" pitchFamily="18" charset="0"/>
              </a:rPr>
              <a:t>Kireçtaşı</a:t>
            </a:r>
            <a:endParaRPr lang="en-US" sz="360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385033" name="Text Box 9"/>
          <p:cNvSpPr txBox="1">
            <a:spLocks noChangeArrowheads="1"/>
          </p:cNvSpPr>
          <p:nvPr/>
        </p:nvSpPr>
        <p:spPr bwMode="auto">
          <a:xfrm>
            <a:off x="6516688" y="6216650"/>
            <a:ext cx="16573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600">
                <a:solidFill>
                  <a:srgbClr val="FFFF00"/>
                </a:solidFill>
                <a:latin typeface="Times New Roman" pitchFamily="18" charset="0"/>
              </a:rPr>
              <a:t>M</a:t>
            </a:r>
            <a:r>
              <a:rPr lang="tr-TR" sz="3600">
                <a:solidFill>
                  <a:srgbClr val="FFFF00"/>
                </a:solidFill>
                <a:latin typeface="Times New Roman" pitchFamily="18" charset="0"/>
              </a:rPr>
              <a:t>ermer</a:t>
            </a:r>
            <a:endParaRPr lang="en-US" sz="360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385034" name="Line 10"/>
          <p:cNvSpPr>
            <a:spLocks noChangeShapeType="1"/>
          </p:cNvSpPr>
          <p:nvPr/>
        </p:nvSpPr>
        <p:spPr bwMode="auto">
          <a:xfrm>
            <a:off x="3733800" y="2362200"/>
            <a:ext cx="2209800" cy="0"/>
          </a:xfrm>
          <a:prstGeom prst="line">
            <a:avLst/>
          </a:prstGeom>
          <a:noFill/>
          <a:ln w="57150">
            <a:solidFill>
              <a:srgbClr val="FF99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385035" name="Line 11"/>
          <p:cNvSpPr>
            <a:spLocks noChangeShapeType="1"/>
          </p:cNvSpPr>
          <p:nvPr/>
        </p:nvSpPr>
        <p:spPr bwMode="auto">
          <a:xfrm>
            <a:off x="3962400" y="4953000"/>
            <a:ext cx="2209800" cy="0"/>
          </a:xfrm>
          <a:prstGeom prst="line">
            <a:avLst/>
          </a:prstGeom>
          <a:noFill/>
          <a:ln w="57150">
            <a:solidFill>
              <a:srgbClr val="FF99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35138"/>
            <a:ext cx="8229600" cy="4000500"/>
          </a:xfrm>
        </p:spPr>
        <p:txBody>
          <a:bodyPr/>
          <a:lstStyle/>
          <a:p>
            <a:r>
              <a:rPr lang="tr-TR">
                <a:solidFill>
                  <a:srgbClr val="FF99FF"/>
                </a:solidFill>
              </a:rPr>
              <a:t>METAMORFİZMA</a:t>
            </a:r>
          </a:p>
          <a:p>
            <a:pPr lvl="1"/>
            <a:r>
              <a:rPr lang="tr-TR"/>
              <a:t>Yerkabuğunun derinliklerinde hüküm süren değişik fiziksel ve kimyasal şartların etkisiyle katı halde gelişen mineral değişikliğine metamorfizma denir</a:t>
            </a:r>
            <a:r>
              <a:rPr lang="tr-TR">
                <a:solidFill>
                  <a:schemeClr val="folHlink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7772400" cy="5105400"/>
          </a:xfrm>
          <a:noFill/>
          <a:ln/>
        </p:spPr>
        <p:txBody>
          <a:bodyPr/>
          <a:lstStyle/>
          <a:p>
            <a:endParaRPr lang="en-US">
              <a:solidFill>
                <a:schemeClr val="folHlink"/>
              </a:solidFill>
            </a:endParaRPr>
          </a:p>
          <a:p>
            <a:endParaRPr lang="en-US">
              <a:solidFill>
                <a:schemeClr val="folHlink"/>
              </a:solidFill>
            </a:endParaRPr>
          </a:p>
          <a:p>
            <a:pPr lvl="1"/>
            <a:endParaRPr lang="en-US">
              <a:solidFill>
                <a:schemeClr val="folHlink"/>
              </a:solidFill>
            </a:endParaRPr>
          </a:p>
          <a:p>
            <a:endParaRPr lang="en-US" sz="2400">
              <a:solidFill>
                <a:schemeClr val="folHlink"/>
              </a:solidFill>
            </a:endParaRPr>
          </a:p>
        </p:txBody>
      </p:sp>
      <p:sp>
        <p:nvSpPr>
          <p:cNvPr id="387075" name="Rectangle 3"/>
          <p:cNvSpPr>
            <a:spLocks noChangeArrowheads="1"/>
          </p:cNvSpPr>
          <p:nvPr/>
        </p:nvSpPr>
        <p:spPr bwMode="auto">
          <a:xfrm>
            <a:off x="755650" y="1052513"/>
            <a:ext cx="7772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>
              <a:solidFill>
                <a:schemeClr val="folHlink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3600">
                <a:solidFill>
                  <a:srgbClr val="FF99FF"/>
                </a:solidFill>
              </a:rPr>
              <a:t>Metamorfizmayı etkileyen faktörler</a:t>
            </a:r>
            <a:endParaRPr lang="en-US" sz="3600">
              <a:solidFill>
                <a:srgbClr val="FF99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tr-TR" sz="3600">
                <a:solidFill>
                  <a:schemeClr val="bg1"/>
                </a:solidFill>
              </a:rPr>
              <a:t>Sıcaklık</a:t>
            </a:r>
            <a:endParaRPr lang="en-US" sz="3600">
              <a:solidFill>
                <a:schemeClr val="bg1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tr-TR" sz="3600">
                <a:solidFill>
                  <a:schemeClr val="bg1"/>
                </a:solidFill>
              </a:rPr>
              <a:t>Basınç </a:t>
            </a:r>
            <a:endParaRPr lang="en-US" sz="3600">
              <a:solidFill>
                <a:schemeClr val="bg1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tr-TR" sz="3600">
                <a:solidFill>
                  <a:schemeClr val="bg1"/>
                </a:solidFill>
              </a:rPr>
              <a:t>Gözenek sıvıları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tr-TR" sz="3600">
                <a:solidFill>
                  <a:schemeClr val="bg1"/>
                </a:solidFill>
              </a:rPr>
              <a:t>Zaman</a:t>
            </a:r>
            <a:endParaRPr lang="en-US" sz="3600">
              <a:solidFill>
                <a:schemeClr val="bg1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sz="36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098" name="Picture 2" descr="metaPTran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1200"/>
            <a:ext cx="9144000" cy="6156325"/>
          </a:xfrm>
          <a:prstGeom prst="rect">
            <a:avLst/>
          </a:prstGeom>
          <a:noFill/>
        </p:spPr>
      </p:pic>
      <p:sp>
        <p:nvSpPr>
          <p:cNvPr id="388099" name="Text Box 3"/>
          <p:cNvSpPr txBox="1">
            <a:spLocks noChangeArrowheads="1"/>
          </p:cNvSpPr>
          <p:nvPr/>
        </p:nvSpPr>
        <p:spPr bwMode="auto">
          <a:xfrm>
            <a:off x="1403350" y="765175"/>
            <a:ext cx="226695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/>
              <a:t>Sedimanter kayaçlar</a:t>
            </a:r>
          </a:p>
        </p:txBody>
      </p:sp>
      <p:sp>
        <p:nvSpPr>
          <p:cNvPr id="388100" name="Text Box 4"/>
          <p:cNvSpPr txBox="1">
            <a:spLocks noChangeArrowheads="1"/>
          </p:cNvSpPr>
          <p:nvPr/>
        </p:nvSpPr>
        <p:spPr bwMode="auto">
          <a:xfrm rot="16200000">
            <a:off x="-836612" y="3402012"/>
            <a:ext cx="2070100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Basınç (MPa)     </a:t>
            </a:r>
          </a:p>
        </p:txBody>
      </p:sp>
      <p:sp>
        <p:nvSpPr>
          <p:cNvPr id="388101" name="Text Box 5"/>
          <p:cNvSpPr txBox="1">
            <a:spLocks noChangeArrowheads="1"/>
          </p:cNvSpPr>
          <p:nvPr/>
        </p:nvSpPr>
        <p:spPr bwMode="auto">
          <a:xfrm>
            <a:off x="3348038" y="6461125"/>
            <a:ext cx="1841500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           Sıcaklık</a:t>
            </a:r>
          </a:p>
        </p:txBody>
      </p:sp>
      <p:sp>
        <p:nvSpPr>
          <p:cNvPr id="388102" name="Text Box 6"/>
          <p:cNvSpPr txBox="1">
            <a:spLocks noChangeArrowheads="1"/>
          </p:cNvSpPr>
          <p:nvPr/>
        </p:nvSpPr>
        <p:spPr bwMode="auto">
          <a:xfrm rot="16200000">
            <a:off x="7997825" y="3387725"/>
            <a:ext cx="1609725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Derinlik (km)</a:t>
            </a:r>
          </a:p>
        </p:txBody>
      </p:sp>
      <p:sp>
        <p:nvSpPr>
          <p:cNvPr id="388103" name="Text Box 7"/>
          <p:cNvSpPr txBox="1">
            <a:spLocks noChangeArrowheads="1"/>
          </p:cNvSpPr>
          <p:nvPr/>
        </p:nvSpPr>
        <p:spPr bwMode="auto">
          <a:xfrm rot="-46035498">
            <a:off x="1247775" y="2001838"/>
            <a:ext cx="2454275" cy="701675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Düşük dereceli</a:t>
            </a:r>
          </a:p>
          <a:p>
            <a:r>
              <a:rPr lang="tr-TR" sz="2000"/>
              <a:t>Metamorfik kayaçlar</a:t>
            </a:r>
          </a:p>
        </p:txBody>
      </p:sp>
      <p:sp>
        <p:nvSpPr>
          <p:cNvPr id="388104" name="Text Box 8"/>
          <p:cNvSpPr txBox="1">
            <a:spLocks noChangeArrowheads="1"/>
          </p:cNvSpPr>
          <p:nvPr/>
        </p:nvSpPr>
        <p:spPr bwMode="auto">
          <a:xfrm rot="-2459989">
            <a:off x="3563938" y="4149725"/>
            <a:ext cx="2454275" cy="701675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Orta dereceli</a:t>
            </a:r>
          </a:p>
          <a:p>
            <a:r>
              <a:rPr lang="tr-TR" sz="2000"/>
              <a:t>Metamorfik kayaçlar</a:t>
            </a:r>
          </a:p>
        </p:txBody>
      </p:sp>
      <p:sp>
        <p:nvSpPr>
          <p:cNvPr id="388105" name="Text Box 9"/>
          <p:cNvSpPr txBox="1">
            <a:spLocks noChangeArrowheads="1"/>
          </p:cNvSpPr>
          <p:nvPr/>
        </p:nvSpPr>
        <p:spPr bwMode="auto">
          <a:xfrm rot="-2496608">
            <a:off x="2289175" y="2989263"/>
            <a:ext cx="2520950" cy="701675"/>
          </a:xfrm>
          <a:prstGeom prst="rect">
            <a:avLst/>
          </a:prstGeom>
          <a:solidFill>
            <a:srgbClr val="F38F4B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000"/>
              <a:t>Yüksek dereceli</a:t>
            </a:r>
          </a:p>
          <a:p>
            <a:r>
              <a:rPr lang="tr-TR" sz="2000"/>
              <a:t>Metamorfik kayaçlar    </a:t>
            </a:r>
          </a:p>
        </p:txBody>
      </p:sp>
      <p:sp>
        <p:nvSpPr>
          <p:cNvPr id="388106" name="Text Box 10"/>
          <p:cNvSpPr txBox="1">
            <a:spLocks noChangeArrowheads="1"/>
          </p:cNvSpPr>
          <p:nvPr/>
        </p:nvSpPr>
        <p:spPr bwMode="auto">
          <a:xfrm rot="-4004209">
            <a:off x="6353969" y="4529932"/>
            <a:ext cx="1924050" cy="36671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/>
              <a:t>Magma bölgesi 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775" y="769938"/>
            <a:ext cx="6372225" cy="6010275"/>
          </a:xfrm>
          <a:prstGeom prst="rect">
            <a:avLst/>
          </a:prstGeom>
          <a:noFill/>
        </p:spPr>
      </p:pic>
      <p:sp>
        <p:nvSpPr>
          <p:cNvPr id="389123" name="Rectangle 3"/>
          <p:cNvSpPr>
            <a:spLocks noChangeArrowheads="1"/>
          </p:cNvSpPr>
          <p:nvPr/>
        </p:nvSpPr>
        <p:spPr bwMode="auto">
          <a:xfrm>
            <a:off x="0" y="801688"/>
            <a:ext cx="3079750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tr-TR" b="1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BASINÇ</a:t>
            </a:r>
            <a:r>
              <a:rPr lang="en-US" b="1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 - </a:t>
            </a:r>
          </a:p>
          <a:p>
            <a:pPr eaLnBrk="0" hangingPunct="0"/>
            <a:r>
              <a:rPr lang="tr-TR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Nedenleri</a:t>
            </a:r>
            <a:r>
              <a:rPr 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:   </a:t>
            </a:r>
          </a:p>
          <a:p>
            <a:pPr eaLnBrk="0" hangingPunct="0"/>
            <a:endParaRPr 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" charset="0"/>
            </a:endParaRPr>
          </a:p>
          <a:p>
            <a:pPr eaLnBrk="0" hangingPunct="0"/>
            <a:r>
              <a:rPr lang="en-US" sz="20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Lit</a:t>
            </a:r>
            <a:r>
              <a:rPr lang="tr-TR" sz="20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ostatik basınç</a:t>
            </a:r>
            <a:r>
              <a:rPr 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 </a:t>
            </a:r>
          </a:p>
          <a:p>
            <a:pPr eaLnBrk="0" hangingPunct="0"/>
            <a:r>
              <a:rPr 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- </a:t>
            </a:r>
            <a:r>
              <a:rPr lang="tr-TR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Üstteki kayaçların ağırlığı</a:t>
            </a:r>
            <a:endParaRPr 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" charset="0"/>
            </a:endParaRPr>
          </a:p>
          <a:p>
            <a:pPr eaLnBrk="0" hangingPunct="0">
              <a:buFontTx/>
              <a:buChar char="-"/>
            </a:pPr>
            <a:r>
              <a:rPr lang="tr-TR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3.5 km derinde yüzeydeki</a:t>
            </a:r>
          </a:p>
          <a:p>
            <a:pPr eaLnBrk="0" hangingPunct="0">
              <a:buFontTx/>
              <a:buChar char="-"/>
            </a:pPr>
            <a:r>
              <a:rPr lang="tr-TR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Basıncın 1000 katı</a:t>
            </a:r>
            <a:endParaRPr 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" charset="0"/>
            </a:endParaRPr>
          </a:p>
          <a:p>
            <a:pPr eaLnBrk="0" hangingPunct="0">
              <a:buFontTx/>
              <a:buChar char="-"/>
            </a:pPr>
            <a:r>
              <a:rPr lang="tr-TR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Tanelerin daha sıkı </a:t>
            </a:r>
          </a:p>
          <a:p>
            <a:pPr eaLnBrk="0" hangingPunct="0">
              <a:buFontTx/>
              <a:buChar char="-"/>
            </a:pPr>
            <a:r>
              <a:rPr lang="tr-TR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İstiflenmesini Ve </a:t>
            </a:r>
          </a:p>
          <a:p>
            <a:pPr eaLnBrk="0" hangingPunct="0">
              <a:buFontTx/>
              <a:buChar char="-"/>
            </a:pPr>
            <a:r>
              <a:rPr lang="tr-TR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rekristalizasyonu sağlar</a:t>
            </a:r>
            <a:endParaRPr 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" charset="0"/>
            </a:endParaRPr>
          </a:p>
          <a:p>
            <a:pPr eaLnBrk="0" hangingPunct="0"/>
            <a:endParaRPr 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" charset="0"/>
            </a:endParaRPr>
          </a:p>
          <a:p>
            <a:pPr eaLnBrk="0" hangingPunct="0"/>
            <a:r>
              <a:rPr lang="en-US" sz="20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Di</a:t>
            </a:r>
            <a:r>
              <a:rPr lang="tr-TR" sz="20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feransiyel basınç</a:t>
            </a:r>
            <a:r>
              <a:rPr 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  </a:t>
            </a:r>
          </a:p>
          <a:p>
            <a:pPr eaLnBrk="0" hangingPunct="0"/>
            <a:r>
              <a:rPr 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-</a:t>
            </a:r>
            <a:r>
              <a:rPr lang="tr-TR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Tektonik etkinlik</a:t>
            </a:r>
          </a:p>
          <a:p>
            <a:pPr eaLnBrk="0" hangingPunct="0"/>
            <a:r>
              <a:rPr lang="tr-TR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Sonucu eşit olmayan</a:t>
            </a:r>
          </a:p>
          <a:p>
            <a:pPr eaLnBrk="0" hangingPunct="0"/>
            <a:r>
              <a:rPr lang="tr-TR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Gerilme</a:t>
            </a:r>
            <a:endParaRPr 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" charset="0"/>
            </a:endParaRPr>
          </a:p>
          <a:p>
            <a:pPr eaLnBrk="0" hangingPunct="0"/>
            <a:endParaRPr 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" charset="0"/>
            </a:endParaRPr>
          </a:p>
          <a:p>
            <a:pPr eaLnBrk="0" hangingPunct="0">
              <a:buFontTx/>
              <a:buChar char="-"/>
            </a:pPr>
            <a:r>
              <a:rPr lang="tr-TR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Dağoluşumu esnasunda </a:t>
            </a:r>
          </a:p>
          <a:p>
            <a:pPr eaLnBrk="0" hangingPunct="0">
              <a:buFontTx/>
              <a:buChar char="-"/>
            </a:pPr>
            <a:r>
              <a:rPr lang="tr-TR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sıkışma</a:t>
            </a:r>
            <a:r>
              <a:rPr lang="en-US" b="1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	</a:t>
            </a:r>
          </a:p>
        </p:txBody>
      </p:sp>
      <p:sp>
        <p:nvSpPr>
          <p:cNvPr id="389124" name="Text Box 4"/>
          <p:cNvSpPr txBox="1">
            <a:spLocks noChangeArrowheads="1"/>
          </p:cNvSpPr>
          <p:nvPr/>
        </p:nvSpPr>
        <p:spPr bwMode="auto">
          <a:xfrm>
            <a:off x="2843213" y="1484313"/>
            <a:ext cx="776287" cy="304800"/>
          </a:xfrm>
          <a:prstGeom prst="rect">
            <a:avLst/>
          </a:prstGeom>
          <a:solidFill>
            <a:srgbClr val="E7E7E7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400"/>
              <a:t>Yüzey  </a:t>
            </a:r>
          </a:p>
        </p:txBody>
      </p:sp>
      <p:sp>
        <p:nvSpPr>
          <p:cNvPr id="389125" name="Text Box 5"/>
          <p:cNvSpPr txBox="1">
            <a:spLocks noChangeArrowheads="1"/>
          </p:cNvSpPr>
          <p:nvPr/>
        </p:nvSpPr>
        <p:spPr bwMode="auto">
          <a:xfrm>
            <a:off x="5580063" y="836613"/>
            <a:ext cx="2212975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400"/>
              <a:t>Düşey basınç (kbar)         </a:t>
            </a:r>
          </a:p>
        </p:txBody>
      </p:sp>
      <p:sp>
        <p:nvSpPr>
          <p:cNvPr id="389126" name="Text Box 6"/>
          <p:cNvSpPr txBox="1">
            <a:spLocks noChangeArrowheads="1"/>
          </p:cNvSpPr>
          <p:nvPr/>
        </p:nvSpPr>
        <p:spPr bwMode="auto">
          <a:xfrm rot="16200000">
            <a:off x="3364706" y="3483769"/>
            <a:ext cx="1277938" cy="304800"/>
          </a:xfrm>
          <a:prstGeom prst="rect">
            <a:avLst/>
          </a:prstGeom>
          <a:solidFill>
            <a:srgbClr val="E7E7E7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400"/>
              <a:t>Derinlik (km)  </a:t>
            </a:r>
          </a:p>
        </p:txBody>
      </p:sp>
      <p:sp>
        <p:nvSpPr>
          <p:cNvPr id="389127" name="Text Box 7"/>
          <p:cNvSpPr txBox="1">
            <a:spLocks noChangeArrowheads="1"/>
          </p:cNvSpPr>
          <p:nvPr/>
        </p:nvSpPr>
        <p:spPr bwMode="auto">
          <a:xfrm>
            <a:off x="2916238" y="6021388"/>
            <a:ext cx="3706812" cy="517525"/>
          </a:xfrm>
          <a:prstGeom prst="rect">
            <a:avLst/>
          </a:prstGeom>
          <a:solidFill>
            <a:srgbClr val="EDEDED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400"/>
              <a:t>1 kilobar (kbar)= 1000 bar</a:t>
            </a:r>
          </a:p>
          <a:p>
            <a:r>
              <a:rPr lang="tr-TR" sz="1400"/>
              <a:t>Deniz düzeyinde Atmosferik basınç= 1bar   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146" name="Picture 2" descr="meta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6538"/>
            <a:ext cx="9144000" cy="6384925"/>
          </a:xfrm>
          <a:prstGeom prst="rect">
            <a:avLst/>
          </a:prstGeom>
          <a:noFill/>
        </p:spPr>
      </p:pic>
      <p:sp>
        <p:nvSpPr>
          <p:cNvPr id="390147" name="Text Box 3"/>
          <p:cNvSpPr txBox="1">
            <a:spLocks noChangeArrowheads="1"/>
          </p:cNvSpPr>
          <p:nvPr/>
        </p:nvSpPr>
        <p:spPr bwMode="auto">
          <a:xfrm>
            <a:off x="1187450" y="2781300"/>
            <a:ext cx="706438" cy="304800"/>
          </a:xfrm>
          <a:prstGeom prst="rect">
            <a:avLst/>
          </a:prstGeom>
          <a:solidFill>
            <a:srgbClr val="FEEED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400"/>
              <a:t>Önce  </a:t>
            </a:r>
          </a:p>
        </p:txBody>
      </p:sp>
      <p:sp>
        <p:nvSpPr>
          <p:cNvPr id="390148" name="Text Box 4"/>
          <p:cNvSpPr txBox="1">
            <a:spLocks noChangeArrowheads="1"/>
          </p:cNvSpPr>
          <p:nvPr/>
        </p:nvSpPr>
        <p:spPr bwMode="auto">
          <a:xfrm>
            <a:off x="6588125" y="2852738"/>
            <a:ext cx="725488" cy="304800"/>
          </a:xfrm>
          <a:prstGeom prst="rect">
            <a:avLst/>
          </a:prstGeom>
          <a:solidFill>
            <a:srgbClr val="FEEED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400"/>
              <a:t>sonra  </a:t>
            </a:r>
          </a:p>
        </p:txBody>
      </p:sp>
      <p:sp>
        <p:nvSpPr>
          <p:cNvPr id="390149" name="Text Box 5"/>
          <p:cNvSpPr txBox="1">
            <a:spLocks noChangeArrowheads="1"/>
          </p:cNvSpPr>
          <p:nvPr/>
        </p:nvSpPr>
        <p:spPr bwMode="auto">
          <a:xfrm>
            <a:off x="4572000" y="981075"/>
            <a:ext cx="574675" cy="214313"/>
          </a:xfrm>
          <a:prstGeom prst="rect">
            <a:avLst/>
          </a:prstGeom>
          <a:solidFill>
            <a:srgbClr val="E5CB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800"/>
              <a:t>gerilme  </a:t>
            </a:r>
          </a:p>
        </p:txBody>
      </p:sp>
      <p:sp>
        <p:nvSpPr>
          <p:cNvPr id="390150" name="Text Box 6"/>
          <p:cNvSpPr txBox="1">
            <a:spLocks noChangeArrowheads="1"/>
          </p:cNvSpPr>
          <p:nvPr/>
        </p:nvSpPr>
        <p:spPr bwMode="auto">
          <a:xfrm>
            <a:off x="4572000" y="2205038"/>
            <a:ext cx="574675" cy="214312"/>
          </a:xfrm>
          <a:prstGeom prst="rect">
            <a:avLst/>
          </a:prstGeom>
          <a:solidFill>
            <a:srgbClr val="E5CB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800"/>
              <a:t>gerilme  </a:t>
            </a:r>
          </a:p>
        </p:txBody>
      </p:sp>
      <p:sp>
        <p:nvSpPr>
          <p:cNvPr id="390151" name="Text Box 7"/>
          <p:cNvSpPr txBox="1">
            <a:spLocks noChangeArrowheads="1"/>
          </p:cNvSpPr>
          <p:nvPr/>
        </p:nvSpPr>
        <p:spPr bwMode="auto">
          <a:xfrm>
            <a:off x="8569325" y="981075"/>
            <a:ext cx="574675" cy="214313"/>
          </a:xfrm>
          <a:prstGeom prst="rect">
            <a:avLst/>
          </a:prstGeom>
          <a:solidFill>
            <a:srgbClr val="E5CB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800"/>
              <a:t>gerilme  </a:t>
            </a:r>
          </a:p>
        </p:txBody>
      </p:sp>
      <p:sp>
        <p:nvSpPr>
          <p:cNvPr id="390152" name="Text Box 8"/>
          <p:cNvSpPr txBox="1">
            <a:spLocks noChangeArrowheads="1"/>
          </p:cNvSpPr>
          <p:nvPr/>
        </p:nvSpPr>
        <p:spPr bwMode="auto">
          <a:xfrm>
            <a:off x="8474075" y="2205038"/>
            <a:ext cx="669925" cy="244475"/>
          </a:xfrm>
          <a:prstGeom prst="rect">
            <a:avLst/>
          </a:prstGeom>
          <a:solidFill>
            <a:srgbClr val="E5CB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000"/>
              <a:t>gerilme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170" name="Group 2"/>
          <p:cNvGrpSpPr>
            <a:grpSpLocks/>
          </p:cNvGrpSpPr>
          <p:nvPr/>
        </p:nvGrpSpPr>
        <p:grpSpPr bwMode="auto">
          <a:xfrm>
            <a:off x="0" y="1052513"/>
            <a:ext cx="9144000" cy="5805487"/>
            <a:chOff x="125" y="567"/>
            <a:chExt cx="5635" cy="3073"/>
          </a:xfrm>
        </p:grpSpPr>
        <p:pic>
          <p:nvPicPr>
            <p:cNvPr id="391171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51" y="567"/>
              <a:ext cx="4609" cy="3073"/>
            </a:xfrm>
            <a:prstGeom prst="rect">
              <a:avLst/>
            </a:prstGeom>
            <a:noFill/>
          </p:spPr>
        </p:pic>
        <p:pic>
          <p:nvPicPr>
            <p:cNvPr id="391172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5" y="574"/>
              <a:ext cx="4592" cy="3061"/>
            </a:xfrm>
            <a:prstGeom prst="rect">
              <a:avLst/>
            </a:prstGeom>
            <a:noFill/>
          </p:spPr>
        </p:pic>
      </p:grpSp>
      <p:sp>
        <p:nvSpPr>
          <p:cNvPr id="391173" name="Rectangle 5"/>
          <p:cNvSpPr>
            <a:spLocks noChangeArrowheads="1"/>
          </p:cNvSpPr>
          <p:nvPr/>
        </p:nvSpPr>
        <p:spPr bwMode="auto">
          <a:xfrm>
            <a:off x="0" y="692150"/>
            <a:ext cx="2719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tr-TR" sz="20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Metamorfizma yerleri</a:t>
            </a:r>
            <a:endParaRPr lang="en-US" sz="2000" b="1" u="sng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" charset="0"/>
            </a:endParaRPr>
          </a:p>
        </p:txBody>
      </p:sp>
      <p:sp>
        <p:nvSpPr>
          <p:cNvPr id="391174" name="Text Box 6"/>
          <p:cNvSpPr txBox="1">
            <a:spLocks noChangeArrowheads="1"/>
          </p:cNvSpPr>
          <p:nvPr/>
        </p:nvSpPr>
        <p:spPr bwMode="auto">
          <a:xfrm>
            <a:off x="179388" y="1844675"/>
            <a:ext cx="1611312" cy="274638"/>
          </a:xfrm>
          <a:prstGeom prst="rect">
            <a:avLst/>
          </a:prstGeom>
          <a:solidFill>
            <a:srgbClr val="F1F1F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200"/>
              <a:t>    Kıtasal litosfer       </a:t>
            </a:r>
          </a:p>
        </p:txBody>
      </p:sp>
      <p:sp>
        <p:nvSpPr>
          <p:cNvPr id="391175" name="Text Box 7"/>
          <p:cNvSpPr txBox="1">
            <a:spLocks noChangeArrowheads="1"/>
          </p:cNvSpPr>
          <p:nvPr/>
        </p:nvSpPr>
        <p:spPr bwMode="auto">
          <a:xfrm>
            <a:off x="539750" y="5949950"/>
            <a:ext cx="2206625" cy="457200"/>
          </a:xfrm>
          <a:prstGeom prst="rect">
            <a:avLst/>
          </a:prstGeom>
          <a:solidFill>
            <a:srgbClr val="F1F1F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200"/>
              <a:t>    Derinlerdeki sedimanter</a:t>
            </a:r>
          </a:p>
          <a:p>
            <a:r>
              <a:rPr lang="tr-TR" sz="1200"/>
              <a:t>Kayaçlarda gömülme mtm.     </a:t>
            </a:r>
          </a:p>
        </p:txBody>
      </p:sp>
      <p:sp>
        <p:nvSpPr>
          <p:cNvPr id="391176" name="Text Box 8"/>
          <p:cNvSpPr txBox="1">
            <a:spLocks noChangeArrowheads="1"/>
          </p:cNvSpPr>
          <p:nvPr/>
        </p:nvSpPr>
        <p:spPr bwMode="auto">
          <a:xfrm>
            <a:off x="2195513" y="1052513"/>
            <a:ext cx="2790825" cy="639762"/>
          </a:xfrm>
          <a:prstGeom prst="rect">
            <a:avLst/>
          </a:prstGeom>
          <a:solidFill>
            <a:srgbClr val="F1F1F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200"/>
              <a:t>    levha çarpışma zonlarındaki</a:t>
            </a:r>
          </a:p>
          <a:p>
            <a:r>
              <a:rPr lang="tr-TR" sz="1200"/>
              <a:t>Dağ kuşaklarında dokanak ve bölgesel</a:t>
            </a:r>
          </a:p>
          <a:p>
            <a:r>
              <a:rPr lang="tr-TR" sz="1200"/>
              <a:t>metamorfizma      </a:t>
            </a:r>
          </a:p>
        </p:txBody>
      </p:sp>
      <p:sp>
        <p:nvSpPr>
          <p:cNvPr id="391177" name="Text Box 9"/>
          <p:cNvSpPr txBox="1">
            <a:spLocks noChangeArrowheads="1"/>
          </p:cNvSpPr>
          <p:nvPr/>
        </p:nvSpPr>
        <p:spPr bwMode="auto">
          <a:xfrm>
            <a:off x="7297738" y="1052513"/>
            <a:ext cx="1846262" cy="639762"/>
          </a:xfrm>
          <a:prstGeom prst="rect">
            <a:avLst/>
          </a:prstGeom>
          <a:solidFill>
            <a:srgbClr val="F1F1F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200"/>
              <a:t>Dalma-batma zonlarında</a:t>
            </a:r>
          </a:p>
          <a:p>
            <a:r>
              <a:rPr lang="tr-TR" sz="1200"/>
              <a:t>Dokanak ve bölgesel </a:t>
            </a:r>
          </a:p>
          <a:p>
            <a:r>
              <a:rPr lang="tr-TR" sz="1200"/>
              <a:t>metamorfizma      </a:t>
            </a:r>
          </a:p>
        </p:txBody>
      </p:sp>
      <p:sp>
        <p:nvSpPr>
          <p:cNvPr id="391178" name="Text Box 10"/>
          <p:cNvSpPr txBox="1">
            <a:spLocks noChangeArrowheads="1"/>
          </p:cNvSpPr>
          <p:nvPr/>
        </p:nvSpPr>
        <p:spPr bwMode="auto">
          <a:xfrm>
            <a:off x="5148263" y="3429000"/>
            <a:ext cx="1435100" cy="274638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200"/>
              <a:t>Okyanusal litosfer </a:t>
            </a:r>
          </a:p>
        </p:txBody>
      </p:sp>
      <p:sp>
        <p:nvSpPr>
          <p:cNvPr id="391179" name="Text Box 11"/>
          <p:cNvSpPr txBox="1">
            <a:spLocks noChangeArrowheads="1"/>
          </p:cNvSpPr>
          <p:nvPr/>
        </p:nvSpPr>
        <p:spPr bwMode="auto">
          <a:xfrm>
            <a:off x="3708400" y="6400800"/>
            <a:ext cx="2035175" cy="457200"/>
          </a:xfrm>
          <a:prstGeom prst="rect">
            <a:avLst/>
          </a:prstGeom>
          <a:solidFill>
            <a:srgbClr val="F1F1F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200"/>
              <a:t>    Çarpışma zonlarındaki</a:t>
            </a:r>
          </a:p>
          <a:p>
            <a:r>
              <a:rPr lang="tr-TR" sz="1200"/>
              <a:t>Faylarda katakalstik metam</a:t>
            </a:r>
          </a:p>
        </p:txBody>
      </p:sp>
      <p:sp>
        <p:nvSpPr>
          <p:cNvPr id="391180" name="Text Box 12"/>
          <p:cNvSpPr txBox="1">
            <a:spLocks noChangeArrowheads="1"/>
          </p:cNvSpPr>
          <p:nvPr/>
        </p:nvSpPr>
        <p:spPr bwMode="auto">
          <a:xfrm>
            <a:off x="5867400" y="6400800"/>
            <a:ext cx="2274888" cy="457200"/>
          </a:xfrm>
          <a:prstGeom prst="rect">
            <a:avLst/>
          </a:prstGeom>
          <a:solidFill>
            <a:srgbClr val="F1F1F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200"/>
              <a:t>    Okyanus ortası sırtlarda</a:t>
            </a:r>
          </a:p>
          <a:p>
            <a:r>
              <a:rPr lang="tr-TR" sz="1200"/>
              <a:t>Hidrotermal metamorfizma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194" name="Picture 2" descr="volcmet4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981075"/>
            <a:ext cx="8785225" cy="5756275"/>
          </a:xfrm>
          <a:noFill/>
          <a:ln/>
        </p:spPr>
      </p:pic>
      <p:sp>
        <p:nvSpPr>
          <p:cNvPr id="392195" name="Text Box 3"/>
          <p:cNvSpPr txBox="1">
            <a:spLocks noChangeArrowheads="1"/>
          </p:cNvSpPr>
          <p:nvPr/>
        </p:nvSpPr>
        <p:spPr bwMode="auto">
          <a:xfrm>
            <a:off x="4284663" y="1030288"/>
            <a:ext cx="2587625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400"/>
              <a:t>    Çift-metamorfik kuşak          </a:t>
            </a:r>
          </a:p>
        </p:txBody>
      </p:sp>
      <p:sp>
        <p:nvSpPr>
          <p:cNvPr id="392196" name="Text Box 4"/>
          <p:cNvSpPr txBox="1">
            <a:spLocks noChangeArrowheads="1"/>
          </p:cNvSpPr>
          <p:nvPr/>
        </p:nvSpPr>
        <p:spPr bwMode="auto">
          <a:xfrm>
            <a:off x="7092950" y="2470150"/>
            <a:ext cx="1457325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400"/>
              <a:t>    MAVİŞİST     </a:t>
            </a:r>
          </a:p>
        </p:txBody>
      </p:sp>
      <p:sp>
        <p:nvSpPr>
          <p:cNvPr id="392197" name="Text Box 5"/>
          <p:cNvSpPr txBox="1">
            <a:spLocks noChangeArrowheads="1"/>
          </p:cNvSpPr>
          <p:nvPr/>
        </p:nvSpPr>
        <p:spPr bwMode="auto">
          <a:xfrm>
            <a:off x="6084888" y="1412875"/>
            <a:ext cx="998537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200"/>
              <a:t>Mavi-şist     </a:t>
            </a:r>
          </a:p>
        </p:txBody>
      </p:sp>
      <p:sp>
        <p:nvSpPr>
          <p:cNvPr id="392198" name="Text Box 6"/>
          <p:cNvSpPr txBox="1">
            <a:spLocks noChangeArrowheads="1"/>
          </p:cNvSpPr>
          <p:nvPr/>
        </p:nvSpPr>
        <p:spPr bwMode="auto">
          <a:xfrm>
            <a:off x="3635375" y="6165850"/>
            <a:ext cx="846138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200"/>
              <a:t>  Eklojit    </a:t>
            </a:r>
          </a:p>
        </p:txBody>
      </p:sp>
      <p:sp>
        <p:nvSpPr>
          <p:cNvPr id="392199" name="Text Box 7"/>
          <p:cNvSpPr txBox="1">
            <a:spLocks noChangeArrowheads="1"/>
          </p:cNvSpPr>
          <p:nvPr/>
        </p:nvSpPr>
        <p:spPr bwMode="auto">
          <a:xfrm>
            <a:off x="3995738" y="1341438"/>
            <a:ext cx="952500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200"/>
              <a:t>Barroviyen </a:t>
            </a:r>
          </a:p>
        </p:txBody>
      </p:sp>
      <p:sp>
        <p:nvSpPr>
          <p:cNvPr id="392200" name="Text Box 8"/>
          <p:cNvSpPr txBox="1">
            <a:spLocks noChangeArrowheads="1"/>
          </p:cNvSpPr>
          <p:nvPr/>
        </p:nvSpPr>
        <p:spPr bwMode="auto">
          <a:xfrm>
            <a:off x="1619250" y="4065588"/>
            <a:ext cx="1355725" cy="2905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300"/>
              <a:t>BARROVİYEN  </a:t>
            </a:r>
          </a:p>
        </p:txBody>
      </p:sp>
      <p:sp>
        <p:nvSpPr>
          <p:cNvPr id="392201" name="Text Box 9"/>
          <p:cNvSpPr txBox="1">
            <a:spLocks noChangeArrowheads="1"/>
          </p:cNvSpPr>
          <p:nvPr/>
        </p:nvSpPr>
        <p:spPr bwMode="auto">
          <a:xfrm>
            <a:off x="2484438" y="3500438"/>
            <a:ext cx="1079500" cy="244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1000"/>
              <a:t>      Yeşilşist        </a:t>
            </a:r>
          </a:p>
        </p:txBody>
      </p:sp>
      <p:sp>
        <p:nvSpPr>
          <p:cNvPr id="392202" name="Rectangle 10"/>
          <p:cNvSpPr>
            <a:spLocks noChangeArrowheads="1"/>
          </p:cNvSpPr>
          <p:nvPr/>
        </p:nvSpPr>
        <p:spPr bwMode="auto">
          <a:xfrm flipV="1">
            <a:off x="3348038" y="3860800"/>
            <a:ext cx="1081087" cy="3603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392203" name="Rectangle 11"/>
          <p:cNvSpPr>
            <a:spLocks noChangeArrowheads="1"/>
          </p:cNvSpPr>
          <p:nvPr/>
        </p:nvSpPr>
        <p:spPr bwMode="auto">
          <a:xfrm>
            <a:off x="3276600" y="3716338"/>
            <a:ext cx="647700" cy="431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392204" name="Rectangle 12"/>
          <p:cNvSpPr>
            <a:spLocks noChangeArrowheads="1"/>
          </p:cNvSpPr>
          <p:nvPr/>
        </p:nvSpPr>
        <p:spPr bwMode="auto">
          <a:xfrm>
            <a:off x="3132138" y="4149725"/>
            <a:ext cx="431800" cy="142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392205" name="Text Box 13"/>
          <p:cNvSpPr txBox="1">
            <a:spLocks noChangeArrowheads="1"/>
          </p:cNvSpPr>
          <p:nvPr/>
        </p:nvSpPr>
        <p:spPr bwMode="auto">
          <a:xfrm>
            <a:off x="2843213" y="3716338"/>
            <a:ext cx="895350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200"/>
              <a:t>   Amfibolit</a:t>
            </a:r>
          </a:p>
        </p:txBody>
      </p:sp>
      <p:sp>
        <p:nvSpPr>
          <p:cNvPr id="392206" name="Text Box 14"/>
          <p:cNvSpPr txBox="1">
            <a:spLocks noChangeArrowheads="1"/>
          </p:cNvSpPr>
          <p:nvPr/>
        </p:nvSpPr>
        <p:spPr bwMode="auto">
          <a:xfrm>
            <a:off x="3419475" y="4005263"/>
            <a:ext cx="715963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200"/>
              <a:t>Granülit</a:t>
            </a:r>
          </a:p>
        </p:txBody>
      </p:sp>
      <p:sp>
        <p:nvSpPr>
          <p:cNvPr id="392207" name="Line 15"/>
          <p:cNvSpPr>
            <a:spLocks noChangeShapeType="1"/>
          </p:cNvSpPr>
          <p:nvPr/>
        </p:nvSpPr>
        <p:spPr bwMode="auto">
          <a:xfrm flipH="1">
            <a:off x="4284663" y="4076700"/>
            <a:ext cx="21590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392208" name="Line 16"/>
          <p:cNvSpPr>
            <a:spLocks noChangeShapeType="1"/>
          </p:cNvSpPr>
          <p:nvPr/>
        </p:nvSpPr>
        <p:spPr bwMode="auto">
          <a:xfrm flipH="1">
            <a:off x="3995738" y="3789363"/>
            <a:ext cx="288925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392209" name="Text Box 17"/>
          <p:cNvSpPr txBox="1">
            <a:spLocks noChangeArrowheads="1"/>
          </p:cNvSpPr>
          <p:nvPr/>
        </p:nvSpPr>
        <p:spPr bwMode="auto">
          <a:xfrm rot="16200000">
            <a:off x="-743743" y="3993356"/>
            <a:ext cx="2266950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1200"/>
              <a:t>Astenosfer             Litosfer       </a:t>
            </a:r>
          </a:p>
        </p:txBody>
      </p:sp>
      <p:sp>
        <p:nvSpPr>
          <p:cNvPr id="392210" name="Text Box 18"/>
          <p:cNvSpPr txBox="1">
            <a:spLocks noChangeArrowheads="1"/>
          </p:cNvSpPr>
          <p:nvPr/>
        </p:nvSpPr>
        <p:spPr bwMode="auto">
          <a:xfrm rot="-2765445">
            <a:off x="5476082" y="5077618"/>
            <a:ext cx="1333500" cy="2143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800"/>
              <a:t>    Dalan litosfer          </a:t>
            </a:r>
          </a:p>
        </p:txBody>
      </p:sp>
      <p:sp>
        <p:nvSpPr>
          <p:cNvPr id="392211" name="Text Box 19"/>
          <p:cNvSpPr txBox="1">
            <a:spLocks noChangeArrowheads="1"/>
          </p:cNvSpPr>
          <p:nvPr/>
        </p:nvSpPr>
        <p:spPr bwMode="auto">
          <a:xfrm rot="-3187357">
            <a:off x="6601619" y="5360194"/>
            <a:ext cx="855662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400"/>
              <a:t>Eklojit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ChangeArrowheads="1"/>
          </p:cNvSpPr>
          <p:nvPr/>
        </p:nvSpPr>
        <p:spPr bwMode="auto">
          <a:xfrm>
            <a:off x="192088" y="969963"/>
            <a:ext cx="8743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</a:pPr>
            <a:r>
              <a:rPr lang="tr-TR" sz="3200">
                <a:solidFill>
                  <a:schemeClr val="bg1"/>
                </a:solidFill>
              </a:rPr>
              <a:t>Sınıflama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393219" name="Rectangle 3"/>
          <p:cNvSpPr>
            <a:spLocks noChangeArrowheads="1"/>
          </p:cNvSpPr>
          <p:nvPr/>
        </p:nvSpPr>
        <p:spPr bwMode="auto">
          <a:xfrm>
            <a:off x="400050" y="1681163"/>
            <a:ext cx="8512175" cy="395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</a:pPr>
            <a:r>
              <a:rPr lang="en-US" sz="3200">
                <a:solidFill>
                  <a:srgbClr val="0099FF"/>
                </a:solidFill>
              </a:rPr>
              <a:t>1.  </a:t>
            </a:r>
            <a:r>
              <a:rPr lang="tr-TR" sz="3200">
                <a:solidFill>
                  <a:srgbClr val="0099FF"/>
                </a:solidFill>
              </a:rPr>
              <a:t>Ana süreç ve etkenlere bağlı sınıflama </a:t>
            </a:r>
            <a:endParaRPr lang="en-US" sz="3200">
              <a:solidFill>
                <a:schemeClr val="bg1"/>
              </a:solidFill>
            </a:endParaRPr>
          </a:p>
          <a:p>
            <a:pPr marL="742950" lvl="1" indent="-285750">
              <a:spcBef>
                <a:spcPts val="600"/>
              </a:spcBef>
              <a:buFontTx/>
              <a:buChar char="–"/>
            </a:pPr>
            <a:r>
              <a:rPr lang="en-US" sz="3200">
                <a:solidFill>
                  <a:srgbClr val="00CC00"/>
                </a:solidFill>
              </a:rPr>
              <a:t>D</a:t>
            </a:r>
            <a:r>
              <a:rPr lang="tr-TR" sz="3200">
                <a:solidFill>
                  <a:srgbClr val="00CC00"/>
                </a:solidFill>
              </a:rPr>
              <a:t>inamik metamorfizma</a:t>
            </a:r>
            <a:endParaRPr lang="en-US" sz="3200">
              <a:solidFill>
                <a:schemeClr val="bg1"/>
              </a:solidFill>
            </a:endParaRPr>
          </a:p>
          <a:p>
            <a:pPr marL="742950" lvl="1" indent="-285750">
              <a:spcBef>
                <a:spcPts val="600"/>
              </a:spcBef>
              <a:buFontTx/>
              <a:buChar char="–"/>
            </a:pPr>
            <a:r>
              <a:rPr lang="tr-TR" sz="3200">
                <a:solidFill>
                  <a:srgbClr val="00CC00"/>
                </a:solidFill>
              </a:rPr>
              <a:t>Sıcaklık (termal) metamorfizma</a:t>
            </a:r>
            <a:endParaRPr lang="en-US" sz="3200">
              <a:solidFill>
                <a:schemeClr val="bg1"/>
              </a:solidFill>
            </a:endParaRPr>
          </a:p>
          <a:p>
            <a:pPr marL="742950" lvl="1" indent="-285750">
              <a:spcBef>
                <a:spcPts val="600"/>
              </a:spcBef>
              <a:buFontTx/>
              <a:buChar char="–"/>
            </a:pPr>
            <a:r>
              <a:rPr lang="en-US" sz="3200">
                <a:solidFill>
                  <a:srgbClr val="00CC00"/>
                </a:solidFill>
              </a:rPr>
              <a:t>D</a:t>
            </a:r>
            <a:r>
              <a:rPr lang="tr-TR" sz="3200">
                <a:solidFill>
                  <a:srgbClr val="00CC00"/>
                </a:solidFill>
              </a:rPr>
              <a:t>inamo-termal metamorfizma</a:t>
            </a:r>
            <a:endParaRPr lang="en-US" sz="32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219" grpId="0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ChangeArrowheads="1"/>
          </p:cNvSpPr>
          <p:nvPr/>
        </p:nvSpPr>
        <p:spPr bwMode="auto">
          <a:xfrm>
            <a:off x="400050" y="1290638"/>
            <a:ext cx="8362950" cy="530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</a:pPr>
            <a:r>
              <a:rPr lang="en-US" sz="3200">
                <a:solidFill>
                  <a:srgbClr val="0099FF"/>
                </a:solidFill>
              </a:rPr>
              <a:t>2.  </a:t>
            </a:r>
            <a:r>
              <a:rPr lang="tr-TR" sz="3200">
                <a:solidFill>
                  <a:srgbClr val="0099FF"/>
                </a:solidFill>
              </a:rPr>
              <a:t>Oluşum yerine göre sınıflama</a:t>
            </a:r>
            <a:endParaRPr lang="en-US" sz="3200">
              <a:solidFill>
                <a:schemeClr val="bg1"/>
              </a:solidFill>
            </a:endParaRPr>
          </a:p>
          <a:p>
            <a:pPr marL="742950" lvl="1" indent="-285750">
              <a:spcBef>
                <a:spcPts val="600"/>
              </a:spcBef>
              <a:buFontTx/>
              <a:buChar char="–"/>
            </a:pPr>
            <a:r>
              <a:rPr lang="tr-TR" sz="3200">
                <a:solidFill>
                  <a:srgbClr val="00CC00"/>
                </a:solidFill>
              </a:rPr>
              <a:t>Dokanak (kontak) metamorfizma</a:t>
            </a:r>
            <a:endParaRPr lang="en-US" sz="3200">
              <a:solidFill>
                <a:schemeClr val="bg1"/>
              </a:solidFill>
            </a:endParaRPr>
          </a:p>
          <a:p>
            <a:pPr marL="1143000" lvl="2" indent="-228600">
              <a:spcBef>
                <a:spcPts val="300"/>
              </a:spcBef>
              <a:buFontTx/>
              <a:buChar char="•"/>
            </a:pPr>
            <a:r>
              <a:rPr lang="en-US" sz="3200">
                <a:solidFill>
                  <a:schemeClr val="bg1"/>
                </a:solidFill>
              </a:rPr>
              <a:t>P</a:t>
            </a:r>
            <a:r>
              <a:rPr lang="tr-TR" sz="3200">
                <a:solidFill>
                  <a:schemeClr val="bg1"/>
                </a:solidFill>
              </a:rPr>
              <a:t>irometamorfizma</a:t>
            </a:r>
            <a:endParaRPr lang="en-US" sz="3200">
              <a:solidFill>
                <a:schemeClr val="bg1"/>
              </a:solidFill>
            </a:endParaRPr>
          </a:p>
          <a:p>
            <a:pPr marL="742950" lvl="1" indent="-285750">
              <a:spcBef>
                <a:spcPts val="300"/>
              </a:spcBef>
              <a:buFontTx/>
              <a:buChar char="–"/>
            </a:pPr>
            <a:r>
              <a:rPr lang="tr-TR" sz="3200">
                <a:solidFill>
                  <a:srgbClr val="00CC00"/>
                </a:solidFill>
              </a:rPr>
              <a:t>Bölgesel metamorfizma</a:t>
            </a:r>
            <a:endParaRPr lang="en-US" sz="3200">
              <a:solidFill>
                <a:schemeClr val="bg1"/>
              </a:solidFill>
            </a:endParaRPr>
          </a:p>
          <a:p>
            <a:pPr marL="1143000" lvl="2" indent="-228600">
              <a:spcBef>
                <a:spcPts val="300"/>
              </a:spcBef>
              <a:buFontTx/>
              <a:buChar char="•"/>
            </a:pPr>
            <a:r>
              <a:rPr lang="en-US" sz="3200">
                <a:solidFill>
                  <a:schemeClr val="bg1"/>
                </a:solidFill>
              </a:rPr>
              <a:t>Or</a:t>
            </a:r>
            <a:r>
              <a:rPr lang="tr-TR" sz="3200">
                <a:solidFill>
                  <a:schemeClr val="bg1"/>
                </a:solidFill>
              </a:rPr>
              <a:t>ojenik metamorfizma</a:t>
            </a:r>
            <a:endParaRPr lang="en-US" sz="3200">
              <a:solidFill>
                <a:schemeClr val="bg1"/>
              </a:solidFill>
            </a:endParaRPr>
          </a:p>
          <a:p>
            <a:pPr marL="1143000" lvl="2" indent="-228600">
              <a:spcBef>
                <a:spcPts val="300"/>
              </a:spcBef>
              <a:buFontTx/>
              <a:buChar char="•"/>
            </a:pPr>
            <a:r>
              <a:rPr lang="tr-TR" sz="3200">
                <a:solidFill>
                  <a:schemeClr val="bg1"/>
                </a:solidFill>
              </a:rPr>
              <a:t>Gömülme metamorfizması</a:t>
            </a:r>
            <a:endParaRPr lang="en-US" sz="3200">
              <a:solidFill>
                <a:schemeClr val="bg1"/>
              </a:solidFill>
            </a:endParaRPr>
          </a:p>
          <a:p>
            <a:pPr marL="1143000" lvl="2" indent="-228600">
              <a:spcBef>
                <a:spcPts val="300"/>
              </a:spcBef>
              <a:buFontTx/>
              <a:buChar char="•"/>
            </a:pPr>
            <a:r>
              <a:rPr lang="en-US" sz="3200">
                <a:solidFill>
                  <a:schemeClr val="bg1"/>
                </a:solidFill>
              </a:rPr>
              <a:t>O</a:t>
            </a:r>
            <a:r>
              <a:rPr lang="tr-TR" sz="3200">
                <a:solidFill>
                  <a:schemeClr val="bg1"/>
                </a:solidFill>
              </a:rPr>
              <a:t>kyanus tabanı metamorfizması</a:t>
            </a:r>
            <a:endParaRPr lang="en-US" sz="3200">
              <a:solidFill>
                <a:schemeClr val="bg1"/>
              </a:solidFill>
            </a:endParaRPr>
          </a:p>
          <a:p>
            <a:pPr marL="742950" lvl="1" indent="-285750">
              <a:spcBef>
                <a:spcPts val="300"/>
              </a:spcBef>
              <a:buFontTx/>
              <a:buChar char="–"/>
            </a:pPr>
            <a:r>
              <a:rPr lang="en-US" sz="3200">
                <a:solidFill>
                  <a:srgbClr val="00CC00"/>
                </a:solidFill>
              </a:rPr>
              <a:t>H</a:t>
            </a:r>
            <a:r>
              <a:rPr lang="tr-TR" sz="3200">
                <a:solidFill>
                  <a:srgbClr val="00CC00"/>
                </a:solidFill>
              </a:rPr>
              <a:t>idrotermal metamorfizma</a:t>
            </a:r>
            <a:endParaRPr lang="en-US" sz="3200">
              <a:solidFill>
                <a:srgbClr val="00CC00"/>
              </a:solidFill>
            </a:endParaRPr>
          </a:p>
          <a:p>
            <a:pPr marL="742950" lvl="1" indent="-285750">
              <a:spcBef>
                <a:spcPts val="300"/>
              </a:spcBef>
              <a:buFontTx/>
              <a:buChar char="–"/>
            </a:pPr>
            <a:r>
              <a:rPr lang="en-US" sz="3200">
                <a:solidFill>
                  <a:srgbClr val="00CC00"/>
                </a:solidFill>
              </a:rPr>
              <a:t>Fa</a:t>
            </a:r>
            <a:r>
              <a:rPr lang="tr-TR" sz="3200">
                <a:solidFill>
                  <a:srgbClr val="00CC00"/>
                </a:solidFill>
              </a:rPr>
              <a:t>y-zonu metamorfizması</a:t>
            </a:r>
            <a:r>
              <a:rPr lang="en-US" sz="3200">
                <a:solidFill>
                  <a:srgbClr val="00CC00"/>
                </a:solidFill>
              </a:rPr>
              <a:t>  </a:t>
            </a:r>
          </a:p>
          <a:p>
            <a:pPr marL="742950" lvl="1" indent="-285750" algn="just">
              <a:spcBef>
                <a:spcPts val="600"/>
              </a:spcBef>
              <a:buFontTx/>
              <a:buChar char="–"/>
            </a:pPr>
            <a:r>
              <a:rPr lang="tr-TR" sz="3200">
                <a:solidFill>
                  <a:srgbClr val="00CC00"/>
                </a:solidFill>
              </a:rPr>
              <a:t>Çarpma veya Şok metamorfizması</a:t>
            </a:r>
            <a:endParaRPr lang="en-US" sz="32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35138"/>
            <a:ext cx="8229600" cy="4000500"/>
          </a:xfrm>
        </p:spPr>
        <p:txBody>
          <a:bodyPr/>
          <a:lstStyle/>
          <a:p>
            <a:r>
              <a:rPr lang="tr-TR">
                <a:solidFill>
                  <a:schemeClr val="folHlink"/>
                </a:solidFill>
              </a:rPr>
              <a:t>DOKANAK METAMORFİZMASI</a:t>
            </a:r>
          </a:p>
          <a:p>
            <a:pPr lvl="1"/>
            <a:r>
              <a:rPr lang="tr-TR"/>
              <a:t>Büyük magmatik kütlelerin çevresinde sıcaklık nedeniyle oluşan metamorfizmadır</a:t>
            </a:r>
          </a:p>
          <a:p>
            <a:pPr lvl="1"/>
            <a:r>
              <a:rPr lang="tr-TR"/>
              <a:t>Dokanak metamorfizması geçiren kayaçlar yapraklanmalı-dilinimli bir yapıya sahip değillerdir.</a:t>
            </a:r>
          </a:p>
          <a:p>
            <a:pPr lvl="1"/>
            <a:r>
              <a:rPr lang="tr-TR"/>
              <a:t>Çok değişik basınç koşullarında oluşabilir</a:t>
            </a:r>
          </a:p>
          <a:p>
            <a:pPr lvl="1"/>
            <a:r>
              <a:rPr lang="tr-TR"/>
              <a:t>Metamorfik haleler oluşturur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338" name="Picture 2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925513"/>
            <a:ext cx="8820150" cy="5929312"/>
          </a:xfrm>
        </p:spPr>
      </p:pic>
      <p:sp>
        <p:nvSpPr>
          <p:cNvPr id="398339" name="Text Box 3"/>
          <p:cNvSpPr txBox="1">
            <a:spLocks noChangeArrowheads="1"/>
          </p:cNvSpPr>
          <p:nvPr/>
        </p:nvSpPr>
        <p:spPr bwMode="auto">
          <a:xfrm>
            <a:off x="3276600" y="1052513"/>
            <a:ext cx="3413125" cy="82232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tr-TR" sz="2400">
                <a:latin typeface="Times" charset="0"/>
              </a:rPr>
              <a:t>Kayaçların kısmi</a:t>
            </a:r>
          </a:p>
          <a:p>
            <a:pPr eaLnBrk="0" hangingPunct="0"/>
            <a:r>
              <a:rPr lang="tr-TR" sz="2400">
                <a:latin typeface="Times" charset="0"/>
              </a:rPr>
              <a:t> olarak değiştikleri dış zon</a:t>
            </a:r>
          </a:p>
        </p:txBody>
      </p:sp>
      <p:sp>
        <p:nvSpPr>
          <p:cNvPr id="398340" name="Text Box 4"/>
          <p:cNvSpPr txBox="1">
            <a:spLocks noChangeArrowheads="1"/>
          </p:cNvSpPr>
          <p:nvPr/>
        </p:nvSpPr>
        <p:spPr bwMode="auto">
          <a:xfrm>
            <a:off x="7164388" y="2781300"/>
            <a:ext cx="1630362" cy="4572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tr-TR" sz="2400">
                <a:latin typeface="Times" charset="0"/>
              </a:rPr>
              <a:t>orta zon      </a:t>
            </a:r>
          </a:p>
        </p:txBody>
      </p:sp>
      <p:sp>
        <p:nvSpPr>
          <p:cNvPr id="398341" name="Text Box 5"/>
          <p:cNvSpPr txBox="1">
            <a:spLocks noChangeArrowheads="1"/>
          </p:cNvSpPr>
          <p:nvPr/>
        </p:nvSpPr>
        <p:spPr bwMode="auto">
          <a:xfrm>
            <a:off x="0" y="2349500"/>
            <a:ext cx="2016125" cy="73025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latin typeface="Times" charset="0"/>
              </a:rPr>
              <a:t>şiddetli metamorfizmanın</a:t>
            </a:r>
          </a:p>
          <a:p>
            <a:pPr eaLnBrk="0" hangingPunct="0"/>
            <a:r>
              <a:rPr lang="tr-TR" sz="1400">
                <a:latin typeface="Times" charset="0"/>
              </a:rPr>
              <a:t>Olduğu iç zon</a:t>
            </a:r>
          </a:p>
          <a:p>
            <a:pPr eaLnBrk="0" hangingPunct="0"/>
            <a:endParaRPr lang="tr-TR" sz="1400">
              <a:latin typeface="Times" charset="0"/>
            </a:endParaRPr>
          </a:p>
        </p:txBody>
      </p:sp>
      <p:sp>
        <p:nvSpPr>
          <p:cNvPr id="398342" name="Text Box 6"/>
          <p:cNvSpPr txBox="1">
            <a:spLocks noChangeArrowheads="1"/>
          </p:cNvSpPr>
          <p:nvPr/>
        </p:nvSpPr>
        <p:spPr bwMode="auto">
          <a:xfrm>
            <a:off x="2916238" y="5013325"/>
            <a:ext cx="1044575" cy="822325"/>
          </a:xfrm>
          <a:prstGeom prst="rect">
            <a:avLst/>
          </a:prstGeom>
          <a:solidFill>
            <a:srgbClr val="FF333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tr-TR" sz="2400">
                <a:solidFill>
                  <a:srgbClr val="E5CBFF"/>
                </a:solidFill>
                <a:latin typeface="Times" charset="0"/>
              </a:rPr>
              <a:t>granit </a:t>
            </a:r>
          </a:p>
          <a:p>
            <a:pPr eaLnBrk="0" hangingPunct="0"/>
            <a:r>
              <a:rPr lang="tr-TR" sz="2400">
                <a:solidFill>
                  <a:srgbClr val="E5CBFF"/>
                </a:solidFill>
                <a:latin typeface="Times" charset="0"/>
              </a:rPr>
              <a:t>batoliti</a:t>
            </a:r>
          </a:p>
        </p:txBody>
      </p:sp>
      <p:sp>
        <p:nvSpPr>
          <p:cNvPr id="398343" name="Text Box 7"/>
          <p:cNvSpPr txBox="1">
            <a:spLocks noChangeArrowheads="1"/>
          </p:cNvSpPr>
          <p:nvPr/>
        </p:nvSpPr>
        <p:spPr bwMode="auto">
          <a:xfrm>
            <a:off x="5580063" y="1989138"/>
            <a:ext cx="1074737" cy="517525"/>
          </a:xfrm>
          <a:prstGeom prst="rect">
            <a:avLst/>
          </a:prstGeom>
          <a:solidFill>
            <a:srgbClr val="CC44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rgbClr val="FFFF00"/>
                </a:solidFill>
                <a:latin typeface="Times" charset="0"/>
              </a:rPr>
              <a:t>Değişmemiş</a:t>
            </a:r>
          </a:p>
          <a:p>
            <a:pPr eaLnBrk="0" hangingPunct="0"/>
            <a:r>
              <a:rPr lang="tr-TR" sz="1400">
                <a:solidFill>
                  <a:srgbClr val="FFFF00"/>
                </a:solidFill>
                <a:latin typeface="Times" charset="0"/>
              </a:rPr>
              <a:t>kayaçlar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35138"/>
            <a:ext cx="8229600" cy="4000500"/>
          </a:xfrm>
        </p:spPr>
        <p:txBody>
          <a:bodyPr/>
          <a:lstStyle/>
          <a:p>
            <a:r>
              <a:rPr lang="tr-TR"/>
              <a:t>Sıcaklık ve sıvılar</a:t>
            </a:r>
            <a:endParaRPr lang="en-US"/>
          </a:p>
          <a:p>
            <a:endParaRPr lang="en-US"/>
          </a:p>
          <a:p>
            <a:r>
              <a:rPr lang="tr-TR"/>
              <a:t>volkanizma</a:t>
            </a:r>
            <a:endParaRPr lang="en-US"/>
          </a:p>
          <a:p>
            <a:pPr lvl="1"/>
            <a:r>
              <a:rPr lang="tr-TR"/>
              <a:t>Dayk ve siller</a:t>
            </a:r>
            <a:r>
              <a:rPr lang="en-US"/>
              <a:t> </a:t>
            </a:r>
          </a:p>
          <a:p>
            <a:pPr lvl="1"/>
            <a:r>
              <a:rPr lang="tr-TR"/>
              <a:t>Baca ve boyunlar</a:t>
            </a:r>
            <a:endParaRPr lang="en-US"/>
          </a:p>
          <a:p>
            <a:pPr lvl="1"/>
            <a:r>
              <a:rPr lang="tr-TR"/>
              <a:t>Magma sokulumları ve lav akışları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9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9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9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9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62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ChangeArrowheads="1"/>
          </p:cNvSpPr>
          <p:nvPr/>
        </p:nvSpPr>
        <p:spPr bwMode="auto">
          <a:xfrm>
            <a:off x="192088" y="969963"/>
            <a:ext cx="8623300" cy="159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</a:pPr>
            <a:r>
              <a:rPr lang="tr-TR" sz="3200">
                <a:solidFill>
                  <a:srgbClr val="E5CBFF"/>
                </a:solidFill>
              </a:rPr>
              <a:t>Dokanak metamorfizması</a:t>
            </a:r>
          </a:p>
          <a:p>
            <a:pPr marL="342900" indent="-342900">
              <a:spcBef>
                <a:spcPts val="600"/>
              </a:spcBef>
            </a:pPr>
            <a:r>
              <a:rPr lang="tr-TR" sz="3200">
                <a:solidFill>
                  <a:schemeClr val="bg1"/>
                </a:solidFill>
              </a:rPr>
              <a:t>Plutonun statik bir çevre içine sokulum yağtığı şartlarda</a:t>
            </a:r>
          </a:p>
          <a:p>
            <a:pPr marL="342900" indent="-342900">
              <a:spcBef>
                <a:spcPts val="600"/>
              </a:spcBef>
            </a:pPr>
            <a:r>
              <a:rPr lang="tr-TR" sz="3200">
                <a:solidFill>
                  <a:schemeClr val="bg1"/>
                </a:solidFill>
              </a:rPr>
              <a:t>Kolaylıkla tanınır</a:t>
            </a:r>
            <a:r>
              <a:rPr lang="en-US" sz="3200">
                <a:solidFill>
                  <a:srgbClr val="00CC00"/>
                </a:solidFill>
              </a:rPr>
              <a:t> 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400387" name="Rectangle 3"/>
          <p:cNvSpPr>
            <a:spLocks noChangeArrowheads="1"/>
          </p:cNvSpPr>
          <p:nvPr/>
        </p:nvSpPr>
        <p:spPr bwMode="auto">
          <a:xfrm>
            <a:off x="279400" y="2651125"/>
            <a:ext cx="7758113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42950" lvl="1" indent="-285750">
              <a:spcBef>
                <a:spcPct val="50000"/>
              </a:spcBef>
              <a:buFontTx/>
              <a:buChar char="–"/>
            </a:pPr>
            <a:r>
              <a:rPr lang="tr-TR" sz="2800">
                <a:solidFill>
                  <a:schemeClr val="bg1"/>
                </a:solidFill>
              </a:rPr>
              <a:t>Plutonun kenarındaki kayaçlar genellikle yüksek</a:t>
            </a:r>
          </a:p>
          <a:p>
            <a:pPr marL="742950" lvl="1" indent="-285750">
              <a:spcBef>
                <a:spcPct val="50000"/>
              </a:spcBef>
            </a:pPr>
            <a:r>
              <a:rPr lang="tr-TR" sz="2800">
                <a:solidFill>
                  <a:schemeClr val="bg1"/>
                </a:solidFill>
              </a:rPr>
              <a:t>   dereceli ve izotropik bir dokuya sahip </a:t>
            </a:r>
            <a:r>
              <a:rPr lang="tr-TR" sz="2800">
                <a:solidFill>
                  <a:srgbClr val="E5CBFF"/>
                </a:solidFill>
              </a:rPr>
              <a:t>Hornfels (granofels) </a:t>
            </a:r>
            <a:r>
              <a:rPr lang="tr-TR" sz="2800">
                <a:solidFill>
                  <a:schemeClr val="bg1"/>
                </a:solidFill>
              </a:rPr>
              <a:t>adı verilen kayaçlardır</a:t>
            </a:r>
          </a:p>
          <a:p>
            <a:pPr marL="742950" lvl="1" indent="-285750">
              <a:spcBef>
                <a:spcPct val="50000"/>
              </a:spcBef>
            </a:pPr>
            <a:r>
              <a:rPr lang="tr-TR" sz="2800">
                <a:solidFill>
                  <a:schemeClr val="bg1"/>
                </a:solidFill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0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0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7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35138"/>
            <a:ext cx="8229600" cy="2189162"/>
          </a:xfrm>
        </p:spPr>
        <p:txBody>
          <a:bodyPr/>
          <a:lstStyle/>
          <a:p>
            <a:r>
              <a:rPr lang="tr-TR">
                <a:solidFill>
                  <a:srgbClr val="FF99FF"/>
                </a:solidFill>
              </a:rPr>
              <a:t>BÖLGESEL METAMORFİZMA</a:t>
            </a:r>
          </a:p>
          <a:p>
            <a:pPr lvl="1"/>
            <a:r>
              <a:rPr lang="tr-TR"/>
              <a:t>Tektonik olaylar sonucu basınçla beraber sıcaklığın da etkisiyle geniş alanlarda kayaçların metamorfizmaya uğramasıdır</a:t>
            </a:r>
          </a:p>
        </p:txBody>
      </p:sp>
      <p:sp>
        <p:nvSpPr>
          <p:cNvPr id="401411" name="Rectangle 3"/>
          <p:cNvSpPr>
            <a:spLocks noChangeArrowheads="1"/>
          </p:cNvSpPr>
          <p:nvPr/>
        </p:nvSpPr>
        <p:spPr bwMode="auto">
          <a:xfrm>
            <a:off x="323850" y="3384550"/>
            <a:ext cx="8675688" cy="347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</a:pPr>
            <a:r>
              <a:rPr lang="en-US" sz="3200">
                <a:solidFill>
                  <a:schemeClr val="bg1"/>
                </a:solidFill>
              </a:rPr>
              <a:t>   </a:t>
            </a:r>
            <a:r>
              <a:rPr lang="tr-TR" sz="3200">
                <a:solidFill>
                  <a:srgbClr val="FF99FF"/>
                </a:solidFill>
              </a:rPr>
              <a:t>Ana tipleri</a:t>
            </a:r>
            <a:r>
              <a:rPr lang="en-US" sz="3200">
                <a:solidFill>
                  <a:schemeClr val="bg1"/>
                </a:solidFill>
              </a:rPr>
              <a:t>: </a:t>
            </a:r>
          </a:p>
          <a:p>
            <a:pPr marL="742950" lvl="1" indent="-285750">
              <a:spcBef>
                <a:spcPts val="600"/>
              </a:spcBef>
              <a:buFontTx/>
              <a:buChar char="–"/>
            </a:pPr>
            <a:r>
              <a:rPr lang="en-US" sz="3200">
                <a:solidFill>
                  <a:srgbClr val="00CC00"/>
                </a:solidFill>
              </a:rPr>
              <a:t>Oro</a:t>
            </a:r>
            <a:r>
              <a:rPr lang="tr-TR" sz="3200">
                <a:solidFill>
                  <a:srgbClr val="00CC00"/>
                </a:solidFill>
              </a:rPr>
              <a:t>jenik</a:t>
            </a:r>
            <a:r>
              <a:rPr lang="en-US" sz="3200">
                <a:solidFill>
                  <a:schemeClr val="bg1"/>
                </a:solidFill>
              </a:rPr>
              <a:t> metamor</a:t>
            </a:r>
            <a:r>
              <a:rPr lang="tr-TR" sz="3200">
                <a:solidFill>
                  <a:schemeClr val="bg1"/>
                </a:solidFill>
              </a:rPr>
              <a:t>fizma</a:t>
            </a:r>
            <a:endParaRPr lang="en-US" sz="3200">
              <a:solidFill>
                <a:schemeClr val="bg1"/>
              </a:solidFill>
            </a:endParaRPr>
          </a:p>
          <a:p>
            <a:pPr marL="742950" lvl="1" indent="-285750">
              <a:spcBef>
                <a:spcPts val="600"/>
              </a:spcBef>
              <a:buFontTx/>
              <a:buChar char="–"/>
            </a:pPr>
            <a:r>
              <a:rPr lang="tr-TR" sz="3200">
                <a:solidFill>
                  <a:srgbClr val="00CC00"/>
                </a:solidFill>
              </a:rPr>
              <a:t>Gömülme</a:t>
            </a:r>
            <a:r>
              <a:rPr lang="en-US" sz="3200">
                <a:solidFill>
                  <a:schemeClr val="bg1"/>
                </a:solidFill>
              </a:rPr>
              <a:t> metamor</a:t>
            </a:r>
            <a:r>
              <a:rPr lang="tr-TR" sz="3200">
                <a:solidFill>
                  <a:schemeClr val="bg1"/>
                </a:solidFill>
              </a:rPr>
              <a:t>fizması</a:t>
            </a:r>
            <a:endParaRPr lang="en-US" sz="3200">
              <a:solidFill>
                <a:schemeClr val="bg1"/>
              </a:solidFill>
            </a:endParaRPr>
          </a:p>
          <a:p>
            <a:pPr marL="742950" lvl="1" indent="-285750">
              <a:spcBef>
                <a:spcPts val="600"/>
              </a:spcBef>
              <a:buFontTx/>
              <a:buChar char="–"/>
            </a:pPr>
            <a:r>
              <a:rPr lang="en-US" sz="3200">
                <a:solidFill>
                  <a:srgbClr val="00CC00"/>
                </a:solidFill>
              </a:rPr>
              <a:t>O</a:t>
            </a:r>
            <a:r>
              <a:rPr lang="tr-TR" sz="3200">
                <a:solidFill>
                  <a:srgbClr val="00CC00"/>
                </a:solidFill>
              </a:rPr>
              <a:t>kyanus tabanı</a:t>
            </a:r>
            <a:r>
              <a:rPr lang="en-US" sz="3200">
                <a:solidFill>
                  <a:schemeClr val="bg1"/>
                </a:solidFill>
              </a:rPr>
              <a:t> metamor</a:t>
            </a:r>
            <a:r>
              <a:rPr lang="tr-TR" sz="3200">
                <a:solidFill>
                  <a:schemeClr val="bg1"/>
                </a:solidFill>
              </a:rPr>
              <a:t>fizması</a:t>
            </a:r>
            <a:endParaRPr lang="en-US" sz="32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1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1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1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1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1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1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1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1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1" grpId="0" build="p" bldLvl="2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ChangeArrowheads="1"/>
          </p:cNvSpPr>
          <p:nvPr/>
        </p:nvSpPr>
        <p:spPr bwMode="auto">
          <a:xfrm>
            <a:off x="0" y="96996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</a:pPr>
            <a:r>
              <a:rPr lang="en-US" sz="3200">
                <a:solidFill>
                  <a:srgbClr val="00CC00"/>
                </a:solidFill>
              </a:rPr>
              <a:t>Oro</a:t>
            </a:r>
            <a:r>
              <a:rPr lang="tr-TR" sz="3200">
                <a:solidFill>
                  <a:srgbClr val="00CC00"/>
                </a:solidFill>
              </a:rPr>
              <a:t>jenik metamorfizma</a:t>
            </a:r>
            <a:r>
              <a:rPr lang="en-US" sz="3200">
                <a:solidFill>
                  <a:srgbClr val="00CC00"/>
                </a:solidFill>
              </a:rPr>
              <a:t> 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tr-TR" sz="3200">
                <a:solidFill>
                  <a:schemeClr val="bg1"/>
                </a:solidFill>
              </a:rPr>
              <a:t>Konverjan levha sınırları ile ilişkili metamorfizma tipidir.</a:t>
            </a: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402435" name="Rectangle 3"/>
          <p:cNvSpPr>
            <a:spLocks noChangeArrowheads="1"/>
          </p:cNvSpPr>
          <p:nvPr/>
        </p:nvSpPr>
        <p:spPr bwMode="auto">
          <a:xfrm>
            <a:off x="227013" y="2028825"/>
            <a:ext cx="8675687" cy="458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buFontTx/>
              <a:buChar char="•"/>
            </a:pPr>
            <a:r>
              <a:rPr lang="tr-TR" sz="2800">
                <a:solidFill>
                  <a:schemeClr val="bg1"/>
                </a:solidFill>
              </a:rPr>
              <a:t>Dinamo termal metamorfizması adı da verilir</a:t>
            </a:r>
          </a:p>
          <a:p>
            <a:pPr marL="342900" indent="-342900">
              <a:spcBef>
                <a:spcPts val="600"/>
              </a:spcBef>
              <a:buFontTx/>
              <a:buChar char="•"/>
            </a:pPr>
            <a:endParaRPr lang="tr-TR" sz="2800">
              <a:solidFill>
                <a:schemeClr val="bg1"/>
              </a:solidFill>
            </a:endParaRPr>
          </a:p>
          <a:p>
            <a:pPr marL="342900" indent="-342900">
              <a:spcBef>
                <a:spcPts val="600"/>
              </a:spcBef>
              <a:buFontTx/>
              <a:buChar char="•"/>
            </a:pPr>
            <a:r>
              <a:rPr lang="tr-TR" sz="2800">
                <a:solidFill>
                  <a:schemeClr val="bg1"/>
                </a:solidFill>
              </a:rPr>
              <a:t>Bu metamorfizma bir veya birden fazla orojenik evre ile ilişkili deformasyon (yönlü gerilme) ve artan jeotermal gradyan sonucu gelişir</a:t>
            </a:r>
          </a:p>
          <a:p>
            <a:pPr marL="342900" indent="-342900">
              <a:spcBef>
                <a:spcPts val="600"/>
              </a:spcBef>
              <a:buFontTx/>
              <a:buChar char="•"/>
            </a:pPr>
            <a:endParaRPr lang="tr-TR" sz="2800">
              <a:solidFill>
                <a:schemeClr val="bg1"/>
              </a:solidFill>
            </a:endParaRPr>
          </a:p>
          <a:p>
            <a:pPr marL="342900" indent="-342900">
              <a:spcBef>
                <a:spcPts val="600"/>
              </a:spcBef>
              <a:buFontTx/>
              <a:buChar char="•"/>
            </a:pPr>
            <a:r>
              <a:rPr lang="tr-TR" sz="2800">
                <a:solidFill>
                  <a:srgbClr val="00CC00"/>
                </a:solidFill>
              </a:rPr>
              <a:t>Yapraklanmalı kayaçlar bu metamorfizma tipinde karakteristiktir </a:t>
            </a:r>
            <a:endParaRPr lang="en-US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2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2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2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2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2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2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3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/>
          <p:cNvSpPr>
            <a:spLocks noChangeArrowheads="1"/>
          </p:cNvSpPr>
          <p:nvPr/>
        </p:nvSpPr>
        <p:spPr bwMode="auto">
          <a:xfrm>
            <a:off x="0" y="969963"/>
            <a:ext cx="4572000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</a:pPr>
            <a:r>
              <a:rPr lang="en-US" sz="3200">
                <a:solidFill>
                  <a:srgbClr val="00CC00"/>
                </a:solidFill>
              </a:rPr>
              <a:t>Oro</a:t>
            </a:r>
            <a:r>
              <a:rPr lang="tr-TR" sz="3200">
                <a:solidFill>
                  <a:srgbClr val="00CC00"/>
                </a:solidFill>
              </a:rPr>
              <a:t>jenik metamorfizma</a:t>
            </a: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404483" name="Rectangle 3"/>
          <p:cNvSpPr>
            <a:spLocks noChangeArrowheads="1"/>
          </p:cNvSpPr>
          <p:nvPr/>
        </p:nvSpPr>
        <p:spPr bwMode="auto">
          <a:xfrm>
            <a:off x="122238" y="1562100"/>
            <a:ext cx="8761412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293688" indent="-293688">
              <a:spcBef>
                <a:spcPts val="600"/>
              </a:spcBef>
              <a:buFontTx/>
              <a:buChar char="•"/>
            </a:pPr>
            <a:r>
              <a:rPr lang="tr-TR" sz="2400">
                <a:solidFill>
                  <a:schemeClr val="bg1"/>
                </a:solidFill>
              </a:rPr>
              <a:t>Yükselme ve erozyonla açığa çıkar</a:t>
            </a:r>
            <a:endParaRPr lang="en-US" sz="2400">
              <a:solidFill>
                <a:schemeClr val="bg1"/>
              </a:solidFill>
            </a:endParaRPr>
          </a:p>
          <a:p>
            <a:pPr marL="293688" indent="-293688">
              <a:spcBef>
                <a:spcPts val="600"/>
              </a:spcBef>
              <a:buFontTx/>
              <a:buChar char="•"/>
            </a:pPr>
            <a:r>
              <a:rPr lang="tr-TR" sz="2400">
                <a:solidFill>
                  <a:schemeClr val="bg1"/>
                </a:solidFill>
              </a:rPr>
              <a:t>Metamorfizma ana deformasyon evresinden sonra da devam eder</a:t>
            </a:r>
            <a:endParaRPr lang="en-US" sz="2400">
              <a:solidFill>
                <a:schemeClr val="bg1"/>
              </a:solidFill>
            </a:endParaRPr>
          </a:p>
          <a:p>
            <a:pPr marL="742950" lvl="1" indent="-285750">
              <a:spcBef>
                <a:spcPts val="600"/>
              </a:spcBef>
              <a:buFontTx/>
              <a:buChar char="–"/>
            </a:pPr>
            <a:r>
              <a:rPr lang="tr-TR" sz="2400">
                <a:solidFill>
                  <a:schemeClr val="bg1"/>
                </a:solidFill>
              </a:rPr>
              <a:t>Metamorfik desen yapısal unsurlardan daha basittir</a:t>
            </a:r>
          </a:p>
          <a:p>
            <a:pPr marL="742950" lvl="1" indent="-285750">
              <a:spcBef>
                <a:spcPts val="600"/>
              </a:spcBef>
              <a:buFontTx/>
              <a:buChar char="–"/>
            </a:pPr>
            <a:endParaRPr lang="en-US" sz="2400">
              <a:solidFill>
                <a:schemeClr val="bg1"/>
              </a:solidFill>
            </a:endParaRPr>
          </a:p>
          <a:p>
            <a:pPr marL="293688" indent="-293688">
              <a:spcBef>
                <a:spcPts val="600"/>
              </a:spcBef>
              <a:buFontTx/>
              <a:buChar char="•"/>
            </a:pPr>
            <a:r>
              <a:rPr lang="tr-TR" sz="2400">
                <a:solidFill>
                  <a:schemeClr val="bg1"/>
                </a:solidFill>
              </a:rPr>
              <a:t>Metamorfizma dercesi çekirdek bölgesinden itibaren iki yöne doğru azalır</a:t>
            </a:r>
          </a:p>
          <a:p>
            <a:pPr marL="293688" indent="-293688">
              <a:spcBef>
                <a:spcPts val="600"/>
              </a:spcBef>
              <a:buFontTx/>
              <a:buChar char="•"/>
            </a:pPr>
            <a:endParaRPr lang="tr-TR" sz="2400">
              <a:solidFill>
                <a:schemeClr val="bg1"/>
              </a:solidFill>
            </a:endParaRPr>
          </a:p>
          <a:p>
            <a:pPr marL="293688" indent="-293688">
              <a:spcBef>
                <a:spcPts val="600"/>
              </a:spcBef>
              <a:buFontTx/>
              <a:buChar char="•"/>
            </a:pPr>
            <a:r>
              <a:rPr lang="tr-TR" sz="2400">
                <a:solidFill>
                  <a:schemeClr val="bg1"/>
                </a:solidFill>
              </a:rPr>
              <a:t>Bir çok orojenik kuşak çok evreli deformasyon ve polimetamorfizma adı verilen bir durum oluşturur</a:t>
            </a:r>
            <a:endParaRPr 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4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4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4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4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4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4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4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4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48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ChangeArrowheads="1"/>
          </p:cNvSpPr>
          <p:nvPr/>
        </p:nvSpPr>
        <p:spPr bwMode="auto">
          <a:xfrm>
            <a:off x="0" y="969963"/>
            <a:ext cx="9144000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>
              <a:spcBef>
                <a:spcPts val="600"/>
              </a:spcBef>
            </a:pPr>
            <a:r>
              <a:rPr lang="tr-TR" sz="3200" b="1">
                <a:solidFill>
                  <a:srgbClr val="FF99FF"/>
                </a:solidFill>
              </a:rPr>
              <a:t>Gömülme metamorfizması</a:t>
            </a:r>
            <a:r>
              <a:rPr lang="en-US" sz="3200">
                <a:solidFill>
                  <a:schemeClr val="bg1"/>
                </a:solidFill>
              </a:rPr>
              <a:t> </a:t>
            </a:r>
            <a:endParaRPr lang="tr-TR" sz="320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</a:pPr>
            <a:r>
              <a:rPr lang="tr-TR" sz="3200">
                <a:solidFill>
                  <a:schemeClr val="bg1"/>
                </a:solidFill>
              </a:rPr>
              <a:t>Sedimanter havzalarda gömülme nedeniyle oluşan düşük dereceli metamorfizmadır</a:t>
            </a: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406531" name="Rectangle 3"/>
          <p:cNvSpPr>
            <a:spLocks noChangeArrowheads="1"/>
          </p:cNvSpPr>
          <p:nvPr/>
        </p:nvSpPr>
        <p:spPr bwMode="auto">
          <a:xfrm>
            <a:off x="192088" y="2781300"/>
            <a:ext cx="8796337" cy="369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42950" lvl="1" indent="-285750">
              <a:spcBef>
                <a:spcPct val="50000"/>
              </a:spcBef>
              <a:buFontTx/>
              <a:buChar char="–"/>
            </a:pPr>
            <a:r>
              <a:rPr lang="tr-TR" sz="2400">
                <a:solidFill>
                  <a:schemeClr val="bg1"/>
                </a:solidFill>
              </a:rPr>
              <a:t>Yeni Zellanda </a:t>
            </a:r>
            <a:r>
              <a:rPr lang="en-US" sz="2400">
                <a:solidFill>
                  <a:schemeClr val="bg1"/>
                </a:solidFill>
              </a:rPr>
              <a:t>Southland </a:t>
            </a:r>
            <a:r>
              <a:rPr lang="tr-TR" sz="2400">
                <a:solidFill>
                  <a:schemeClr val="bg1"/>
                </a:solidFill>
              </a:rPr>
              <a:t>Senklinaliinde 10 km’den daha kalın volkano-klastik kayaçlar birikmiştir.</a:t>
            </a:r>
            <a:endParaRPr lang="en-US" sz="2400">
              <a:solidFill>
                <a:schemeClr val="bg1"/>
              </a:solidFill>
            </a:endParaRPr>
          </a:p>
          <a:p>
            <a:pPr marL="742950" lvl="1" indent="-285750">
              <a:spcBef>
                <a:spcPct val="50000"/>
              </a:spcBef>
              <a:buFontTx/>
              <a:buChar char="–"/>
            </a:pPr>
            <a:r>
              <a:rPr lang="tr-TR" sz="2400">
                <a:solidFill>
                  <a:schemeClr val="bg1"/>
                </a:solidFill>
              </a:rPr>
              <a:t>Bu bölgede deformasyon düşük ve herhangibir magmatik intrüzyon bulunmamaktadır</a:t>
            </a:r>
            <a:endParaRPr lang="en-US" sz="2400">
              <a:solidFill>
                <a:schemeClr val="bg1"/>
              </a:solidFill>
            </a:endParaRPr>
          </a:p>
          <a:p>
            <a:pPr marL="742950" lvl="1" indent="-285750">
              <a:spcBef>
                <a:spcPct val="50000"/>
              </a:spcBef>
              <a:buFontTx/>
              <a:buChar char="–"/>
            </a:pPr>
            <a:r>
              <a:rPr lang="tr-TR" sz="2400">
                <a:solidFill>
                  <a:schemeClr val="bg1"/>
                </a:solidFill>
              </a:rPr>
              <a:t>Metamorfizma gömülme nedeniyle artan basınç ve sıcaklığa bağlanmıştır</a:t>
            </a:r>
            <a:endParaRPr lang="en-US" sz="2400">
              <a:solidFill>
                <a:schemeClr val="bg1"/>
              </a:solidFill>
            </a:endParaRPr>
          </a:p>
          <a:p>
            <a:pPr marL="742950" lvl="1" indent="-285750">
              <a:spcBef>
                <a:spcPct val="50000"/>
              </a:spcBef>
              <a:buFontTx/>
              <a:buChar char="–"/>
            </a:pPr>
            <a:r>
              <a:rPr lang="tr-TR" sz="2400">
                <a:solidFill>
                  <a:schemeClr val="bg1"/>
                </a:solidFill>
              </a:rPr>
              <a:t>Metamorfizma diyajenez koşullarından zeolit, prehnit, pumpelliyit ve lomontit oluşumu arasında değişir</a:t>
            </a:r>
            <a:endParaRPr 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6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6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1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578" name="Picture 2" descr="gomul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1412875"/>
            <a:ext cx="5767387" cy="4294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ChangeArrowheads="1"/>
          </p:cNvSpPr>
          <p:nvPr/>
        </p:nvSpPr>
        <p:spPr bwMode="auto">
          <a:xfrm>
            <a:off x="0" y="969963"/>
            <a:ext cx="890111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>
              <a:spcBef>
                <a:spcPts val="600"/>
              </a:spcBef>
            </a:pPr>
            <a:endParaRPr lang="tr-TR" sz="2400">
              <a:solidFill>
                <a:schemeClr val="bg1"/>
              </a:solidFill>
            </a:endParaRPr>
          </a:p>
        </p:txBody>
      </p:sp>
      <p:sp>
        <p:nvSpPr>
          <p:cNvPr id="409603" name="Rectangle 3"/>
          <p:cNvSpPr>
            <a:spLocks noChangeArrowheads="1"/>
          </p:cNvSpPr>
          <p:nvPr/>
        </p:nvSpPr>
        <p:spPr bwMode="auto">
          <a:xfrm>
            <a:off x="171450" y="1524000"/>
            <a:ext cx="8796338" cy="507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293688" indent="-293688">
              <a:spcBef>
                <a:spcPts val="600"/>
              </a:spcBef>
              <a:buFontTx/>
              <a:buChar char="•"/>
            </a:pPr>
            <a:r>
              <a:rPr lang="en-US" sz="3200">
                <a:solidFill>
                  <a:schemeClr val="bg1"/>
                </a:solidFill>
              </a:rPr>
              <a:t>Coombs (1961) </a:t>
            </a:r>
            <a:r>
              <a:rPr lang="tr-TR" sz="3200">
                <a:solidFill>
                  <a:schemeClr val="bg1"/>
                </a:solidFill>
              </a:rPr>
              <a:t>tarafından önerilmiştir.</a:t>
            </a:r>
            <a:r>
              <a:rPr lang="en-US" sz="3200">
                <a:solidFill>
                  <a:schemeClr val="bg1"/>
                </a:solidFill>
              </a:rPr>
              <a:t> </a:t>
            </a:r>
            <a:endParaRPr lang="tr-TR" sz="3200">
              <a:solidFill>
                <a:schemeClr val="bg1"/>
              </a:solidFill>
            </a:endParaRPr>
          </a:p>
          <a:p>
            <a:pPr marL="293688" indent="-293688">
              <a:spcBef>
                <a:spcPts val="600"/>
              </a:spcBef>
              <a:buFontTx/>
              <a:buChar char="•"/>
            </a:pPr>
            <a:endParaRPr lang="tr-TR" sz="3200">
              <a:solidFill>
                <a:schemeClr val="bg1"/>
              </a:solidFill>
            </a:endParaRPr>
          </a:p>
          <a:p>
            <a:pPr marL="293688" indent="-293688">
              <a:spcBef>
                <a:spcPts val="600"/>
              </a:spcBef>
              <a:buFontTx/>
              <a:buChar char="•"/>
            </a:pPr>
            <a:r>
              <a:rPr lang="tr-TR" sz="3200">
                <a:solidFill>
                  <a:srgbClr val="00CC00"/>
                </a:solidFill>
              </a:rPr>
              <a:t>Hidrotermal metamorfizma</a:t>
            </a:r>
            <a:r>
              <a:rPr lang="en-US" sz="3200">
                <a:solidFill>
                  <a:schemeClr val="bg1"/>
                </a:solidFill>
              </a:rPr>
              <a:t>, </a:t>
            </a:r>
            <a:r>
              <a:rPr lang="tr-TR" sz="3200">
                <a:solidFill>
                  <a:schemeClr val="bg1"/>
                </a:solidFill>
              </a:rPr>
              <a:t>sıcak</a:t>
            </a:r>
            <a:r>
              <a:rPr lang="en-US" sz="3200">
                <a:solidFill>
                  <a:schemeClr val="bg1"/>
                </a:solidFill>
              </a:rPr>
              <a:t> H</a:t>
            </a:r>
            <a:r>
              <a:rPr lang="en-US" sz="3200" baseline="-25000">
                <a:solidFill>
                  <a:schemeClr val="bg1"/>
                </a:solidFill>
              </a:rPr>
              <a:t>2</a:t>
            </a:r>
            <a:r>
              <a:rPr lang="en-US" sz="3200">
                <a:solidFill>
                  <a:schemeClr val="bg1"/>
                </a:solidFill>
              </a:rPr>
              <a:t>O-</a:t>
            </a:r>
            <a:r>
              <a:rPr lang="tr-TR" sz="3200">
                <a:solidFill>
                  <a:schemeClr val="bg1"/>
                </a:solidFill>
              </a:rPr>
              <a:t> zengini sıvılar tarafından oluşturulur ve genellikle metasomatizma oluşturur. </a:t>
            </a:r>
          </a:p>
          <a:p>
            <a:pPr marL="293688" indent="-293688">
              <a:spcBef>
                <a:spcPts val="600"/>
              </a:spcBef>
              <a:buFontTx/>
              <a:buChar char="•"/>
            </a:pPr>
            <a:endParaRPr lang="en-US" sz="3200">
              <a:solidFill>
                <a:schemeClr val="bg1"/>
              </a:solidFill>
            </a:endParaRPr>
          </a:p>
          <a:p>
            <a:pPr marL="293688" indent="-293688">
              <a:spcBef>
                <a:spcPts val="600"/>
              </a:spcBef>
              <a:buFontTx/>
              <a:buChar char="•"/>
            </a:pPr>
            <a:r>
              <a:rPr lang="tr-TR" sz="3200">
                <a:solidFill>
                  <a:schemeClr val="bg1"/>
                </a:solidFill>
              </a:rPr>
              <a:t>Diğer tip metamorfizmalarda da hidrotermal etkenler rol oynadığından bu tip metamorfizmayı belirlemek oldukça güçtür</a:t>
            </a: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409604" name="Rectangle 4"/>
          <p:cNvSpPr>
            <a:spLocks noChangeArrowheads="1"/>
          </p:cNvSpPr>
          <p:nvPr/>
        </p:nvSpPr>
        <p:spPr bwMode="auto">
          <a:xfrm>
            <a:off x="250825" y="712788"/>
            <a:ext cx="43830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800">
                <a:solidFill>
                  <a:srgbClr val="FF99FF"/>
                </a:solidFill>
              </a:rPr>
              <a:t>Hidrotermal metamorfizma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03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ChangeArrowheads="1"/>
          </p:cNvSpPr>
          <p:nvPr/>
        </p:nvSpPr>
        <p:spPr bwMode="auto">
          <a:xfrm>
            <a:off x="207963" y="969963"/>
            <a:ext cx="8693150" cy="114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>
              <a:spcBef>
                <a:spcPts val="600"/>
              </a:spcBef>
            </a:pPr>
            <a:r>
              <a:rPr lang="en-US" sz="3200">
                <a:solidFill>
                  <a:srgbClr val="FF99FF"/>
                </a:solidFill>
              </a:rPr>
              <a:t>O</a:t>
            </a:r>
            <a:r>
              <a:rPr lang="tr-TR" sz="3200">
                <a:solidFill>
                  <a:srgbClr val="FF99FF"/>
                </a:solidFill>
              </a:rPr>
              <a:t>kyanus tabanı metamorfizması</a:t>
            </a:r>
          </a:p>
          <a:p>
            <a:pPr>
              <a:spcBef>
                <a:spcPts val="600"/>
              </a:spcBef>
            </a:pPr>
            <a:r>
              <a:rPr lang="tr-TR" sz="3200">
                <a:solidFill>
                  <a:srgbClr val="00CC00"/>
                </a:solidFill>
              </a:rPr>
              <a:t>	</a:t>
            </a:r>
            <a:r>
              <a:rPr lang="en-US" sz="3200">
                <a:solidFill>
                  <a:srgbClr val="00CC00"/>
                </a:solidFill>
              </a:rPr>
              <a:t> </a:t>
            </a:r>
            <a:r>
              <a:rPr lang="tr-TR" sz="3200">
                <a:solidFill>
                  <a:srgbClr val="00CC00"/>
                </a:solidFill>
              </a:rPr>
              <a:t>Okyanus ortası sırtlarda yayılım merkezinde okyanusal kabuğu etkileyen metamorfizmadır</a:t>
            </a: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411651" name="Rectangle 3"/>
          <p:cNvSpPr>
            <a:spLocks noChangeArrowheads="1"/>
          </p:cNvSpPr>
          <p:nvPr/>
        </p:nvSpPr>
        <p:spPr bwMode="auto">
          <a:xfrm>
            <a:off x="192088" y="2924175"/>
            <a:ext cx="8796337" cy="355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293688" indent="-293688">
              <a:spcBef>
                <a:spcPct val="50000"/>
              </a:spcBef>
              <a:buFontTx/>
              <a:buChar char="•"/>
            </a:pPr>
            <a:r>
              <a:rPr lang="tr-TR" sz="2400">
                <a:solidFill>
                  <a:schemeClr val="bg1"/>
                </a:solidFill>
              </a:rPr>
              <a:t>Göreli olarak düşük basınç koşullarında çok geniş bir sıcaklık aralığında gelişir</a:t>
            </a:r>
            <a:endParaRPr lang="en-US" sz="2400">
              <a:solidFill>
                <a:schemeClr val="bg1"/>
              </a:solidFill>
            </a:endParaRPr>
          </a:p>
          <a:p>
            <a:pPr marL="293688" indent="-293688">
              <a:spcBef>
                <a:spcPct val="50000"/>
              </a:spcBef>
              <a:buFontTx/>
              <a:buChar char="•"/>
            </a:pPr>
            <a:r>
              <a:rPr lang="tr-TR" sz="2400">
                <a:solidFill>
                  <a:schemeClr val="bg1"/>
                </a:solidFill>
              </a:rPr>
              <a:t>Metamorfik kayaçlar oldukça önemli metasomatik bozunma gösterir.</a:t>
            </a:r>
          </a:p>
          <a:p>
            <a:pPr marL="293688" indent="-293688">
              <a:spcBef>
                <a:spcPct val="50000"/>
              </a:spcBef>
              <a:buFontTx/>
              <a:buChar char="•"/>
            </a:pPr>
            <a:r>
              <a:rPr lang="tr-TR" sz="2400">
                <a:solidFill>
                  <a:schemeClr val="bg1"/>
                </a:solidFill>
              </a:rPr>
              <a:t>Bu şartlarda önemli miktarda Ca ve Si kaybı ve Mg ve Na kazanımı oluşur </a:t>
            </a:r>
          </a:p>
          <a:p>
            <a:pPr marL="293688" indent="-293688">
              <a:spcBef>
                <a:spcPct val="50000"/>
              </a:spcBef>
              <a:buFontTx/>
              <a:buChar char="•"/>
            </a:pPr>
            <a:r>
              <a:rPr lang="tr-TR" sz="2400">
                <a:solidFill>
                  <a:schemeClr val="bg1"/>
                </a:solidFill>
              </a:rPr>
              <a:t>Bu değişim Bazalt ve sıcak deniz suyu arasındaki değişim ile korrele edilebilir</a:t>
            </a:r>
            <a:endParaRPr 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1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1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1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1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1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1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1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1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51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35138"/>
            <a:ext cx="8229600" cy="3143250"/>
          </a:xfrm>
        </p:spPr>
        <p:txBody>
          <a:bodyPr/>
          <a:lstStyle/>
          <a:p>
            <a:r>
              <a:rPr lang="tr-TR"/>
              <a:t>Yaklaşan levha sınırlarında</a:t>
            </a:r>
            <a:endParaRPr lang="en-US"/>
          </a:p>
          <a:p>
            <a:r>
              <a:rPr lang="tr-TR"/>
              <a:t>Derin gömülme</a:t>
            </a:r>
            <a:endParaRPr lang="en-US"/>
          </a:p>
          <a:p>
            <a:pPr lvl="1"/>
            <a:r>
              <a:rPr lang="tr-TR"/>
              <a:t>sıcaklık</a:t>
            </a:r>
            <a:endParaRPr lang="en-US"/>
          </a:p>
          <a:p>
            <a:pPr lvl="1"/>
            <a:r>
              <a:rPr lang="tr-TR"/>
              <a:t>basınç</a:t>
            </a:r>
            <a:endParaRPr lang="en-US"/>
          </a:p>
          <a:p>
            <a:r>
              <a:rPr lang="tr-TR"/>
              <a:t>Uzaklaşan levha sınırlarında</a:t>
            </a:r>
            <a:endParaRPr lang="en-US"/>
          </a:p>
          <a:p>
            <a:pPr lvl="1"/>
            <a:r>
              <a:rPr lang="tr-TR"/>
              <a:t>sığ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3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3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3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3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3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3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3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3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3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3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3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3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698" grpId="0" build="p" autoUpdateAnimBg="0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ChangeArrowheads="1"/>
          </p:cNvSpPr>
          <p:nvPr/>
        </p:nvSpPr>
        <p:spPr bwMode="auto">
          <a:xfrm>
            <a:off x="207963" y="969963"/>
            <a:ext cx="8623300" cy="339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>
              <a:spcBef>
                <a:spcPts val="600"/>
              </a:spcBef>
            </a:pPr>
            <a:r>
              <a:rPr lang="en-US" sz="4000">
                <a:solidFill>
                  <a:srgbClr val="FF99FF"/>
                </a:solidFill>
              </a:rPr>
              <a:t>Fa</a:t>
            </a:r>
            <a:r>
              <a:rPr lang="tr-TR" sz="4000">
                <a:solidFill>
                  <a:srgbClr val="FF99FF"/>
                </a:solidFill>
              </a:rPr>
              <a:t>y zonu metamorfizması</a:t>
            </a:r>
            <a:r>
              <a:rPr lang="en-US" sz="3200">
                <a:solidFill>
                  <a:srgbClr val="00CC00"/>
                </a:solidFill>
              </a:rPr>
              <a:t> </a:t>
            </a:r>
            <a:endParaRPr lang="tr-TR" sz="3200">
              <a:solidFill>
                <a:srgbClr val="00CC00"/>
              </a:solidFill>
            </a:endParaRPr>
          </a:p>
          <a:p>
            <a:pPr>
              <a:spcBef>
                <a:spcPts val="600"/>
              </a:spcBef>
            </a:pPr>
            <a:endParaRPr lang="tr-TR" sz="3200">
              <a:solidFill>
                <a:schemeClr val="folHlink"/>
              </a:solidFill>
            </a:endParaRPr>
          </a:p>
          <a:p>
            <a:pPr>
              <a:spcBef>
                <a:spcPts val="600"/>
              </a:spcBef>
            </a:pPr>
            <a:r>
              <a:rPr lang="tr-TR" sz="3200">
                <a:solidFill>
                  <a:schemeClr val="folHlink"/>
                </a:solidFill>
              </a:rPr>
              <a:t>Büyük bir fay veya kırık boyunca oluşan metamorfizmadır</a:t>
            </a:r>
            <a:r>
              <a:rPr lang="tr-TR" sz="3200">
                <a:solidFill>
                  <a:schemeClr val="bg1"/>
                </a:solidFill>
              </a:rPr>
              <a:t> </a:t>
            </a:r>
          </a:p>
          <a:p>
            <a:pPr>
              <a:spcBef>
                <a:spcPts val="600"/>
              </a:spcBef>
            </a:pPr>
            <a:endParaRPr lang="tr-TR" sz="320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</a:pPr>
            <a:r>
              <a:rPr lang="tr-TR" sz="3200">
                <a:solidFill>
                  <a:schemeClr val="bg1"/>
                </a:solidFill>
              </a:rPr>
              <a:t>Deformasyon yüksektir</a:t>
            </a:r>
          </a:p>
          <a:p>
            <a:pPr>
              <a:spcBef>
                <a:spcPts val="600"/>
              </a:spcBef>
            </a:pPr>
            <a:endParaRPr lang="tr-TR" sz="320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</a:pPr>
            <a:r>
              <a:rPr lang="tr-TR" sz="3200">
                <a:solidFill>
                  <a:schemeClr val="bg1"/>
                </a:solidFill>
              </a:rPr>
              <a:t>Metamorfizmaya çok az rekristalizasyon eşlik eder</a:t>
            </a:r>
            <a:endParaRPr lang="en-US" sz="32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770" name="Picture 2" descr="fig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773238"/>
            <a:ext cx="6248400" cy="4635500"/>
          </a:xfrm>
          <a:prstGeom prst="rect">
            <a:avLst/>
          </a:prstGeom>
          <a:noFill/>
        </p:spPr>
      </p:pic>
      <p:sp>
        <p:nvSpPr>
          <p:cNvPr id="416771" name="Text Box 3"/>
          <p:cNvSpPr txBox="1">
            <a:spLocks noChangeArrowheads="1"/>
          </p:cNvSpPr>
          <p:nvPr/>
        </p:nvSpPr>
        <p:spPr bwMode="auto">
          <a:xfrm>
            <a:off x="0" y="6278563"/>
            <a:ext cx="9144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Font typeface="Monotype Sorts" pitchFamily="2" charset="2"/>
              <a:buNone/>
            </a:pPr>
            <a:r>
              <a:rPr lang="en-US" sz="3200">
                <a:solidFill>
                  <a:srgbClr val="FFFF00"/>
                </a:solidFill>
                <a:latin typeface="Tahoma" pitchFamily="34" charset="0"/>
              </a:rPr>
              <a:t>Meteorit</a:t>
            </a:r>
            <a:r>
              <a:rPr lang="tr-TR" sz="3200">
                <a:solidFill>
                  <a:srgbClr val="FFFF00"/>
                </a:solidFill>
                <a:latin typeface="Tahoma" pitchFamily="34" charset="0"/>
              </a:rPr>
              <a:t> çarpması yüksek basınç oluşturur</a:t>
            </a:r>
            <a:r>
              <a:rPr lang="en-US" sz="3200">
                <a:solidFill>
                  <a:srgbClr val="FFFF00"/>
                </a:solidFill>
                <a:latin typeface="Tahoma" pitchFamily="34" charset="0"/>
              </a:rPr>
              <a:t> </a:t>
            </a:r>
            <a:endParaRPr lang="en-US" sz="2800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416772" name="Text Box 4"/>
          <p:cNvSpPr txBox="1">
            <a:spLocks noChangeArrowheads="1"/>
          </p:cNvSpPr>
          <p:nvPr/>
        </p:nvSpPr>
        <p:spPr bwMode="auto">
          <a:xfrm>
            <a:off x="4876800" y="5562600"/>
            <a:ext cx="2533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Meteor crater, AZ</a:t>
            </a:r>
          </a:p>
        </p:txBody>
      </p:sp>
      <p:sp>
        <p:nvSpPr>
          <p:cNvPr id="416773" name="Rectangle 5"/>
          <p:cNvSpPr>
            <a:spLocks noChangeArrowheads="1"/>
          </p:cNvSpPr>
          <p:nvPr/>
        </p:nvSpPr>
        <p:spPr bwMode="auto">
          <a:xfrm>
            <a:off x="0" y="692150"/>
            <a:ext cx="8796338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293688" indent="-293688">
              <a:spcBef>
                <a:spcPts val="600"/>
              </a:spcBef>
              <a:buFontTx/>
              <a:buChar char="•"/>
            </a:pPr>
            <a:r>
              <a:rPr lang="tr-TR" sz="2800">
                <a:solidFill>
                  <a:schemeClr val="bg1"/>
                </a:solidFill>
              </a:rPr>
              <a:t>Çarpma (şok) metamorfizması Meteorit ve diğer göktaşlarının çarpması sonucu gelişen metamorfizmadır</a:t>
            </a:r>
            <a:endParaRPr lang="en-US" sz="2800">
              <a:solidFill>
                <a:schemeClr val="bg1"/>
              </a:solidFill>
            </a:endParaRPr>
          </a:p>
          <a:p>
            <a:pPr marL="293688" indent="-293688">
              <a:spcBef>
                <a:spcPts val="600"/>
              </a:spcBef>
              <a:buFontTx/>
              <a:buChar char="•"/>
            </a:pPr>
            <a:r>
              <a:rPr lang="tr-TR" sz="2800">
                <a:solidFill>
                  <a:schemeClr val="bg1"/>
                </a:solidFill>
              </a:rPr>
              <a:t>Hem fay zonu hemde şok metamorfizması dinamik metamorfizma ile korrele edilebilir</a:t>
            </a:r>
            <a:endParaRPr lang="en-US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6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6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6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6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3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794" name="Picture 2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939800"/>
            <a:ext cx="7383462" cy="5918200"/>
          </a:xfrm>
          <a:noFill/>
          <a:ln/>
        </p:spPr>
      </p:pic>
      <p:sp>
        <p:nvSpPr>
          <p:cNvPr id="417795" name="Text Box 3"/>
          <p:cNvSpPr txBox="1">
            <a:spLocks noChangeArrowheads="1"/>
          </p:cNvSpPr>
          <p:nvPr/>
        </p:nvSpPr>
        <p:spPr bwMode="auto">
          <a:xfrm>
            <a:off x="3275013" y="981075"/>
            <a:ext cx="1960562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200"/>
              <a:t>Dünyadaki Kalkanlar         </a:t>
            </a:r>
          </a:p>
        </p:txBody>
      </p:sp>
      <p:sp>
        <p:nvSpPr>
          <p:cNvPr id="417796" name="Text Box 4"/>
          <p:cNvSpPr txBox="1">
            <a:spLocks noChangeArrowheads="1"/>
          </p:cNvSpPr>
          <p:nvPr/>
        </p:nvSpPr>
        <p:spPr bwMode="auto">
          <a:xfrm>
            <a:off x="1258888" y="6583363"/>
            <a:ext cx="1941512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200">
                <a:solidFill>
                  <a:srgbClr val="A50021"/>
                </a:solidFill>
              </a:rPr>
              <a:t>Prekambriyen kalkanlar    </a:t>
            </a:r>
          </a:p>
        </p:txBody>
      </p:sp>
      <p:sp>
        <p:nvSpPr>
          <p:cNvPr id="417797" name="Text Box 5"/>
          <p:cNvSpPr txBox="1">
            <a:spLocks noChangeArrowheads="1"/>
          </p:cNvSpPr>
          <p:nvPr/>
        </p:nvSpPr>
        <p:spPr bwMode="auto">
          <a:xfrm>
            <a:off x="3275013" y="6583363"/>
            <a:ext cx="2389187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200">
                <a:solidFill>
                  <a:srgbClr val="A50021"/>
                </a:solidFill>
              </a:rPr>
              <a:t>Sedimentle örtülmüş kalkanlar    </a:t>
            </a:r>
          </a:p>
        </p:txBody>
      </p:sp>
      <p:sp>
        <p:nvSpPr>
          <p:cNvPr id="417798" name="Text Box 6"/>
          <p:cNvSpPr txBox="1">
            <a:spLocks noChangeArrowheads="1"/>
          </p:cNvSpPr>
          <p:nvPr/>
        </p:nvSpPr>
        <p:spPr bwMode="auto">
          <a:xfrm>
            <a:off x="5795963" y="6583363"/>
            <a:ext cx="2190750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200">
                <a:solidFill>
                  <a:srgbClr val="A50021"/>
                </a:solidFill>
              </a:rPr>
              <a:t>Kıvrımlanmış dağ kuşakları    </a:t>
            </a:r>
          </a:p>
        </p:txBody>
      </p:sp>
      <p:sp>
        <p:nvSpPr>
          <p:cNvPr id="417799" name="Rectangle 7"/>
          <p:cNvSpPr>
            <a:spLocks noChangeArrowheads="1"/>
          </p:cNvSpPr>
          <p:nvPr/>
        </p:nvSpPr>
        <p:spPr bwMode="auto">
          <a:xfrm>
            <a:off x="0" y="404813"/>
            <a:ext cx="7435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tr-TR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" charset="0"/>
              </a:rPr>
              <a:t>Metamorfik kayaçların gözlendiği yerler (dağ kuşakları ve kalkanlar</a:t>
            </a:r>
            <a:endParaRPr lang="en-US" b="1" u="sng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>
          <a:xfrm>
            <a:off x="-1588" y="698500"/>
            <a:ext cx="8686801" cy="303213"/>
          </a:xfrm>
        </p:spPr>
        <p:txBody>
          <a:bodyPr/>
          <a:lstStyle/>
          <a:p>
            <a:r>
              <a:rPr lang="tr-TR" sz="2400" b="1"/>
              <a:t>Ana metamorfik kayaç tipleri</a:t>
            </a:r>
            <a:r>
              <a:rPr lang="en-US" sz="800" b="1"/>
              <a:t> </a:t>
            </a:r>
          </a:p>
        </p:txBody>
      </p:sp>
      <p:graphicFrame>
        <p:nvGraphicFramePr>
          <p:cNvPr id="418819" name="Group 3"/>
          <p:cNvGraphicFramePr>
            <a:graphicFrameLocks noGrp="1"/>
          </p:cNvGraphicFramePr>
          <p:nvPr/>
        </p:nvGraphicFramePr>
        <p:xfrm>
          <a:off x="179388" y="1341438"/>
          <a:ext cx="8569325" cy="6540437"/>
        </p:xfrm>
        <a:graphic>
          <a:graphicData uri="http://schemas.openxmlformats.org/drawingml/2006/table">
            <a:tbl>
              <a:tblPr/>
              <a:tblGrid>
                <a:gridCol w="971550"/>
                <a:gridCol w="1325562"/>
                <a:gridCol w="1236663"/>
                <a:gridCol w="1236662"/>
                <a:gridCol w="1392238"/>
                <a:gridCol w="1203325"/>
                <a:gridCol w="1203325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Sıcaklık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 C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Kömür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kireçtaşı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Kumtaşı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C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Ba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zalt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Şeyl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Inde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ks mineraller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Li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nyit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-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Bitum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C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Ant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rasit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C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300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Gra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fit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M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ermer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C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Sl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eyt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Klorit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C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Yeşiltaş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Kuvarsit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C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Fillit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Bi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yotit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500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C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Şist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G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ranat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C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Am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fibolit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Sta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vrolit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600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C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Gn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ays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Kyan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it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C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Sil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imanit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700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C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33"/>
                          </a:solidFill>
                          <a:effectLst/>
                          <a:latin typeface="Arial" pitchFamily="34" charset="0"/>
                        </a:rPr>
                        <a:t>Ergime başlangıcı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35138"/>
            <a:ext cx="3810000" cy="4108450"/>
          </a:xfrm>
          <a:noFill/>
          <a:ln/>
        </p:spPr>
        <p:txBody>
          <a:bodyPr lIns="92075" tIns="46038" rIns="92075" bIns="46038"/>
          <a:lstStyle/>
          <a:p>
            <a:r>
              <a:rPr lang="tr-TR" sz="2800"/>
              <a:t>yapraklanmış</a:t>
            </a:r>
            <a:endParaRPr lang="en-US" sz="2800"/>
          </a:p>
          <a:p>
            <a:pPr lvl="1"/>
            <a:r>
              <a:rPr lang="en-US" sz="2400"/>
              <a:t>S</a:t>
            </a:r>
            <a:r>
              <a:rPr lang="tr-TR" sz="2400"/>
              <a:t>leyt</a:t>
            </a:r>
            <a:endParaRPr lang="en-US" sz="2400"/>
          </a:p>
          <a:p>
            <a:pPr lvl="1"/>
            <a:r>
              <a:rPr lang="tr-TR" sz="2400" i="1"/>
              <a:t>fillit</a:t>
            </a:r>
            <a:endParaRPr lang="en-US" sz="2400"/>
          </a:p>
          <a:p>
            <a:pPr lvl="1"/>
            <a:r>
              <a:rPr lang="tr-TR" sz="2400"/>
              <a:t>şist</a:t>
            </a:r>
            <a:endParaRPr lang="en-US" sz="2400"/>
          </a:p>
          <a:p>
            <a:pPr lvl="1"/>
            <a:r>
              <a:rPr lang="en-US" sz="2400" i="1"/>
              <a:t>G</a:t>
            </a:r>
            <a:r>
              <a:rPr lang="tr-TR" sz="2400" i="1"/>
              <a:t>nays</a:t>
            </a:r>
            <a:endParaRPr lang="en-US" sz="2400" i="1"/>
          </a:p>
          <a:p>
            <a:pPr lvl="1"/>
            <a:r>
              <a:rPr lang="en-US" sz="2400"/>
              <a:t>A</a:t>
            </a:r>
            <a:r>
              <a:rPr lang="tr-TR" sz="2400"/>
              <a:t>mfibolit</a:t>
            </a:r>
            <a:endParaRPr lang="en-US" sz="2400"/>
          </a:p>
          <a:p>
            <a:pPr lvl="1"/>
            <a:r>
              <a:rPr lang="en-US" sz="2400" i="1"/>
              <a:t>Migma</a:t>
            </a:r>
            <a:r>
              <a:rPr lang="tr-TR" sz="2400" i="1"/>
              <a:t>tit</a:t>
            </a:r>
            <a:endParaRPr lang="en-US" sz="2400" i="1"/>
          </a:p>
        </p:txBody>
      </p:sp>
      <p:sp>
        <p:nvSpPr>
          <p:cNvPr id="419843" name="Rectangle 3"/>
          <p:cNvSpPr>
            <a:spLocks noChangeArrowheads="1"/>
          </p:cNvSpPr>
          <p:nvPr/>
        </p:nvSpPr>
        <p:spPr bwMode="auto">
          <a:xfrm>
            <a:off x="4648200" y="1600200"/>
            <a:ext cx="3810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3200">
                <a:solidFill>
                  <a:schemeClr val="bg1"/>
                </a:solidFill>
              </a:rPr>
              <a:t>Yapraklanmamış</a:t>
            </a:r>
            <a:endParaRPr lang="en-US" sz="3200">
              <a:solidFill>
                <a:schemeClr val="bg1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>
                <a:solidFill>
                  <a:schemeClr val="bg1"/>
                </a:solidFill>
              </a:rPr>
              <a:t>M</a:t>
            </a:r>
            <a:r>
              <a:rPr lang="tr-TR" sz="2800">
                <a:solidFill>
                  <a:schemeClr val="bg1"/>
                </a:solidFill>
              </a:rPr>
              <a:t>ermer</a:t>
            </a:r>
            <a:endParaRPr lang="en-US" sz="2800">
              <a:solidFill>
                <a:schemeClr val="bg1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tr-TR" sz="2800" i="1">
                <a:solidFill>
                  <a:schemeClr val="bg1"/>
                </a:solidFill>
              </a:rPr>
              <a:t>Kuvarsit</a:t>
            </a:r>
            <a:endParaRPr lang="en-US" sz="2800" i="1">
              <a:solidFill>
                <a:schemeClr val="bg1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tr-TR" sz="2800">
                <a:solidFill>
                  <a:schemeClr val="bg1"/>
                </a:solidFill>
              </a:rPr>
              <a:t>Yeşil taşlar</a:t>
            </a:r>
            <a:r>
              <a:rPr lang="en-US" sz="2800">
                <a:solidFill>
                  <a:schemeClr val="bg1"/>
                </a:solidFill>
              </a:rPr>
              <a:t>: </a:t>
            </a:r>
            <a:r>
              <a:rPr lang="en-US" sz="2800" i="1">
                <a:solidFill>
                  <a:schemeClr val="bg1"/>
                </a:solidFill>
              </a:rPr>
              <a:t> </a:t>
            </a:r>
            <a:r>
              <a:rPr lang="en-US" sz="2800">
                <a:solidFill>
                  <a:schemeClr val="bg1"/>
                </a:solidFill>
              </a:rPr>
              <a:t>ser</a:t>
            </a:r>
            <a:r>
              <a:rPr lang="tr-TR" sz="2800">
                <a:solidFill>
                  <a:schemeClr val="bg1"/>
                </a:solidFill>
              </a:rPr>
              <a:t>pantin</a:t>
            </a:r>
            <a:endParaRPr lang="en-US" sz="2800">
              <a:solidFill>
                <a:schemeClr val="bg1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i="1">
                <a:solidFill>
                  <a:schemeClr val="bg1"/>
                </a:solidFill>
              </a:rPr>
              <a:t>Hornfels</a:t>
            </a:r>
            <a:endParaRPr lang="en-US" sz="2800">
              <a:solidFill>
                <a:schemeClr val="bg1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>
                <a:solidFill>
                  <a:schemeClr val="bg1"/>
                </a:solidFill>
              </a:rPr>
              <a:t>Ant</a:t>
            </a:r>
            <a:r>
              <a:rPr lang="tr-TR" sz="2800">
                <a:solidFill>
                  <a:schemeClr val="bg1"/>
                </a:solidFill>
              </a:rPr>
              <a:t>rasit</a:t>
            </a:r>
            <a:endParaRPr 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419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" dur="500"/>
                                        <p:tgtEl>
                                          <p:spTgt spid="419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" dur="500"/>
                                        <p:tgtEl>
                                          <p:spTgt spid="419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419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4198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4198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5" dur="500"/>
                                        <p:tgtEl>
                                          <p:spTgt spid="4198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419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419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419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419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500"/>
                                        <p:tgtEl>
                                          <p:spTgt spid="419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419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2" grpId="0" build="p" autoUpdateAnimBg="0" advAuto="0"/>
      <p:bldP spid="419843" grpId="0" build="p" autoUpdateAnimBg="0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981075"/>
            <a:ext cx="8229600" cy="1143000"/>
          </a:xfrm>
        </p:spPr>
        <p:txBody>
          <a:bodyPr/>
          <a:lstStyle/>
          <a:p>
            <a:r>
              <a:rPr lang="tr-TR" sz="1600"/>
              <a:t>BAŞLICA METAMORFİK KAYAÇLAR</a:t>
            </a:r>
          </a:p>
        </p:txBody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714625"/>
            <a:ext cx="8229600" cy="3387725"/>
          </a:xfrm>
        </p:spPr>
        <p:txBody>
          <a:bodyPr/>
          <a:lstStyle/>
          <a:p>
            <a:r>
              <a:rPr lang="tr-TR">
                <a:solidFill>
                  <a:srgbClr val="FF99FF"/>
                </a:solidFill>
              </a:rPr>
              <a:t>SLEYT</a:t>
            </a:r>
          </a:p>
          <a:p>
            <a:pPr lvl="1"/>
            <a:r>
              <a:rPr lang="tr-TR">
                <a:solidFill>
                  <a:schemeClr val="folHlink"/>
                </a:solidFill>
              </a:rPr>
              <a:t>İnce taneli kayaçların (kil, çamur, şeyl, tüf) düşük derecede metamorfizmaya uğraması sonucu oluşmuş çok ince mükemmel yapraklanmalı bir kayaçtır</a:t>
            </a:r>
          </a:p>
          <a:p>
            <a:pPr lvl="1"/>
            <a:r>
              <a:rPr lang="tr-TR">
                <a:solidFill>
                  <a:schemeClr val="folHlink"/>
                </a:solidFill>
              </a:rPr>
              <a:t>Arduvaz veya çatıtaşı adı da verilir</a:t>
            </a:r>
          </a:p>
          <a:p>
            <a:pPr lvl="1"/>
            <a:r>
              <a:rPr lang="tr-TR">
                <a:solidFill>
                  <a:schemeClr val="folHlink"/>
                </a:solidFill>
              </a:rPr>
              <a:t>Bileşenleri gözle görülmez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890" name="Picture 2" descr="exit_8_13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54163" y="1270000"/>
            <a:ext cx="6473825" cy="48561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sleyt</a:t>
            </a:r>
            <a:endParaRPr lang="en-US"/>
          </a:p>
        </p:txBody>
      </p:sp>
      <p:pic>
        <p:nvPicPr>
          <p:cNvPr id="422915" name="Picture 3" descr="progressive_sla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1350" y="1520825"/>
            <a:ext cx="7861300" cy="492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35138"/>
            <a:ext cx="8229600" cy="4000500"/>
          </a:xfrm>
          <a:noFill/>
        </p:spPr>
        <p:txBody>
          <a:bodyPr/>
          <a:lstStyle/>
          <a:p>
            <a:r>
              <a:rPr lang="tr-TR">
                <a:solidFill>
                  <a:srgbClr val="FF99FF"/>
                </a:solidFill>
              </a:rPr>
              <a:t>FİLLİT</a:t>
            </a:r>
          </a:p>
          <a:p>
            <a:pPr lvl="1"/>
            <a:r>
              <a:rPr lang="tr-TR">
                <a:solidFill>
                  <a:schemeClr val="folHlink"/>
                </a:solidFill>
              </a:rPr>
              <a:t>Sleyte benzeyen, fakat daha metamorfik ve daha iri taneli minerallerden oluşmuş ince yapraklanmalı bir kayaçtır</a:t>
            </a:r>
          </a:p>
          <a:p>
            <a:pPr lvl="1"/>
            <a:r>
              <a:rPr lang="tr-TR">
                <a:solidFill>
                  <a:schemeClr val="folHlink"/>
                </a:solidFill>
              </a:rPr>
              <a:t>Sleytlerle şisrler arasında geçiş taşıdır</a:t>
            </a:r>
          </a:p>
          <a:p>
            <a:pPr lvl="1"/>
            <a:r>
              <a:rPr lang="tr-TR">
                <a:solidFill>
                  <a:schemeClr val="folHlink"/>
                </a:solidFill>
              </a:rPr>
              <a:t>Bileşenleri gözle görülmez, ancak büyüteçle mineralleri farkedilir.</a:t>
            </a:r>
          </a:p>
          <a:p>
            <a:pPr lvl="1"/>
            <a:r>
              <a:rPr lang="tr-TR">
                <a:solidFill>
                  <a:schemeClr val="folHlink"/>
                </a:solidFill>
              </a:rPr>
              <a:t>Yağsı bir parlaklığa sahiptir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Fillit</a:t>
            </a:r>
            <a:endParaRPr lang="en-US"/>
          </a:p>
        </p:txBody>
      </p:sp>
      <p:pic>
        <p:nvPicPr>
          <p:cNvPr id="424963" name="Picture 3" descr="progressive_schi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" y="1685925"/>
            <a:ext cx="784860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92150"/>
            <a:ext cx="8316913" cy="649288"/>
          </a:xfrm>
        </p:spPr>
        <p:txBody>
          <a:bodyPr/>
          <a:lstStyle/>
          <a:p>
            <a:r>
              <a:rPr lang="tr-TR"/>
              <a:t>Fillit                           sleyt</a:t>
            </a:r>
          </a:p>
        </p:txBody>
      </p:sp>
      <p:pic>
        <p:nvPicPr>
          <p:cNvPr id="425987" name="Picture 3" descr="fig7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1862138"/>
            <a:ext cx="6264275" cy="39401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35138"/>
            <a:ext cx="8229600" cy="4000500"/>
          </a:xfrm>
        </p:spPr>
        <p:txBody>
          <a:bodyPr/>
          <a:lstStyle/>
          <a:p>
            <a:r>
              <a:rPr lang="tr-TR">
                <a:solidFill>
                  <a:srgbClr val="FF99FF"/>
                </a:solidFill>
              </a:rPr>
              <a:t>ŞİST</a:t>
            </a:r>
          </a:p>
          <a:p>
            <a:pPr lvl="1"/>
            <a:r>
              <a:rPr lang="tr-TR">
                <a:solidFill>
                  <a:schemeClr val="folHlink"/>
                </a:solidFill>
              </a:rPr>
              <a:t>İleri derecede metamorfizmaya uğramış, düzlemsel ve çizgisel yapı paralleliği iyi gelişmiş orta taneli metamorfik bir kayaçtır.</a:t>
            </a:r>
          </a:p>
          <a:p>
            <a:pPr lvl="1"/>
            <a:r>
              <a:rPr lang="tr-TR">
                <a:solidFill>
                  <a:schemeClr val="folHlink"/>
                </a:solidFill>
              </a:rPr>
              <a:t>Başlıca mika klorit, kuvars ve talk mineralleri içerir</a:t>
            </a:r>
          </a:p>
          <a:p>
            <a:pPr lvl="1"/>
            <a:r>
              <a:rPr lang="tr-TR">
                <a:solidFill>
                  <a:schemeClr val="folHlink"/>
                </a:solidFill>
              </a:rPr>
              <a:t>Yapraklanma kalınlığı fillitlere göre daha fazladır (cm) mertebesinde</a:t>
            </a:r>
          </a:p>
          <a:p>
            <a:pPr lvl="1"/>
            <a:r>
              <a:rPr lang="tr-TR">
                <a:solidFill>
                  <a:schemeClr val="folHlink"/>
                </a:solidFill>
              </a:rPr>
              <a:t>Bileşenleri gözle tanınır.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981200"/>
            <a:ext cx="324485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8035" name="Rectangle 3"/>
          <p:cNvSpPr>
            <a:spLocks noChangeArrowheads="1"/>
          </p:cNvSpPr>
          <p:nvPr/>
        </p:nvSpPr>
        <p:spPr bwMode="auto">
          <a:xfrm>
            <a:off x="4800600" y="1447800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800">
                <a:solidFill>
                  <a:schemeClr val="bg1"/>
                </a:solidFill>
              </a:rPr>
              <a:t>Klorit şist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42803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981200"/>
            <a:ext cx="3733800" cy="342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803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600200"/>
            <a:ext cx="3810000" cy="3636963"/>
          </a:xfrm>
          <a:noFill/>
          <a:ln/>
        </p:spPr>
        <p:txBody>
          <a:bodyPr lIns="92075" tIns="46038" rIns="92075" bIns="46038"/>
          <a:lstStyle/>
          <a:p>
            <a:r>
              <a:rPr lang="tr-TR" sz="2800"/>
              <a:t>Şist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058" name="Picture 2" descr="Sch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225550"/>
            <a:ext cx="4787900" cy="3138488"/>
          </a:xfrm>
        </p:spPr>
      </p:pic>
      <p:pic>
        <p:nvPicPr>
          <p:cNvPr id="429059" name="Picture 3" descr="SCHIST"/>
          <p:cNvPicPr>
            <a:picLocks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716463" y="2439988"/>
            <a:ext cx="4103687" cy="2720975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Granat-muskovit şist</a:t>
            </a:r>
          </a:p>
        </p:txBody>
      </p:sp>
      <p:pic>
        <p:nvPicPr>
          <p:cNvPr id="430083" name="Picture 3" descr="Fig 22-1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628775"/>
            <a:ext cx="6248400" cy="468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35138"/>
            <a:ext cx="8229600" cy="4000500"/>
          </a:xfrm>
        </p:spPr>
        <p:txBody>
          <a:bodyPr/>
          <a:lstStyle/>
          <a:p>
            <a:r>
              <a:rPr lang="tr-TR">
                <a:solidFill>
                  <a:srgbClr val="FF99FF"/>
                </a:solidFill>
              </a:rPr>
              <a:t>GNAYS</a:t>
            </a:r>
          </a:p>
          <a:p>
            <a:pPr lvl="1"/>
            <a:r>
              <a:rPr lang="tr-TR">
                <a:solidFill>
                  <a:schemeClr val="folHlink"/>
                </a:solidFill>
              </a:rPr>
              <a:t>Açık ve koyu renkli bantların ardalanmasından oluşmuş, çok ileri derecede başkalaşıma uğramış bir kayaçtır.</a:t>
            </a:r>
          </a:p>
          <a:p>
            <a:pPr lvl="1"/>
            <a:r>
              <a:rPr lang="tr-TR">
                <a:solidFill>
                  <a:schemeClr val="folHlink"/>
                </a:solidFill>
              </a:rPr>
              <a:t>Taneleri şiste göre daha iridir</a:t>
            </a:r>
          </a:p>
          <a:p>
            <a:pPr lvl="1"/>
            <a:r>
              <a:rPr lang="tr-TR">
                <a:solidFill>
                  <a:schemeClr val="folHlink"/>
                </a:solidFill>
              </a:rPr>
              <a:t>Cm-dm mertebesinde yapraklanmalı bir yapıya sahiptir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Gnays</a:t>
            </a:r>
            <a:endParaRPr lang="en-US"/>
          </a:p>
        </p:txBody>
      </p:sp>
      <p:pic>
        <p:nvPicPr>
          <p:cNvPr id="432131" name="Picture 3" descr="progressive_gneis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1350" y="1533525"/>
            <a:ext cx="7861300" cy="490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154" name="Picture 2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282700"/>
            <a:ext cx="9144000" cy="54419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178" name="Picture 2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38200" y="1870075"/>
            <a:ext cx="3670300" cy="3502025"/>
          </a:xfrm>
          <a:noFill/>
          <a:ln/>
        </p:spPr>
      </p:pic>
      <p:pic>
        <p:nvPicPr>
          <p:cNvPr id="4341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752600"/>
            <a:ext cx="3668713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202" name="Picture 2" descr="Metshal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684213"/>
            <a:ext cx="8229600" cy="6173787"/>
          </a:xfrm>
          <a:prstGeom prst="rect">
            <a:avLst/>
          </a:prstGeom>
          <a:noFill/>
        </p:spPr>
      </p:pic>
      <p:sp>
        <p:nvSpPr>
          <p:cNvPr id="435203" name="Text Box 3"/>
          <p:cNvSpPr txBox="1">
            <a:spLocks noChangeArrowheads="1"/>
          </p:cNvSpPr>
          <p:nvPr/>
        </p:nvSpPr>
        <p:spPr bwMode="auto">
          <a:xfrm>
            <a:off x="2555875" y="1387475"/>
            <a:ext cx="749300" cy="396875"/>
          </a:xfrm>
          <a:prstGeom prst="rect">
            <a:avLst/>
          </a:prstGeom>
          <a:solidFill>
            <a:srgbClr val="FFD7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Sleyt</a:t>
            </a:r>
          </a:p>
        </p:txBody>
      </p:sp>
      <p:sp>
        <p:nvSpPr>
          <p:cNvPr id="435204" name="Text Box 4"/>
          <p:cNvSpPr txBox="1">
            <a:spLocks noChangeArrowheads="1"/>
          </p:cNvSpPr>
          <p:nvPr/>
        </p:nvSpPr>
        <p:spPr bwMode="auto">
          <a:xfrm>
            <a:off x="4067175" y="2276475"/>
            <a:ext cx="1196975" cy="396875"/>
          </a:xfrm>
          <a:prstGeom prst="rect">
            <a:avLst/>
          </a:prstGeom>
          <a:solidFill>
            <a:srgbClr val="FFD7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    Fillit    </a:t>
            </a:r>
          </a:p>
        </p:txBody>
      </p:sp>
      <p:sp>
        <p:nvSpPr>
          <p:cNvPr id="435205" name="Text Box 5"/>
          <p:cNvSpPr txBox="1">
            <a:spLocks noChangeArrowheads="1"/>
          </p:cNvSpPr>
          <p:nvPr/>
        </p:nvSpPr>
        <p:spPr bwMode="auto">
          <a:xfrm>
            <a:off x="7164388" y="981075"/>
            <a:ext cx="1127125" cy="396875"/>
          </a:xfrm>
          <a:prstGeom prst="rect">
            <a:avLst/>
          </a:prstGeom>
          <a:solidFill>
            <a:srgbClr val="FFD7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 Gnays  </a:t>
            </a:r>
          </a:p>
        </p:txBody>
      </p:sp>
      <p:sp>
        <p:nvSpPr>
          <p:cNvPr id="435206" name="Text Box 6"/>
          <p:cNvSpPr txBox="1">
            <a:spLocks noChangeArrowheads="1"/>
          </p:cNvSpPr>
          <p:nvPr/>
        </p:nvSpPr>
        <p:spPr bwMode="auto">
          <a:xfrm>
            <a:off x="2555875" y="6021388"/>
            <a:ext cx="958850" cy="396875"/>
          </a:xfrm>
          <a:prstGeom prst="rect">
            <a:avLst/>
          </a:prstGeom>
          <a:solidFill>
            <a:srgbClr val="FFD7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 Şeyl   </a:t>
            </a:r>
          </a:p>
        </p:txBody>
      </p:sp>
      <p:sp>
        <p:nvSpPr>
          <p:cNvPr id="435207" name="Text Box 7"/>
          <p:cNvSpPr txBox="1">
            <a:spLocks noChangeArrowheads="1"/>
          </p:cNvSpPr>
          <p:nvPr/>
        </p:nvSpPr>
        <p:spPr bwMode="auto">
          <a:xfrm>
            <a:off x="7596188" y="4221163"/>
            <a:ext cx="1027112" cy="396875"/>
          </a:xfrm>
          <a:prstGeom prst="rect">
            <a:avLst/>
          </a:prstGeom>
          <a:solidFill>
            <a:srgbClr val="FFD7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  Şist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35138"/>
            <a:ext cx="8229600" cy="4000500"/>
          </a:xfrm>
        </p:spPr>
        <p:txBody>
          <a:bodyPr/>
          <a:lstStyle/>
          <a:p>
            <a:r>
              <a:rPr lang="tr-TR">
                <a:solidFill>
                  <a:srgbClr val="FF99FF"/>
                </a:solidFill>
              </a:rPr>
              <a:t>MERMER</a:t>
            </a:r>
          </a:p>
          <a:p>
            <a:pPr lvl="1"/>
            <a:r>
              <a:rPr lang="tr-TR">
                <a:solidFill>
                  <a:schemeClr val="folHlink"/>
                </a:solidFill>
              </a:rPr>
              <a:t>Ufak ve iri kristalli kalsit ve dolomit kristallerinden oluşmuş metamorfik bir kayaçtır</a:t>
            </a:r>
          </a:p>
          <a:p>
            <a:pPr lvl="1"/>
            <a:r>
              <a:rPr lang="tr-TR">
                <a:solidFill>
                  <a:schemeClr val="folHlink"/>
                </a:solidFill>
              </a:rPr>
              <a:t>Kireçtaşlarının metamorfizmsı sonucu oluşur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250" name="Picture 2" descr="MetLimest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627063"/>
            <a:ext cx="8305800" cy="6230937"/>
          </a:xfrm>
          <a:prstGeom prst="rect">
            <a:avLst/>
          </a:prstGeom>
          <a:noFill/>
        </p:spPr>
      </p:pic>
      <p:sp>
        <p:nvSpPr>
          <p:cNvPr id="437251" name="Text Box 3"/>
          <p:cNvSpPr txBox="1">
            <a:spLocks noChangeArrowheads="1"/>
          </p:cNvSpPr>
          <p:nvPr/>
        </p:nvSpPr>
        <p:spPr bwMode="auto">
          <a:xfrm>
            <a:off x="1692275" y="1341438"/>
            <a:ext cx="1590675" cy="396875"/>
          </a:xfrm>
          <a:prstGeom prst="rect">
            <a:avLst/>
          </a:prstGeom>
          <a:solidFill>
            <a:srgbClr val="FFD7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    Kireçtaşı  </a:t>
            </a:r>
          </a:p>
        </p:txBody>
      </p:sp>
      <p:sp>
        <p:nvSpPr>
          <p:cNvPr id="437252" name="Text Box 4"/>
          <p:cNvSpPr txBox="1">
            <a:spLocks noChangeArrowheads="1"/>
          </p:cNvSpPr>
          <p:nvPr/>
        </p:nvSpPr>
        <p:spPr bwMode="auto">
          <a:xfrm>
            <a:off x="5724525" y="1268413"/>
            <a:ext cx="1127125" cy="396875"/>
          </a:xfrm>
          <a:prstGeom prst="rect">
            <a:avLst/>
          </a:prstGeom>
          <a:solidFill>
            <a:srgbClr val="FFD7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Mermer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Yapraklanmamış</a:t>
            </a:r>
            <a:r>
              <a:rPr lang="en-US"/>
              <a:t> – </a:t>
            </a:r>
            <a:r>
              <a:rPr lang="tr-TR"/>
              <a:t>Mermer </a:t>
            </a:r>
            <a:endParaRPr lang="en-US"/>
          </a:p>
        </p:txBody>
      </p:sp>
      <p:pic>
        <p:nvPicPr>
          <p:cNvPr id="438275" name="Picture 3" descr="marble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9175" y="2363788"/>
            <a:ext cx="7078663" cy="4429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298" name="Picture 2" descr="pink_marble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1916113"/>
            <a:ext cx="3478213" cy="4289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752600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752600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981075"/>
            <a:ext cx="8229600" cy="1439863"/>
          </a:xfrm>
        </p:spPr>
        <p:txBody>
          <a:bodyPr/>
          <a:lstStyle/>
          <a:p>
            <a:r>
              <a:rPr lang="tr-TR">
                <a:solidFill>
                  <a:srgbClr val="FF99FF"/>
                </a:solidFill>
              </a:rPr>
              <a:t>KUVARSİT</a:t>
            </a:r>
          </a:p>
          <a:p>
            <a:pPr lvl="1"/>
            <a:r>
              <a:rPr lang="tr-TR">
                <a:solidFill>
                  <a:schemeClr val="folHlink"/>
                </a:solidFill>
              </a:rPr>
              <a:t>% 80’den fazla kuvars içeren taneli ve kristalli bir kayaçtır.</a:t>
            </a:r>
          </a:p>
        </p:txBody>
      </p:sp>
      <p:pic>
        <p:nvPicPr>
          <p:cNvPr id="441347" name="Picture 3" descr="quartzite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4005263"/>
            <a:ext cx="3657600" cy="2354262"/>
          </a:xfrm>
          <a:prstGeom prst="rect">
            <a:avLst/>
          </a:prstGeom>
          <a:noFill/>
        </p:spPr>
      </p:pic>
      <p:pic>
        <p:nvPicPr>
          <p:cNvPr id="4413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420938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92150"/>
            <a:ext cx="7772400" cy="1143000"/>
          </a:xfrm>
        </p:spPr>
        <p:txBody>
          <a:bodyPr/>
          <a:lstStyle/>
          <a:p>
            <a:r>
              <a:rPr lang="tr-TR"/>
              <a:t>Yapraklanmamış</a:t>
            </a:r>
            <a:r>
              <a:rPr lang="en-US"/>
              <a:t> - </a:t>
            </a:r>
            <a:r>
              <a:rPr lang="tr-TR"/>
              <a:t>Kuvarsit</a:t>
            </a:r>
            <a:endParaRPr lang="en-US"/>
          </a:p>
        </p:txBody>
      </p:sp>
      <p:pic>
        <p:nvPicPr>
          <p:cNvPr id="442371" name="Picture 3" descr="quartzite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6138" y="2165350"/>
            <a:ext cx="7446962" cy="466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394" name="Picture 2" descr="MetSandst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549275"/>
            <a:ext cx="8153400" cy="6116638"/>
          </a:xfrm>
          <a:prstGeom prst="rect">
            <a:avLst/>
          </a:prstGeom>
          <a:noFill/>
        </p:spPr>
      </p:pic>
      <p:sp>
        <p:nvSpPr>
          <p:cNvPr id="443395" name="Text Box 3"/>
          <p:cNvSpPr txBox="1">
            <a:spLocks noChangeArrowheads="1"/>
          </p:cNvSpPr>
          <p:nvPr/>
        </p:nvSpPr>
        <p:spPr bwMode="auto">
          <a:xfrm>
            <a:off x="1547813" y="1052513"/>
            <a:ext cx="1603375" cy="396875"/>
          </a:xfrm>
          <a:prstGeom prst="rect">
            <a:avLst/>
          </a:prstGeom>
          <a:solidFill>
            <a:srgbClr val="FFD7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   Kumtaşı    </a:t>
            </a:r>
          </a:p>
        </p:txBody>
      </p:sp>
      <p:sp>
        <p:nvSpPr>
          <p:cNvPr id="443396" name="Text Box 4"/>
          <p:cNvSpPr txBox="1">
            <a:spLocks noChangeArrowheads="1"/>
          </p:cNvSpPr>
          <p:nvPr/>
        </p:nvSpPr>
        <p:spPr bwMode="auto">
          <a:xfrm>
            <a:off x="5940425" y="1052513"/>
            <a:ext cx="1381125" cy="396875"/>
          </a:xfrm>
          <a:prstGeom prst="rect">
            <a:avLst/>
          </a:prstGeom>
          <a:solidFill>
            <a:srgbClr val="FFD7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  Kuvarsit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44419" name="Picture 3" descr="MetCoal1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641350"/>
            <a:ext cx="8353425" cy="6265863"/>
          </a:xfrm>
          <a:noFill/>
          <a:ln/>
        </p:spPr>
      </p:pic>
      <p:sp>
        <p:nvSpPr>
          <p:cNvPr id="444420" name="Text Box 4"/>
          <p:cNvSpPr txBox="1">
            <a:spLocks noChangeArrowheads="1"/>
          </p:cNvSpPr>
          <p:nvPr/>
        </p:nvSpPr>
        <p:spPr bwMode="auto">
          <a:xfrm>
            <a:off x="323850" y="2924175"/>
            <a:ext cx="847725" cy="396875"/>
          </a:xfrm>
          <a:prstGeom prst="rect">
            <a:avLst/>
          </a:prstGeom>
          <a:solidFill>
            <a:srgbClr val="FFD7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Turba</a:t>
            </a:r>
          </a:p>
        </p:txBody>
      </p:sp>
      <p:sp>
        <p:nvSpPr>
          <p:cNvPr id="444421" name="Text Box 5"/>
          <p:cNvSpPr txBox="1">
            <a:spLocks noChangeArrowheads="1"/>
          </p:cNvSpPr>
          <p:nvPr/>
        </p:nvSpPr>
        <p:spPr bwMode="auto">
          <a:xfrm>
            <a:off x="611188" y="1412875"/>
            <a:ext cx="917575" cy="396875"/>
          </a:xfrm>
          <a:prstGeom prst="rect">
            <a:avLst/>
          </a:prstGeom>
          <a:solidFill>
            <a:srgbClr val="FFD7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 Linyit </a:t>
            </a:r>
          </a:p>
        </p:txBody>
      </p:sp>
      <p:sp>
        <p:nvSpPr>
          <p:cNvPr id="444422" name="Text Box 6"/>
          <p:cNvSpPr txBox="1">
            <a:spLocks noChangeArrowheads="1"/>
          </p:cNvSpPr>
          <p:nvPr/>
        </p:nvSpPr>
        <p:spPr bwMode="auto">
          <a:xfrm>
            <a:off x="6588125" y="908050"/>
            <a:ext cx="1169988" cy="396875"/>
          </a:xfrm>
          <a:prstGeom prst="rect">
            <a:avLst/>
          </a:prstGeom>
          <a:solidFill>
            <a:srgbClr val="FFD7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  Elmas  </a:t>
            </a:r>
          </a:p>
        </p:txBody>
      </p:sp>
      <p:sp>
        <p:nvSpPr>
          <p:cNvPr id="444423" name="Text Box 7"/>
          <p:cNvSpPr txBox="1">
            <a:spLocks noChangeArrowheads="1"/>
          </p:cNvSpPr>
          <p:nvPr/>
        </p:nvSpPr>
        <p:spPr bwMode="auto">
          <a:xfrm>
            <a:off x="4716463" y="3500438"/>
            <a:ext cx="1254125" cy="396875"/>
          </a:xfrm>
          <a:prstGeom prst="rect">
            <a:avLst/>
          </a:prstGeom>
          <a:solidFill>
            <a:srgbClr val="FFD7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  Antrasit </a:t>
            </a:r>
          </a:p>
        </p:txBody>
      </p:sp>
      <p:sp>
        <p:nvSpPr>
          <p:cNvPr id="444424" name="Text Box 8"/>
          <p:cNvSpPr txBox="1">
            <a:spLocks noChangeArrowheads="1"/>
          </p:cNvSpPr>
          <p:nvPr/>
        </p:nvSpPr>
        <p:spPr bwMode="auto">
          <a:xfrm>
            <a:off x="3348038" y="6308725"/>
            <a:ext cx="1462087" cy="396875"/>
          </a:xfrm>
          <a:prstGeom prst="rect">
            <a:avLst/>
          </a:prstGeom>
          <a:solidFill>
            <a:srgbClr val="FFD7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   Bitüm      </a:t>
            </a:r>
          </a:p>
        </p:txBody>
      </p:sp>
      <p:sp>
        <p:nvSpPr>
          <p:cNvPr id="444425" name="Text Box 9"/>
          <p:cNvSpPr txBox="1">
            <a:spLocks noChangeArrowheads="1"/>
          </p:cNvSpPr>
          <p:nvPr/>
        </p:nvSpPr>
        <p:spPr bwMode="auto">
          <a:xfrm>
            <a:off x="7092950" y="6165850"/>
            <a:ext cx="1152525" cy="396875"/>
          </a:xfrm>
          <a:prstGeom prst="rect">
            <a:avLst/>
          </a:prstGeom>
          <a:solidFill>
            <a:srgbClr val="FFD7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  Grafit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442" name="Picture 2" descr="MetCgl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219200"/>
            <a:ext cx="7162800" cy="5373688"/>
          </a:xfrm>
          <a:prstGeom prst="rect">
            <a:avLst/>
          </a:prstGeom>
          <a:noFill/>
        </p:spPr>
      </p:pic>
      <p:sp>
        <p:nvSpPr>
          <p:cNvPr id="445443" name="Text Box 3"/>
          <p:cNvSpPr txBox="1">
            <a:spLocks noChangeArrowheads="1"/>
          </p:cNvSpPr>
          <p:nvPr/>
        </p:nvSpPr>
        <p:spPr bwMode="auto">
          <a:xfrm>
            <a:off x="2339975" y="1916113"/>
            <a:ext cx="1693863" cy="396875"/>
          </a:xfrm>
          <a:prstGeom prst="rect">
            <a:avLst/>
          </a:prstGeom>
          <a:solidFill>
            <a:srgbClr val="DEDEDE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 Konglomera </a:t>
            </a:r>
          </a:p>
        </p:txBody>
      </p:sp>
      <p:sp>
        <p:nvSpPr>
          <p:cNvPr id="445444" name="Text Box 4"/>
          <p:cNvSpPr txBox="1">
            <a:spLocks noChangeArrowheads="1"/>
          </p:cNvSpPr>
          <p:nvPr/>
        </p:nvSpPr>
        <p:spPr bwMode="auto">
          <a:xfrm>
            <a:off x="5148263" y="1916113"/>
            <a:ext cx="2368550" cy="396875"/>
          </a:xfrm>
          <a:prstGeom prst="rect">
            <a:avLst/>
          </a:prstGeom>
          <a:solidFill>
            <a:srgbClr val="DEDEDE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/>
              <a:t>  Meta-konglomera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1011</Words>
  <Application>Microsoft PowerPoint</Application>
  <PresentationFormat>Ekran Gösterisi (4:3)</PresentationFormat>
  <Paragraphs>290</Paragraphs>
  <Slides>54</Slides>
  <Notes>7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54</vt:i4>
      </vt:variant>
    </vt:vector>
  </HeadingPairs>
  <TitlesOfParts>
    <vt:vector size="62" baseType="lpstr">
      <vt:lpstr>Arial</vt:lpstr>
      <vt:lpstr>Palatino</vt:lpstr>
      <vt:lpstr>Times</vt:lpstr>
      <vt:lpstr>Wingdings</vt:lpstr>
      <vt:lpstr>Times New Roman</vt:lpstr>
      <vt:lpstr>Tahoma</vt:lpstr>
      <vt:lpstr>Monotype Sorts</vt:lpstr>
      <vt:lpstr>Varsayılan Tasarım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Ana metamorfik kayaç tipleri </vt:lpstr>
      <vt:lpstr>Slayt 29</vt:lpstr>
      <vt:lpstr>BAŞLICA METAMORFİK KAYAÇLAR</vt:lpstr>
      <vt:lpstr>Slayt 31</vt:lpstr>
      <vt:lpstr>sleyt</vt:lpstr>
      <vt:lpstr>Slayt 33</vt:lpstr>
      <vt:lpstr>Fillit</vt:lpstr>
      <vt:lpstr>Fillit                           sleyt</vt:lpstr>
      <vt:lpstr>Slayt 36</vt:lpstr>
      <vt:lpstr>Slayt 37</vt:lpstr>
      <vt:lpstr>Slayt 38</vt:lpstr>
      <vt:lpstr>Granat-muskovit şist</vt:lpstr>
      <vt:lpstr>Slayt 40</vt:lpstr>
      <vt:lpstr>Gnays</vt:lpstr>
      <vt:lpstr>Slayt 42</vt:lpstr>
      <vt:lpstr>Slayt 43</vt:lpstr>
      <vt:lpstr>Slayt 44</vt:lpstr>
      <vt:lpstr>Slayt 45</vt:lpstr>
      <vt:lpstr>Slayt 46</vt:lpstr>
      <vt:lpstr>Yapraklanmamış – Mermer </vt:lpstr>
      <vt:lpstr>Slayt 48</vt:lpstr>
      <vt:lpstr>Slayt 49</vt:lpstr>
      <vt:lpstr>Slayt 50</vt:lpstr>
      <vt:lpstr>Yapraklanmamış - Kuvarsit</vt:lpstr>
      <vt:lpstr>Slayt 52</vt:lpstr>
      <vt:lpstr>Slayt 53</vt:lpstr>
      <vt:lpstr>Slayt 54</vt:lpstr>
    </vt:vector>
  </TitlesOfParts>
  <Company>ihsan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SEDİMANTER  (TORTUL) KAYAÇLAR</dc:title>
  <dc:creator>yaşar Eren</dc:creator>
  <cp:lastModifiedBy>admin</cp:lastModifiedBy>
  <cp:revision>153</cp:revision>
  <dcterms:created xsi:type="dcterms:W3CDTF">2003-10-08T13:34:32Z</dcterms:created>
  <dcterms:modified xsi:type="dcterms:W3CDTF">2012-02-04T22:43:27Z</dcterms:modified>
</cp:coreProperties>
</file>