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70"/>
  </p:notesMasterIdLst>
  <p:handoutMasterIdLst>
    <p:handoutMasterId r:id="rId71"/>
  </p:handoutMasterIdLst>
  <p:sldIdLst>
    <p:sldId id="357" r:id="rId2"/>
    <p:sldId id="358" r:id="rId3"/>
    <p:sldId id="397" r:id="rId4"/>
    <p:sldId id="398" r:id="rId5"/>
    <p:sldId id="399" r:id="rId6"/>
    <p:sldId id="400" r:id="rId7"/>
    <p:sldId id="359" r:id="rId8"/>
    <p:sldId id="401" r:id="rId9"/>
    <p:sldId id="361" r:id="rId10"/>
    <p:sldId id="362" r:id="rId11"/>
    <p:sldId id="363" r:id="rId12"/>
    <p:sldId id="364" r:id="rId13"/>
    <p:sldId id="365" r:id="rId14"/>
    <p:sldId id="366" r:id="rId15"/>
    <p:sldId id="367" r:id="rId16"/>
    <p:sldId id="368" r:id="rId17"/>
    <p:sldId id="369" r:id="rId18"/>
    <p:sldId id="370" r:id="rId19"/>
    <p:sldId id="371" r:id="rId20"/>
    <p:sldId id="372" r:id="rId21"/>
    <p:sldId id="373" r:id="rId22"/>
    <p:sldId id="320" r:id="rId23"/>
    <p:sldId id="276" r:id="rId24"/>
    <p:sldId id="278" r:id="rId25"/>
    <p:sldId id="279" r:id="rId26"/>
    <p:sldId id="374" r:id="rId27"/>
    <p:sldId id="277" r:id="rId28"/>
    <p:sldId id="376" r:id="rId29"/>
    <p:sldId id="375" r:id="rId30"/>
    <p:sldId id="352" r:id="rId31"/>
    <p:sldId id="347" r:id="rId32"/>
    <p:sldId id="280" r:id="rId33"/>
    <p:sldId id="377" r:id="rId34"/>
    <p:sldId id="379" r:id="rId35"/>
    <p:sldId id="378" r:id="rId36"/>
    <p:sldId id="380" r:id="rId37"/>
    <p:sldId id="343" r:id="rId38"/>
    <p:sldId id="353" r:id="rId39"/>
    <p:sldId id="349" r:id="rId40"/>
    <p:sldId id="281" r:id="rId41"/>
    <p:sldId id="282" r:id="rId42"/>
    <p:sldId id="283" r:id="rId43"/>
    <p:sldId id="341" r:id="rId44"/>
    <p:sldId id="381" r:id="rId45"/>
    <p:sldId id="284" r:id="rId46"/>
    <p:sldId id="344" r:id="rId47"/>
    <p:sldId id="382" r:id="rId48"/>
    <p:sldId id="383" r:id="rId49"/>
    <p:sldId id="354" r:id="rId50"/>
    <p:sldId id="388" r:id="rId51"/>
    <p:sldId id="356" r:id="rId52"/>
    <p:sldId id="384" r:id="rId53"/>
    <p:sldId id="385" r:id="rId54"/>
    <p:sldId id="386" r:id="rId55"/>
    <p:sldId id="387" r:id="rId56"/>
    <p:sldId id="389" r:id="rId57"/>
    <p:sldId id="390" r:id="rId58"/>
    <p:sldId id="391" r:id="rId59"/>
    <p:sldId id="392" r:id="rId60"/>
    <p:sldId id="393" r:id="rId61"/>
    <p:sldId id="394" r:id="rId62"/>
    <p:sldId id="395" r:id="rId63"/>
    <p:sldId id="396" r:id="rId64"/>
    <p:sldId id="334" r:id="rId65"/>
    <p:sldId id="335" r:id="rId66"/>
    <p:sldId id="336" r:id="rId67"/>
    <p:sldId id="337" r:id="rId68"/>
    <p:sldId id="338" r:id="rId69"/>
  </p:sldIdLst>
  <p:sldSz cx="9144000" cy="6858000" type="screen4x3"/>
  <p:notesSz cx="6858000" cy="91805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CCC"/>
    <a:srgbClr val="FF9999"/>
    <a:srgbClr val="FFCC66"/>
    <a:srgbClr val="FF00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35" autoAdjust="0"/>
  </p:normalViewPr>
  <p:slideViewPr>
    <p:cSldViewPr>
      <p:cViewPr varScale="1">
        <p:scale>
          <a:sx n="70" d="100"/>
          <a:sy n="70" d="100"/>
        </p:scale>
        <p:origin x="-136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8788"/>
          </a:xfrm>
          <a:prstGeom prst="rect">
            <a:avLst/>
          </a:prstGeom>
          <a:noFill/>
          <a:ln w="9525">
            <a:noFill/>
            <a:miter lim="800000"/>
            <a:headEnd/>
            <a:tailEnd/>
          </a:ln>
          <a:effectLst/>
        </p:spPr>
        <p:txBody>
          <a:bodyPr vert="horz" wrap="square" lIns="91427" tIns="45713" rIns="91427" bIns="45713" numCol="1" anchor="t" anchorCtr="0" compatLnSpc="1">
            <a:prstTxWarp prst="textNoShape">
              <a:avLst/>
            </a:prstTxWarp>
          </a:bodyPr>
          <a:lstStyle>
            <a:lvl1pPr>
              <a:defRPr sz="1200">
                <a:latin typeface="Times New Roman" pitchFamily="18" charset="0"/>
              </a:defRPr>
            </a:lvl1pPr>
          </a:lstStyle>
          <a:p>
            <a:endParaRPr lang="en-US"/>
          </a:p>
        </p:txBody>
      </p:sp>
      <p:sp>
        <p:nvSpPr>
          <p:cNvPr id="39939" name="Rectangle 3"/>
          <p:cNvSpPr>
            <a:spLocks noGrp="1" noChangeArrowheads="1"/>
          </p:cNvSpPr>
          <p:nvPr>
            <p:ph type="dt" sz="quarter" idx="1"/>
          </p:nvPr>
        </p:nvSpPr>
        <p:spPr bwMode="auto">
          <a:xfrm>
            <a:off x="3884613" y="0"/>
            <a:ext cx="2971800" cy="458788"/>
          </a:xfrm>
          <a:prstGeom prst="rect">
            <a:avLst/>
          </a:prstGeom>
          <a:noFill/>
          <a:ln w="9525">
            <a:noFill/>
            <a:miter lim="800000"/>
            <a:headEnd/>
            <a:tailEnd/>
          </a:ln>
          <a:effectLst/>
        </p:spPr>
        <p:txBody>
          <a:bodyPr vert="horz" wrap="square" lIns="91427" tIns="45713" rIns="91427" bIns="45713" numCol="1" anchor="t" anchorCtr="0" compatLnSpc="1">
            <a:prstTxWarp prst="textNoShape">
              <a:avLst/>
            </a:prstTxWarp>
          </a:bodyPr>
          <a:lstStyle>
            <a:lvl1pPr algn="r">
              <a:defRPr sz="1200">
                <a:latin typeface="Times New Roman" pitchFamily="18" charset="0"/>
              </a:defRPr>
            </a:lvl1pPr>
          </a:lstStyle>
          <a:p>
            <a:endParaRPr lang="en-US"/>
          </a:p>
        </p:txBody>
      </p:sp>
      <p:sp>
        <p:nvSpPr>
          <p:cNvPr id="39940" name="Rectangle 4"/>
          <p:cNvSpPr>
            <a:spLocks noGrp="1" noChangeArrowheads="1"/>
          </p:cNvSpPr>
          <p:nvPr>
            <p:ph type="ftr" sz="quarter" idx="2"/>
          </p:nvPr>
        </p:nvSpPr>
        <p:spPr bwMode="auto">
          <a:xfrm>
            <a:off x="0" y="8720138"/>
            <a:ext cx="2971800" cy="458787"/>
          </a:xfrm>
          <a:prstGeom prst="rect">
            <a:avLst/>
          </a:prstGeom>
          <a:noFill/>
          <a:ln w="9525">
            <a:noFill/>
            <a:miter lim="800000"/>
            <a:headEnd/>
            <a:tailEnd/>
          </a:ln>
          <a:effectLst/>
        </p:spPr>
        <p:txBody>
          <a:bodyPr vert="horz" wrap="square" lIns="91427" tIns="45713" rIns="91427" bIns="45713" numCol="1" anchor="b" anchorCtr="0" compatLnSpc="1">
            <a:prstTxWarp prst="textNoShape">
              <a:avLst/>
            </a:prstTxWarp>
          </a:bodyPr>
          <a:lstStyle>
            <a:lvl1pPr>
              <a:defRPr sz="1200">
                <a:latin typeface="Times New Roman" pitchFamily="18" charset="0"/>
              </a:defRPr>
            </a:lvl1pPr>
          </a:lstStyle>
          <a:p>
            <a:endParaRPr lang="en-US"/>
          </a:p>
        </p:txBody>
      </p:sp>
      <p:sp>
        <p:nvSpPr>
          <p:cNvPr id="39941" name="Rectangle 5"/>
          <p:cNvSpPr>
            <a:spLocks noGrp="1" noChangeArrowheads="1"/>
          </p:cNvSpPr>
          <p:nvPr>
            <p:ph type="sldNum" sz="quarter" idx="3"/>
          </p:nvPr>
        </p:nvSpPr>
        <p:spPr bwMode="auto">
          <a:xfrm>
            <a:off x="3884613" y="8720138"/>
            <a:ext cx="2971800" cy="458787"/>
          </a:xfrm>
          <a:prstGeom prst="rect">
            <a:avLst/>
          </a:prstGeom>
          <a:noFill/>
          <a:ln w="9525">
            <a:noFill/>
            <a:miter lim="800000"/>
            <a:headEnd/>
            <a:tailEnd/>
          </a:ln>
          <a:effectLst/>
        </p:spPr>
        <p:txBody>
          <a:bodyPr vert="horz" wrap="square" lIns="91427" tIns="45713" rIns="91427" bIns="45713" numCol="1" anchor="b" anchorCtr="0" compatLnSpc="1">
            <a:prstTxWarp prst="textNoShape">
              <a:avLst/>
            </a:prstTxWarp>
          </a:bodyPr>
          <a:lstStyle>
            <a:lvl1pPr algn="r">
              <a:defRPr sz="1200">
                <a:latin typeface="Times New Roman" pitchFamily="18" charset="0"/>
              </a:defRPr>
            </a:lvl1pPr>
          </a:lstStyle>
          <a:p>
            <a:fld id="{A86C1758-89CE-423B-9B71-5213E54FA90A}" type="slidenum">
              <a:rPr lang="en-US"/>
              <a:pPr/>
              <a:t>‹#›</a:t>
            </a:fld>
            <a:endParaRPr lang="en-US"/>
          </a:p>
        </p:txBody>
      </p:sp>
    </p:spTree>
    <p:extLst>
      <p:ext uri="{BB962C8B-B14F-4D97-AF65-F5344CB8AC3E}">
        <p14:creationId xmlns:p14="http://schemas.microsoft.com/office/powerpoint/2010/main" val="2424331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996BBC-EEC3-4D15-8510-6FFB24511CBF}" type="datetimeFigureOut">
              <a:rPr lang="tr-TR" smtClean="0"/>
              <a:t>06.02.2012</a:t>
            </a:fld>
            <a:endParaRPr lang="tr-TR"/>
          </a:p>
        </p:txBody>
      </p:sp>
      <p:sp>
        <p:nvSpPr>
          <p:cNvPr id="4" name="3 Slayt Görüntüsü Yer Tutucusu"/>
          <p:cNvSpPr>
            <a:spLocks noGrp="1" noRot="1" noChangeAspect="1"/>
          </p:cNvSpPr>
          <p:nvPr>
            <p:ph type="sldImg" idx="2"/>
          </p:nvPr>
        </p:nvSpPr>
        <p:spPr>
          <a:xfrm>
            <a:off x="1135063" y="688975"/>
            <a:ext cx="4587875" cy="34417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60863"/>
            <a:ext cx="5486400" cy="4130675"/>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720138"/>
            <a:ext cx="2971800" cy="458787"/>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720138"/>
            <a:ext cx="2971800" cy="458787"/>
          </a:xfrm>
          <a:prstGeom prst="rect">
            <a:avLst/>
          </a:prstGeom>
        </p:spPr>
        <p:txBody>
          <a:bodyPr vert="horz" lIns="91440" tIns="45720" rIns="91440" bIns="45720" rtlCol="0" anchor="b"/>
          <a:lstStyle>
            <a:lvl1pPr algn="r">
              <a:defRPr sz="1200"/>
            </a:lvl1pPr>
          </a:lstStyle>
          <a:p>
            <a:fld id="{B72B5F86-E935-4A6C-9535-893EDEDB0D23}" type="slidenum">
              <a:rPr lang="tr-TR" smtClean="0"/>
              <a:t>‹#›</a:t>
            </a:fld>
            <a:endParaRPr lang="tr-TR"/>
          </a:p>
        </p:txBody>
      </p:sp>
    </p:spTree>
    <p:extLst>
      <p:ext uri="{BB962C8B-B14F-4D97-AF65-F5344CB8AC3E}">
        <p14:creationId xmlns:p14="http://schemas.microsoft.com/office/powerpoint/2010/main" val="3853153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0DCF07-42A4-406B-921D-3C74318FF173}" type="slidenum">
              <a:rPr lang="tr-TR"/>
              <a:pPr/>
              <a:t>2</a:t>
            </a:fld>
            <a:endParaRPr lang="tr-TR"/>
          </a:p>
        </p:txBody>
      </p:sp>
      <p:sp>
        <p:nvSpPr>
          <p:cNvPr id="1067010" name="Rectangle 2"/>
          <p:cNvSpPr>
            <a:spLocks noGrp="1" noRot="1" noChangeAspect="1" noChangeArrowheads="1" noTextEdit="1"/>
          </p:cNvSpPr>
          <p:nvPr>
            <p:ph type="sldImg"/>
          </p:nvPr>
        </p:nvSpPr>
        <p:spPr>
          <a:xfrm>
            <a:off x="1133475" y="688975"/>
            <a:ext cx="4591050" cy="3443288"/>
          </a:xfrm>
          <a:ln/>
        </p:spPr>
      </p:sp>
      <p:sp>
        <p:nvSpPr>
          <p:cNvPr id="1067011" name="Rectangle 3"/>
          <p:cNvSpPr>
            <a:spLocks noGrp="1" noChangeArrowheads="1"/>
          </p:cNvSpPr>
          <p:nvPr>
            <p:ph type="body" idx="1"/>
          </p:nvPr>
        </p:nvSpPr>
        <p:spPr>
          <a:xfrm>
            <a:off x="914400" y="4360863"/>
            <a:ext cx="5029200" cy="4130675"/>
          </a:xfrm>
        </p:spPr>
        <p:txBody>
          <a:bodyPr/>
          <a:lstStyle/>
          <a:p>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EEB522-3807-4AE0-9D66-E2316EA3C48A}" type="slidenum">
              <a:rPr lang="tr-TR"/>
              <a:pPr/>
              <a:t>9</a:t>
            </a:fld>
            <a:endParaRPr lang="tr-TR"/>
          </a:p>
        </p:txBody>
      </p:sp>
      <p:sp>
        <p:nvSpPr>
          <p:cNvPr id="1071106" name="Rectangle 2"/>
          <p:cNvSpPr>
            <a:spLocks noGrp="1" noRot="1" noChangeAspect="1" noChangeArrowheads="1" noTextEdit="1"/>
          </p:cNvSpPr>
          <p:nvPr>
            <p:ph type="sldImg"/>
          </p:nvPr>
        </p:nvSpPr>
        <p:spPr>
          <a:xfrm>
            <a:off x="1133475" y="688975"/>
            <a:ext cx="4591050" cy="3443288"/>
          </a:xfrm>
          <a:ln/>
        </p:spPr>
      </p:sp>
      <p:sp>
        <p:nvSpPr>
          <p:cNvPr id="1071107" name="Rectangle 3"/>
          <p:cNvSpPr>
            <a:spLocks noGrp="1" noChangeArrowheads="1"/>
          </p:cNvSpPr>
          <p:nvPr>
            <p:ph type="body" idx="1"/>
          </p:nvPr>
        </p:nvSpPr>
        <p:spPr>
          <a:xfrm>
            <a:off x="914400" y="4360863"/>
            <a:ext cx="5029200" cy="4130675"/>
          </a:xfrm>
        </p:spPr>
        <p:txBody>
          <a:bodyPr/>
          <a:lstStyle/>
          <a:p>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3F7B48-618D-46A2-B2BB-75F39174A0BA}" type="slidenum">
              <a:rPr lang="tr-TR"/>
              <a:pPr/>
              <a:t>13</a:t>
            </a:fld>
            <a:endParaRPr lang="tr-TR"/>
          </a:p>
        </p:txBody>
      </p:sp>
      <p:sp>
        <p:nvSpPr>
          <p:cNvPr id="1076226" name="Rectangle 2"/>
          <p:cNvSpPr>
            <a:spLocks noGrp="1" noRot="1" noChangeAspect="1" noChangeArrowheads="1" noTextEdit="1"/>
          </p:cNvSpPr>
          <p:nvPr>
            <p:ph type="sldImg"/>
          </p:nvPr>
        </p:nvSpPr>
        <p:spPr>
          <a:xfrm>
            <a:off x="1133475" y="688975"/>
            <a:ext cx="4591050" cy="3443288"/>
          </a:xfrm>
          <a:ln/>
        </p:spPr>
      </p:sp>
      <p:sp>
        <p:nvSpPr>
          <p:cNvPr id="1076227" name="Rectangle 3"/>
          <p:cNvSpPr>
            <a:spLocks noGrp="1" noChangeArrowheads="1"/>
          </p:cNvSpPr>
          <p:nvPr>
            <p:ph type="body" idx="1"/>
          </p:nvPr>
        </p:nvSpPr>
        <p:spPr>
          <a:xfrm>
            <a:off x="914400" y="4360863"/>
            <a:ext cx="5029200" cy="4130675"/>
          </a:xfrm>
        </p:spPr>
        <p:txBody>
          <a:bodyPr/>
          <a:lstStyle/>
          <a:p>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AC55FC-8AE9-44AE-BAA4-D8B87EDAFB15}" type="slidenum">
              <a:rPr lang="tr-TR"/>
              <a:pPr/>
              <a:t>15</a:t>
            </a:fld>
            <a:endParaRPr lang="tr-TR"/>
          </a:p>
        </p:txBody>
      </p:sp>
      <p:sp>
        <p:nvSpPr>
          <p:cNvPr id="1079298" name="Rectangle 2"/>
          <p:cNvSpPr>
            <a:spLocks noGrp="1" noRot="1" noChangeAspect="1" noChangeArrowheads="1" noTextEdit="1"/>
          </p:cNvSpPr>
          <p:nvPr>
            <p:ph type="sldImg"/>
          </p:nvPr>
        </p:nvSpPr>
        <p:spPr>
          <a:xfrm>
            <a:off x="1133475" y="688975"/>
            <a:ext cx="4591050" cy="3443288"/>
          </a:xfrm>
          <a:ln/>
        </p:spPr>
      </p:sp>
      <p:sp>
        <p:nvSpPr>
          <p:cNvPr id="1079299" name="Rectangle 3"/>
          <p:cNvSpPr>
            <a:spLocks noGrp="1" noChangeArrowheads="1"/>
          </p:cNvSpPr>
          <p:nvPr>
            <p:ph type="body" idx="1"/>
          </p:nvPr>
        </p:nvSpPr>
        <p:spPr>
          <a:xfrm>
            <a:off x="914400" y="4360863"/>
            <a:ext cx="5029200" cy="4130675"/>
          </a:xfrm>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a:prstGeom prst="rect">
            <a:avLst/>
          </a:prstGeo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3938588"/>
            <a:ext cx="4038600" cy="2187575"/>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3938588"/>
            <a:ext cx="4038600" cy="2187575"/>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638"/>
            <a:ext cx="8229600" cy="5851525"/>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0" y="914400"/>
            <a:ext cx="8686800" cy="503238"/>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0" y="1600200"/>
            <a:ext cx="4495800" cy="2552700"/>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495800" cy="2552700"/>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0" y="4305300"/>
            <a:ext cx="4495800" cy="2552700"/>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4648200" y="4305300"/>
            <a:ext cx="4495800" cy="2552700"/>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Altbilgi Yer Tutucusu"/>
          <p:cNvSpPr>
            <a:spLocks noGrp="1"/>
          </p:cNvSpPr>
          <p:nvPr>
            <p:ph type="ftr" sz="quarter" idx="10"/>
          </p:nvPr>
        </p:nvSpPr>
        <p:spPr>
          <a:xfrm>
            <a:off x="3124200" y="6245225"/>
            <a:ext cx="2895600" cy="476250"/>
          </a:xfrm>
          <a:prstGeom prst="rect">
            <a:avLst/>
          </a:prstGeom>
        </p:spPr>
        <p:txBody>
          <a:bodyPr/>
          <a:lstStyle>
            <a:lvl1pPr>
              <a:defRPr/>
            </a:lvl1pPr>
          </a:lstStyle>
          <a:p>
            <a:endParaRPr lang="en-US"/>
          </a:p>
        </p:txBody>
      </p:sp>
      <p:sp>
        <p:nvSpPr>
          <p:cNvPr id="8" name="7 Slayt Numarası Yer Tutucusu"/>
          <p:cNvSpPr>
            <a:spLocks noGrp="1"/>
          </p:cNvSpPr>
          <p:nvPr>
            <p:ph type="sldNum" sz="quarter" idx="11"/>
          </p:nvPr>
        </p:nvSpPr>
        <p:spPr>
          <a:xfrm>
            <a:off x="6553200" y="6245225"/>
            <a:ext cx="2133600" cy="476250"/>
          </a:xfrm>
          <a:prstGeom prst="rect">
            <a:avLst/>
          </a:prstGeom>
        </p:spPr>
        <p:txBody>
          <a:bodyPr/>
          <a:lstStyle>
            <a:lvl1pPr>
              <a:defRPr/>
            </a:lvl1pPr>
          </a:lstStyle>
          <a:p>
            <a:fld id="{A3D72705-5855-463E-93DC-EA90A643951A}" type="slidenum">
              <a:rPr lang="en-US"/>
              <a:pPr/>
              <a:t>‹#›</a:t>
            </a:fld>
            <a:endParaRPr lang="en-US"/>
          </a:p>
        </p:txBody>
      </p:sp>
      <p:sp>
        <p:nvSpPr>
          <p:cNvPr id="9" name="8 Veri Yer Tutucusu"/>
          <p:cNvSpPr>
            <a:spLocks noGrp="1"/>
          </p:cNvSpPr>
          <p:nvPr>
            <p:ph type="dt" sz="half" idx="12"/>
          </p:nvPr>
        </p:nvSpPr>
        <p:spPr>
          <a:xfrm>
            <a:off x="7235825" y="620713"/>
            <a:ext cx="1908175" cy="476250"/>
          </a:xfrm>
          <a:prstGeom prst="rect">
            <a:avLst/>
          </a:prstGeom>
        </p:spPr>
        <p:txBody>
          <a:bodyPr/>
          <a:lstStyle>
            <a:lvl1pPr>
              <a:defRPr/>
            </a:lvl1pPr>
          </a:lstStyle>
          <a:p>
            <a:r>
              <a:rPr lang="tr-TR"/>
              <a:t>Yaşar EREN-2003</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50000">
              <a:srgbClr val="3333FF"/>
            </a:gs>
            <a:gs pos="100000">
              <a:srgbClr val="000000"/>
            </a:gs>
          </a:gsLst>
          <a:lin ang="5400000" scaled="1"/>
        </a:gradFill>
        <a:effectLst/>
      </p:bgPr>
    </p:bg>
    <p:spTree>
      <p:nvGrpSpPr>
        <p:cNvPr id="1" name=""/>
        <p:cNvGrpSpPr/>
        <p:nvPr/>
      </p:nvGrpSpPr>
      <p:grpSpPr>
        <a:xfrm>
          <a:off x="0" y="0"/>
          <a:ext cx="0" cy="0"/>
          <a:chOff x="0" y="0"/>
          <a:chExt cx="0" cy="0"/>
        </a:xfrm>
      </p:grpSpPr>
      <p:sp>
        <p:nvSpPr>
          <p:cNvPr id="3" name="Rectangle 11"/>
          <p:cNvSpPr>
            <a:spLocks noChangeArrowheads="1"/>
          </p:cNvSpPr>
          <p:nvPr userDrawn="1"/>
        </p:nvSpPr>
        <p:spPr bwMode="auto">
          <a:xfrm>
            <a:off x="0" y="0"/>
            <a:ext cx="9144000" cy="762000"/>
          </a:xfrm>
          <a:prstGeom prst="rect">
            <a:avLst/>
          </a:prstGeom>
          <a:solidFill>
            <a:schemeClr val="bg1">
              <a:lumMod val="50000"/>
            </a:schemeClr>
          </a:solidFill>
          <a:ln w="9525">
            <a:solidFill>
              <a:schemeClr val="tx1"/>
            </a:solidFill>
            <a:miter lim="800000"/>
            <a:headEnd/>
            <a:tailEnd/>
          </a:ln>
          <a:effectLst/>
        </p:spPr>
        <p:txBody>
          <a:bodyPr wrap="none" anchor="ctr"/>
          <a:lstStyle/>
          <a:p>
            <a:pPr algn="l"/>
            <a:r>
              <a:rPr lang="tr-TR" sz="2400" b="1" dirty="0" smtClean="0">
                <a:solidFill>
                  <a:srgbClr val="00B0F0"/>
                </a:solidFill>
              </a:rPr>
              <a:t>GENEL JEOLOJİ- </a:t>
            </a:r>
            <a:r>
              <a:rPr lang="tr-TR" sz="1800" b="1" dirty="0" smtClean="0">
                <a:solidFill>
                  <a:schemeClr val="accent1">
                    <a:lumMod val="60000"/>
                    <a:lumOff val="40000"/>
                  </a:schemeClr>
                </a:solidFill>
              </a:rPr>
              <a:t>DEFORMASYON</a:t>
            </a:r>
            <a:r>
              <a:rPr lang="tr-TR" sz="1800" b="1" baseline="0" dirty="0" smtClean="0">
                <a:solidFill>
                  <a:schemeClr val="accent1">
                    <a:lumMod val="60000"/>
                    <a:lumOff val="40000"/>
                  </a:schemeClr>
                </a:solidFill>
              </a:rPr>
              <a:t> VE KIRIKLI YAPILAR</a:t>
            </a:r>
            <a:endParaRPr lang="tr-TR" sz="1800" b="1" dirty="0">
              <a:solidFill>
                <a:schemeClr val="accent1">
                  <a:lumMod val="60000"/>
                  <a:lumOff val="40000"/>
                </a:schemeClr>
              </a:solidFill>
            </a:endParaRPr>
          </a:p>
        </p:txBody>
      </p:sp>
      <p:sp>
        <p:nvSpPr>
          <p:cNvPr id="4" name="Text Box 12"/>
          <p:cNvSpPr txBox="1">
            <a:spLocks noChangeArrowheads="1"/>
          </p:cNvSpPr>
          <p:nvPr userDrawn="1"/>
        </p:nvSpPr>
        <p:spPr bwMode="auto">
          <a:xfrm>
            <a:off x="7318375" y="390525"/>
            <a:ext cx="1609095" cy="276999"/>
          </a:xfrm>
          <a:prstGeom prst="rect">
            <a:avLst/>
          </a:prstGeom>
          <a:noFill/>
          <a:ln w="9525">
            <a:noFill/>
            <a:miter lim="800000"/>
            <a:headEnd/>
            <a:tailEnd/>
          </a:ln>
          <a:effectLst/>
        </p:spPr>
        <p:txBody>
          <a:bodyPr wrap="none">
            <a:spAutoFit/>
          </a:bodyPr>
          <a:lstStyle/>
          <a:p>
            <a:r>
              <a:rPr lang="tr-TR" sz="1200" dirty="0" smtClean="0">
                <a:solidFill>
                  <a:schemeClr val="bg1"/>
                </a:solidFill>
              </a:rPr>
              <a:t>Prof.</a:t>
            </a:r>
            <a:r>
              <a:rPr lang="tr-TR" sz="1200" baseline="0" dirty="0" smtClean="0">
                <a:solidFill>
                  <a:schemeClr val="bg1"/>
                </a:solidFill>
              </a:rPr>
              <a:t> </a:t>
            </a:r>
            <a:r>
              <a:rPr lang="tr-TR" sz="1200" dirty="0" err="1" smtClean="0">
                <a:solidFill>
                  <a:schemeClr val="bg1"/>
                </a:solidFill>
              </a:rPr>
              <a:t>Dr.Yaşar</a:t>
            </a:r>
            <a:r>
              <a:rPr lang="tr-TR" sz="1200" dirty="0" smtClean="0">
                <a:solidFill>
                  <a:schemeClr val="bg1"/>
                </a:solidFill>
              </a:rPr>
              <a:t> </a:t>
            </a:r>
            <a:r>
              <a:rPr lang="tr-TR" sz="1200" dirty="0">
                <a:solidFill>
                  <a:schemeClr val="bg1"/>
                </a:solidFill>
              </a:rPr>
              <a:t>EREN</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Lst>
  <p:txStyles>
    <p:titleStyle>
      <a:lvl1pPr algn="ctr" rtl="0" fontAlgn="base">
        <a:spcBef>
          <a:spcPct val="0"/>
        </a:spcBef>
        <a:spcAft>
          <a:spcPct val="0"/>
        </a:spcAft>
        <a:defRPr sz="4400" b="1">
          <a:solidFill>
            <a:schemeClr val="tx2"/>
          </a:solidFill>
          <a:latin typeface="+mj-lt"/>
          <a:ea typeface="+mj-ea"/>
          <a:cs typeface="+mj-cs"/>
        </a:defRPr>
      </a:lvl1pPr>
      <a:lvl2pPr algn="ctr" rtl="0" fontAlgn="base">
        <a:spcBef>
          <a:spcPct val="0"/>
        </a:spcBef>
        <a:spcAft>
          <a:spcPct val="0"/>
        </a:spcAft>
        <a:defRPr sz="4400" b="1">
          <a:solidFill>
            <a:schemeClr val="tx2"/>
          </a:solidFill>
          <a:latin typeface="Arial" charset="0"/>
        </a:defRPr>
      </a:lvl2pPr>
      <a:lvl3pPr algn="ctr" rtl="0" fontAlgn="base">
        <a:spcBef>
          <a:spcPct val="0"/>
        </a:spcBef>
        <a:spcAft>
          <a:spcPct val="0"/>
        </a:spcAft>
        <a:defRPr sz="4400" b="1">
          <a:solidFill>
            <a:schemeClr val="tx2"/>
          </a:solidFill>
          <a:latin typeface="Arial" charset="0"/>
        </a:defRPr>
      </a:lvl3pPr>
      <a:lvl4pPr algn="ctr" rtl="0" fontAlgn="base">
        <a:spcBef>
          <a:spcPct val="0"/>
        </a:spcBef>
        <a:spcAft>
          <a:spcPct val="0"/>
        </a:spcAft>
        <a:defRPr sz="4400" b="1">
          <a:solidFill>
            <a:schemeClr val="tx2"/>
          </a:solidFill>
          <a:latin typeface="Arial" charset="0"/>
        </a:defRPr>
      </a:lvl4pPr>
      <a:lvl5pPr algn="ctr" rtl="0" fontAlgn="base">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wmf"/><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33.wmf"/><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Veri Yer Tutucusu"/>
          <p:cNvSpPr>
            <a:spLocks noGrp="1"/>
          </p:cNvSpPr>
          <p:nvPr>
            <p:ph type="dt" sz="half" idx="4294967295"/>
          </p:nvPr>
        </p:nvSpPr>
        <p:spPr>
          <a:xfrm>
            <a:off x="7235825" y="620713"/>
            <a:ext cx="1908175" cy="476250"/>
          </a:xfrm>
          <a:prstGeom prst="rect">
            <a:avLst/>
          </a:prstGeom>
        </p:spPr>
        <p:txBody>
          <a:bodyPr/>
          <a:lstStyle/>
          <a:p>
            <a:r>
              <a:rPr lang="tr-TR"/>
              <a:t>Yaşar EREN-2003</a:t>
            </a:r>
            <a:endParaRPr lang="en-US"/>
          </a:p>
        </p:txBody>
      </p:sp>
      <p:sp>
        <p:nvSpPr>
          <p:cNvPr id="1064962" name="Text Box 2"/>
          <p:cNvSpPr txBox="1">
            <a:spLocks noChangeArrowheads="1"/>
          </p:cNvSpPr>
          <p:nvPr/>
        </p:nvSpPr>
        <p:spPr bwMode="auto">
          <a:xfrm>
            <a:off x="0" y="0"/>
            <a:ext cx="3276600" cy="4364038"/>
          </a:xfrm>
          <a:prstGeom prst="rect">
            <a:avLst/>
          </a:prstGeom>
          <a:solidFill>
            <a:schemeClr val="bg1"/>
          </a:solidFill>
          <a:ln w="9525">
            <a:noFill/>
            <a:miter lim="800000"/>
            <a:headEnd/>
            <a:tailEnd/>
          </a:ln>
          <a:effectLst/>
        </p:spPr>
        <p:txBody>
          <a:bodyPr>
            <a:spAutoFit/>
          </a:bodyPr>
          <a:lstStyle/>
          <a:p>
            <a:pPr algn="ctr" eaLnBrk="0" hangingPunct="0">
              <a:lnSpc>
                <a:spcPct val="130000"/>
              </a:lnSpc>
            </a:pPr>
            <a:r>
              <a:rPr lang="tr-TR" sz="2400">
                <a:solidFill>
                  <a:srgbClr val="FF0066"/>
                </a:solidFill>
              </a:rPr>
              <a:t>Sedimanter kayaçları yatay konumda görmediğiniz her yerde, Bu kayaçların büyük ölçekli süreçlerle deforme olduklarını düşünebilirsiniz</a:t>
            </a:r>
            <a:endParaRPr lang="en-US" sz="2400">
              <a:solidFill>
                <a:srgbClr val="FF0066"/>
              </a:solidFill>
            </a:endParaRPr>
          </a:p>
          <a:p>
            <a:pPr algn="ctr" eaLnBrk="0" hangingPunct="0">
              <a:lnSpc>
                <a:spcPct val="130000"/>
              </a:lnSpc>
            </a:pPr>
            <a:endParaRPr lang="en-US" sz="2400">
              <a:solidFill>
                <a:srgbClr val="FF0066"/>
              </a:solidFill>
            </a:endParaRPr>
          </a:p>
        </p:txBody>
      </p:sp>
      <p:pic>
        <p:nvPicPr>
          <p:cNvPr id="1064963" name="Picture 3" descr="Resim1"/>
          <p:cNvPicPr>
            <a:picLocks noChangeAspect="1" noChangeArrowheads="1"/>
          </p:cNvPicPr>
          <p:nvPr/>
        </p:nvPicPr>
        <p:blipFill>
          <a:blip r:embed="rId2"/>
          <a:srcRect/>
          <a:stretch>
            <a:fillRect/>
          </a:stretch>
        </p:blipFill>
        <p:spPr bwMode="auto">
          <a:xfrm>
            <a:off x="3059113" y="0"/>
            <a:ext cx="6084887" cy="4565650"/>
          </a:xfrm>
          <a:prstGeom prst="rect">
            <a:avLst/>
          </a:prstGeom>
          <a:noFill/>
        </p:spPr>
      </p:pic>
      <p:pic>
        <p:nvPicPr>
          <p:cNvPr id="1064964" name="Picture 4" descr="Resim2"/>
          <p:cNvPicPr>
            <a:picLocks noChangeAspect="1" noChangeArrowheads="1"/>
          </p:cNvPicPr>
          <p:nvPr/>
        </p:nvPicPr>
        <p:blipFill>
          <a:blip r:embed="rId3"/>
          <a:srcRect/>
          <a:stretch>
            <a:fillRect/>
          </a:stretch>
        </p:blipFill>
        <p:spPr bwMode="auto">
          <a:xfrm>
            <a:off x="0" y="3484563"/>
            <a:ext cx="4500563" cy="3373437"/>
          </a:xfrm>
          <a:prstGeom prst="rect">
            <a:avLst/>
          </a:prstGeom>
          <a:noFill/>
        </p:spPr>
      </p:pic>
      <p:sp>
        <p:nvSpPr>
          <p:cNvPr id="1064965" name="Text Box 5"/>
          <p:cNvSpPr txBox="1">
            <a:spLocks noChangeArrowheads="1"/>
          </p:cNvSpPr>
          <p:nvPr/>
        </p:nvSpPr>
        <p:spPr bwMode="auto">
          <a:xfrm>
            <a:off x="0" y="6461125"/>
            <a:ext cx="944563" cy="396875"/>
          </a:xfrm>
          <a:prstGeom prst="rect">
            <a:avLst/>
          </a:prstGeom>
          <a:noFill/>
          <a:ln w="9525">
            <a:noFill/>
            <a:miter lim="800000"/>
            <a:headEnd/>
            <a:tailEnd/>
          </a:ln>
          <a:effectLst/>
        </p:spPr>
        <p:txBody>
          <a:bodyPr wrap="none">
            <a:spAutoFit/>
          </a:bodyPr>
          <a:lstStyle/>
          <a:p>
            <a:r>
              <a:rPr lang="tr-TR" sz="2000">
                <a:latin typeface="Times New Roman" pitchFamily="18" charset="0"/>
              </a:rPr>
              <a:t>Pozantı</a:t>
            </a:r>
          </a:p>
        </p:txBody>
      </p:sp>
      <p:sp>
        <p:nvSpPr>
          <p:cNvPr id="1064966" name="Text Box 6"/>
          <p:cNvSpPr txBox="1">
            <a:spLocks noChangeArrowheads="1"/>
          </p:cNvSpPr>
          <p:nvPr/>
        </p:nvSpPr>
        <p:spPr bwMode="auto">
          <a:xfrm>
            <a:off x="4643438" y="4221163"/>
            <a:ext cx="901700" cy="396875"/>
          </a:xfrm>
          <a:prstGeom prst="rect">
            <a:avLst/>
          </a:prstGeom>
          <a:noFill/>
          <a:ln w="9525">
            <a:noFill/>
            <a:miter lim="800000"/>
            <a:headEnd/>
            <a:tailEnd/>
          </a:ln>
          <a:effectLst/>
        </p:spPr>
        <p:txBody>
          <a:bodyPr wrap="none">
            <a:spAutoFit/>
          </a:bodyPr>
          <a:lstStyle/>
          <a:p>
            <a:r>
              <a:rPr lang="tr-TR" sz="2000">
                <a:latin typeface="Times New Roman" pitchFamily="18" charset="0"/>
              </a:rPr>
              <a:t>Eğirdir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986" name="Text Box 2"/>
          <p:cNvSpPr txBox="1">
            <a:spLocks noChangeArrowheads="1"/>
          </p:cNvSpPr>
          <p:nvPr/>
        </p:nvSpPr>
        <p:spPr bwMode="auto">
          <a:xfrm>
            <a:off x="1331913" y="2205038"/>
            <a:ext cx="5765800" cy="519112"/>
          </a:xfrm>
          <a:prstGeom prst="rect">
            <a:avLst/>
          </a:prstGeom>
          <a:noFill/>
          <a:ln w="9525">
            <a:noFill/>
            <a:miter lim="800000"/>
            <a:headEnd/>
            <a:tailEnd/>
          </a:ln>
          <a:effectLst/>
        </p:spPr>
        <p:txBody>
          <a:bodyPr wrap="none">
            <a:spAutoFit/>
          </a:bodyPr>
          <a:lstStyle/>
          <a:p>
            <a:pPr eaLnBrk="0" hangingPunct="0"/>
            <a:r>
              <a:rPr lang="tr-TR" sz="2800" i="1">
                <a:solidFill>
                  <a:srgbClr val="FFFF00"/>
                </a:solidFill>
              </a:rPr>
              <a:t>Gerilme: Birim alana etkiyen kuvvet</a:t>
            </a:r>
            <a:endParaRPr lang="en-US" sz="2800" i="1">
              <a:solidFill>
                <a:srgbClr val="FFFF00"/>
              </a:solidFill>
            </a:endParaRPr>
          </a:p>
        </p:txBody>
      </p:sp>
      <p:sp>
        <p:nvSpPr>
          <p:cNvPr id="1065987" name="Text Box 3"/>
          <p:cNvSpPr txBox="1">
            <a:spLocks noChangeArrowheads="1"/>
          </p:cNvSpPr>
          <p:nvPr/>
        </p:nvSpPr>
        <p:spPr bwMode="auto">
          <a:xfrm>
            <a:off x="684213" y="3429000"/>
            <a:ext cx="7870825" cy="946150"/>
          </a:xfrm>
          <a:prstGeom prst="rect">
            <a:avLst/>
          </a:prstGeom>
          <a:noFill/>
          <a:ln w="9525">
            <a:noFill/>
            <a:miter lim="800000"/>
            <a:headEnd/>
            <a:tailEnd/>
          </a:ln>
          <a:effectLst/>
        </p:spPr>
        <p:txBody>
          <a:bodyPr wrap="none">
            <a:spAutoFit/>
          </a:bodyPr>
          <a:lstStyle/>
          <a:p>
            <a:pPr eaLnBrk="0" hangingPunct="0"/>
            <a:r>
              <a:rPr lang="tr-TR" sz="2800" i="1">
                <a:solidFill>
                  <a:srgbClr val="FFFF00"/>
                </a:solidFill>
              </a:rPr>
              <a:t>Deformasyon:Uygulanan gerilme sonucu oluşan </a:t>
            </a:r>
          </a:p>
          <a:p>
            <a:pPr eaLnBrk="0" hangingPunct="0"/>
            <a:r>
              <a:rPr lang="tr-TR" sz="2800" i="1">
                <a:solidFill>
                  <a:srgbClr val="FFFF00"/>
                </a:solidFill>
              </a:rPr>
              <a:t>biçim değişimi</a:t>
            </a:r>
            <a:endParaRPr lang="en-US" sz="2800" i="1">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659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659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986" grpId="0" autoUpdateAnimBg="0"/>
      <p:bldP spid="106598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2 İçerik Yer Tutucusu"/>
          <p:cNvSpPr>
            <a:spLocks noGrp="1"/>
          </p:cNvSpPr>
          <p:nvPr>
            <p:ph idx="1"/>
          </p:nvPr>
        </p:nvSpPr>
        <p:spPr>
          <a:xfrm>
            <a:off x="0" y="1000125"/>
            <a:ext cx="9144000" cy="5857875"/>
          </a:xfrm>
        </p:spPr>
        <p:txBody>
          <a:bodyPr/>
          <a:lstStyle/>
          <a:p>
            <a:pPr eaLnBrk="1" hangingPunct="1">
              <a:defRPr/>
            </a:pPr>
            <a:r>
              <a:rPr lang="en-US" sz="2800" dirty="0" smtClean="0">
                <a:solidFill>
                  <a:schemeClr val="accent4">
                    <a:lumMod val="60000"/>
                    <a:lumOff val="40000"/>
                  </a:schemeClr>
                </a:solidFill>
              </a:rPr>
              <a:t>1.2.Gerilme</a:t>
            </a:r>
            <a:endParaRPr lang="tr-TR" sz="2800" dirty="0" smtClean="0">
              <a:solidFill>
                <a:schemeClr val="accent4">
                  <a:lumMod val="60000"/>
                  <a:lumOff val="40000"/>
                </a:schemeClr>
              </a:solidFill>
            </a:endParaRPr>
          </a:p>
          <a:p>
            <a:pPr eaLnBrk="1" hangingPunct="1">
              <a:defRPr/>
            </a:pP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Birim</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alana</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etkiyen</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bir</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çift</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eşit</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ve</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zıt</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yönlü</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kuvvetlere</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gerilme</a:t>
            </a:r>
            <a:r>
              <a:rPr lang="en-US" sz="2800" dirty="0" smtClean="0">
                <a:solidFill>
                  <a:schemeClr val="accent4">
                    <a:lumMod val="60000"/>
                    <a:lumOff val="40000"/>
                  </a:schemeClr>
                </a:solidFill>
              </a:rPr>
              <a:t> (stress) </a:t>
            </a:r>
            <a:r>
              <a:rPr lang="en-US" sz="2800" dirty="0" err="1" smtClean="0">
                <a:solidFill>
                  <a:schemeClr val="accent4">
                    <a:lumMod val="60000"/>
                    <a:lumOff val="40000"/>
                  </a:schemeClr>
                </a:solidFill>
              </a:rPr>
              <a:t>denir</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ve</a:t>
            </a:r>
            <a:r>
              <a:rPr lang="en-US" sz="2800" dirty="0" smtClean="0">
                <a:solidFill>
                  <a:schemeClr val="accent4">
                    <a:lumMod val="60000"/>
                    <a:lumOff val="40000"/>
                  </a:schemeClr>
                </a:solidFill>
              </a:rPr>
              <a:t>  </a:t>
            </a:r>
            <a:endParaRPr lang="tr-TR" sz="2800" dirty="0" smtClean="0">
              <a:solidFill>
                <a:schemeClr val="accent4">
                  <a:lumMod val="60000"/>
                  <a:lumOff val="40000"/>
                </a:schemeClr>
              </a:solidFill>
            </a:endParaRPr>
          </a:p>
          <a:p>
            <a:pPr lvl="1" eaLnBrk="1" hangingPunct="1">
              <a:defRPr/>
            </a:pPr>
            <a:r>
              <a:rPr lang="en-US" dirty="0" smtClean="0">
                <a:solidFill>
                  <a:schemeClr val="accent4">
                    <a:lumMod val="60000"/>
                    <a:lumOff val="40000"/>
                  </a:schemeClr>
                </a:solidFill>
              </a:rPr>
              <a:t> “</a:t>
            </a:r>
            <a:r>
              <a:rPr lang="en-US" dirty="0" smtClean="0">
                <a:solidFill>
                  <a:schemeClr val="accent4">
                    <a:lumMod val="60000"/>
                    <a:lumOff val="40000"/>
                  </a:schemeClr>
                </a:solidFill>
                <a:sym typeface="Symbol" pitchFamily="18" charset="2"/>
              </a:rPr>
              <a:t></a:t>
            </a:r>
            <a:r>
              <a:rPr lang="en-US" dirty="0" smtClean="0">
                <a:solidFill>
                  <a:schemeClr val="accent4">
                    <a:lumMod val="60000"/>
                    <a:lumOff val="40000"/>
                  </a:schemeClr>
                </a:solidFill>
              </a:rPr>
              <a:t>“ </a:t>
            </a:r>
            <a:r>
              <a:rPr lang="en-US" dirty="0" err="1" smtClean="0">
                <a:solidFill>
                  <a:schemeClr val="accent4">
                    <a:lumMod val="60000"/>
                    <a:lumOff val="40000"/>
                  </a:schemeClr>
                </a:solidFill>
              </a:rPr>
              <a:t>işareti</a:t>
            </a:r>
            <a:r>
              <a:rPr lang="en-US" dirty="0" smtClean="0">
                <a:solidFill>
                  <a:schemeClr val="accent4">
                    <a:lumMod val="60000"/>
                    <a:lumOff val="40000"/>
                  </a:schemeClr>
                </a:solidFill>
              </a:rPr>
              <a:t> </a:t>
            </a:r>
            <a:r>
              <a:rPr lang="en-US" dirty="0" err="1" smtClean="0">
                <a:solidFill>
                  <a:schemeClr val="accent4">
                    <a:lumMod val="60000"/>
                    <a:lumOff val="40000"/>
                  </a:schemeClr>
                </a:solidFill>
              </a:rPr>
              <a:t>ile</a:t>
            </a:r>
            <a:r>
              <a:rPr lang="en-US" dirty="0" smtClean="0">
                <a:solidFill>
                  <a:schemeClr val="accent4">
                    <a:lumMod val="60000"/>
                    <a:lumOff val="40000"/>
                  </a:schemeClr>
                </a:solidFill>
              </a:rPr>
              <a:t> </a:t>
            </a:r>
            <a:r>
              <a:rPr lang="en-US" dirty="0" err="1" smtClean="0">
                <a:solidFill>
                  <a:schemeClr val="accent4">
                    <a:lumMod val="60000"/>
                    <a:lumOff val="40000"/>
                  </a:schemeClr>
                </a:solidFill>
              </a:rPr>
              <a:t>gösterilir</a:t>
            </a:r>
            <a:r>
              <a:rPr lang="en-US" dirty="0" smtClean="0">
                <a:solidFill>
                  <a:schemeClr val="accent4">
                    <a:lumMod val="60000"/>
                    <a:lumOff val="40000"/>
                  </a:schemeClr>
                </a:solidFill>
              </a:rPr>
              <a:t>. </a:t>
            </a:r>
            <a:r>
              <a:rPr lang="en-US" dirty="0" err="1" smtClean="0">
                <a:solidFill>
                  <a:schemeClr val="accent4">
                    <a:lumMod val="60000"/>
                    <a:lumOff val="40000"/>
                  </a:schemeClr>
                </a:solidFill>
              </a:rPr>
              <a:t>Gerilmenin</a:t>
            </a:r>
            <a:r>
              <a:rPr lang="en-US" dirty="0" smtClean="0">
                <a:solidFill>
                  <a:schemeClr val="accent4">
                    <a:lumMod val="60000"/>
                    <a:lumOff val="40000"/>
                  </a:schemeClr>
                </a:solidFill>
              </a:rPr>
              <a:t> </a:t>
            </a:r>
            <a:r>
              <a:rPr lang="en-US" dirty="0" err="1" smtClean="0">
                <a:solidFill>
                  <a:schemeClr val="accent4">
                    <a:lumMod val="60000"/>
                    <a:lumOff val="40000"/>
                  </a:schemeClr>
                </a:solidFill>
              </a:rPr>
              <a:t>büyüklüğü</a:t>
            </a:r>
            <a:r>
              <a:rPr lang="en-US" dirty="0" smtClean="0">
                <a:solidFill>
                  <a:schemeClr val="accent4">
                    <a:lumMod val="60000"/>
                    <a:lumOff val="40000"/>
                  </a:schemeClr>
                </a:solidFill>
              </a:rPr>
              <a:t> </a:t>
            </a:r>
            <a:r>
              <a:rPr lang="en-US" dirty="0" err="1" smtClean="0">
                <a:solidFill>
                  <a:schemeClr val="accent4">
                    <a:lumMod val="60000"/>
                    <a:lumOff val="40000"/>
                  </a:schemeClr>
                </a:solidFill>
              </a:rPr>
              <a:t>etkiyen</a:t>
            </a:r>
            <a:r>
              <a:rPr lang="en-US" dirty="0" smtClean="0">
                <a:solidFill>
                  <a:schemeClr val="accent4">
                    <a:lumMod val="60000"/>
                    <a:lumOff val="40000"/>
                  </a:schemeClr>
                </a:solidFill>
              </a:rPr>
              <a:t> </a:t>
            </a:r>
            <a:r>
              <a:rPr lang="en-US" dirty="0" err="1" smtClean="0">
                <a:solidFill>
                  <a:schemeClr val="accent4">
                    <a:lumMod val="60000"/>
                    <a:lumOff val="40000"/>
                  </a:schemeClr>
                </a:solidFill>
              </a:rPr>
              <a:t>kuvvetin</a:t>
            </a:r>
            <a:r>
              <a:rPr lang="en-US" dirty="0" smtClean="0">
                <a:solidFill>
                  <a:schemeClr val="accent4">
                    <a:lumMod val="60000"/>
                    <a:lumOff val="40000"/>
                  </a:schemeClr>
                </a:solidFill>
              </a:rPr>
              <a:t> </a:t>
            </a:r>
            <a:r>
              <a:rPr lang="en-US" dirty="0" err="1" smtClean="0">
                <a:solidFill>
                  <a:schemeClr val="accent4">
                    <a:lumMod val="60000"/>
                    <a:lumOff val="40000"/>
                  </a:schemeClr>
                </a:solidFill>
              </a:rPr>
              <a:t>ve</a:t>
            </a:r>
            <a:r>
              <a:rPr lang="en-US" dirty="0" smtClean="0">
                <a:solidFill>
                  <a:schemeClr val="accent4">
                    <a:lumMod val="60000"/>
                    <a:lumOff val="40000"/>
                  </a:schemeClr>
                </a:solidFill>
              </a:rPr>
              <a:t> </a:t>
            </a:r>
            <a:r>
              <a:rPr lang="en-US" dirty="0" err="1" smtClean="0">
                <a:solidFill>
                  <a:schemeClr val="accent4">
                    <a:lumMod val="60000"/>
                    <a:lumOff val="40000"/>
                  </a:schemeClr>
                </a:solidFill>
              </a:rPr>
              <a:t>alanın</a:t>
            </a:r>
            <a:r>
              <a:rPr lang="en-US" dirty="0" smtClean="0">
                <a:solidFill>
                  <a:schemeClr val="accent4">
                    <a:lumMod val="60000"/>
                    <a:lumOff val="40000"/>
                  </a:schemeClr>
                </a:solidFill>
              </a:rPr>
              <a:t> </a:t>
            </a:r>
            <a:r>
              <a:rPr lang="en-US" dirty="0" err="1" smtClean="0">
                <a:solidFill>
                  <a:schemeClr val="accent4">
                    <a:lumMod val="60000"/>
                    <a:lumOff val="40000"/>
                  </a:schemeClr>
                </a:solidFill>
              </a:rPr>
              <a:t>büyüklüğüne</a:t>
            </a:r>
            <a:r>
              <a:rPr lang="en-US" dirty="0" smtClean="0">
                <a:solidFill>
                  <a:schemeClr val="accent4">
                    <a:lumMod val="60000"/>
                    <a:lumOff val="40000"/>
                  </a:schemeClr>
                </a:solidFill>
              </a:rPr>
              <a:t> </a:t>
            </a:r>
            <a:r>
              <a:rPr lang="en-US" dirty="0" err="1" smtClean="0">
                <a:solidFill>
                  <a:schemeClr val="accent4">
                    <a:lumMod val="60000"/>
                    <a:lumOff val="40000"/>
                  </a:schemeClr>
                </a:solidFill>
              </a:rPr>
              <a:t>bağlıdır</a:t>
            </a:r>
            <a:r>
              <a:rPr lang="en-US" dirty="0" smtClean="0">
                <a:solidFill>
                  <a:schemeClr val="accent4">
                    <a:lumMod val="60000"/>
                    <a:lumOff val="40000"/>
                  </a:schemeClr>
                </a:solidFill>
              </a:rPr>
              <a:t>.</a:t>
            </a:r>
            <a:endParaRPr lang="tr-TR" dirty="0" smtClean="0">
              <a:solidFill>
                <a:schemeClr val="accent4">
                  <a:lumMod val="60000"/>
                  <a:lumOff val="40000"/>
                </a:schemeClr>
              </a:solidFill>
            </a:endParaRPr>
          </a:p>
          <a:p>
            <a:pPr eaLnBrk="1" hangingPunct="1">
              <a:defRPr/>
            </a:pPr>
            <a:r>
              <a:rPr lang="en-US" sz="2800" dirty="0" smtClean="0">
                <a:solidFill>
                  <a:schemeClr val="accent4">
                    <a:lumMod val="60000"/>
                    <a:lumOff val="40000"/>
                  </a:schemeClr>
                </a:solidFill>
              </a:rPr>
              <a:t>					</a:t>
            </a:r>
            <a:r>
              <a:rPr lang="en-US" sz="2800" dirty="0" smtClean="0">
                <a:solidFill>
                  <a:schemeClr val="accent4">
                    <a:lumMod val="60000"/>
                    <a:lumOff val="40000"/>
                  </a:schemeClr>
                </a:solidFill>
                <a:sym typeface="Symbol" pitchFamily="18" charset="2"/>
              </a:rPr>
              <a:t></a:t>
            </a:r>
            <a:r>
              <a:rPr lang="en-US" sz="2800" dirty="0" smtClean="0">
                <a:solidFill>
                  <a:schemeClr val="accent4">
                    <a:lumMod val="60000"/>
                    <a:lumOff val="40000"/>
                  </a:schemeClr>
                </a:solidFill>
              </a:rPr>
              <a:t>=F/A</a:t>
            </a:r>
            <a:endParaRPr lang="tr-TR" sz="2800" dirty="0" smtClean="0">
              <a:solidFill>
                <a:schemeClr val="accent4">
                  <a:lumMod val="60000"/>
                  <a:lumOff val="40000"/>
                </a:schemeClr>
              </a:solidFill>
            </a:endParaRPr>
          </a:p>
          <a:p>
            <a:pPr eaLnBrk="1" hangingPunct="1">
              <a:defRPr/>
            </a:pPr>
            <a:r>
              <a:rPr lang="en-US" sz="2800" dirty="0" err="1" smtClean="0">
                <a:solidFill>
                  <a:schemeClr val="accent4">
                    <a:lumMod val="60000"/>
                    <a:lumOff val="40000"/>
                  </a:schemeClr>
                </a:solidFill>
              </a:rPr>
              <a:t>Kuvvet</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için</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standart</a:t>
            </a:r>
            <a:r>
              <a:rPr lang="en-US" sz="2800" dirty="0" smtClean="0">
                <a:solidFill>
                  <a:schemeClr val="accent4">
                    <a:lumMod val="60000"/>
                    <a:lumOff val="40000"/>
                  </a:schemeClr>
                </a:solidFill>
              </a:rPr>
              <a:t> SI </a:t>
            </a:r>
            <a:r>
              <a:rPr lang="en-US" sz="2800" dirty="0" err="1" smtClean="0">
                <a:solidFill>
                  <a:schemeClr val="accent4">
                    <a:lumMod val="60000"/>
                    <a:lumOff val="40000"/>
                  </a:schemeClr>
                </a:solidFill>
              </a:rPr>
              <a:t>birimi</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newtondur</a:t>
            </a:r>
            <a:r>
              <a:rPr lang="en-US" sz="2800" dirty="0" smtClean="0">
                <a:solidFill>
                  <a:schemeClr val="accent4">
                    <a:lumMod val="60000"/>
                    <a:lumOff val="40000"/>
                  </a:schemeClr>
                </a:solidFill>
              </a:rPr>
              <a:t> (N).N=1kgm/s</a:t>
            </a:r>
            <a:r>
              <a:rPr lang="en-US" sz="2800" baseline="30000" dirty="0" smtClean="0">
                <a:solidFill>
                  <a:schemeClr val="accent4">
                    <a:lumMod val="60000"/>
                    <a:lumOff val="40000"/>
                  </a:schemeClr>
                </a:solidFill>
              </a:rPr>
              <a:t>2</a:t>
            </a:r>
            <a:r>
              <a:rPr lang="en-US" sz="2800" dirty="0" smtClean="0">
                <a:solidFill>
                  <a:schemeClr val="accent4">
                    <a:lumMod val="60000"/>
                    <a:lumOff val="40000"/>
                  </a:schemeClr>
                </a:solidFill>
              </a:rPr>
              <a:t>. </a:t>
            </a:r>
            <a:endParaRPr lang="tr-TR" sz="2800" dirty="0" smtClean="0">
              <a:solidFill>
                <a:schemeClr val="accent4">
                  <a:lumMod val="60000"/>
                  <a:lumOff val="40000"/>
                </a:schemeClr>
              </a:solidFill>
            </a:endParaRPr>
          </a:p>
          <a:p>
            <a:pPr eaLnBrk="1" hangingPunct="1">
              <a:defRPr/>
            </a:pPr>
            <a:r>
              <a:rPr lang="en-US" sz="2800" dirty="0" err="1" smtClean="0">
                <a:solidFill>
                  <a:schemeClr val="accent4">
                    <a:lumMod val="60000"/>
                    <a:lumOff val="40000"/>
                  </a:schemeClr>
                </a:solidFill>
              </a:rPr>
              <a:t>Basınç</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ve</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gerilme</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için</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standart</a:t>
            </a:r>
            <a:r>
              <a:rPr lang="en-US" sz="2800" dirty="0" smtClean="0">
                <a:solidFill>
                  <a:schemeClr val="accent4">
                    <a:lumMod val="60000"/>
                    <a:lumOff val="40000"/>
                  </a:schemeClr>
                </a:solidFill>
              </a:rPr>
              <a:t> SI </a:t>
            </a:r>
            <a:r>
              <a:rPr lang="en-US" sz="2800" dirty="0" err="1" smtClean="0">
                <a:solidFill>
                  <a:schemeClr val="accent4">
                    <a:lumMod val="60000"/>
                    <a:lumOff val="40000"/>
                  </a:schemeClr>
                </a:solidFill>
              </a:rPr>
              <a:t>birimi</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paskaldır</a:t>
            </a:r>
            <a:r>
              <a:rPr lang="en-US" sz="2800" dirty="0" smtClean="0">
                <a:solidFill>
                  <a:schemeClr val="accent4">
                    <a:lumMod val="60000"/>
                    <a:lumOff val="40000"/>
                  </a:schemeClr>
                </a:solidFill>
              </a:rPr>
              <a:t> (Pa). Pa=1N/m</a:t>
            </a:r>
            <a:r>
              <a:rPr lang="en-US" sz="2800" baseline="30000" dirty="0" smtClean="0">
                <a:solidFill>
                  <a:schemeClr val="accent4">
                    <a:lumMod val="60000"/>
                    <a:lumOff val="40000"/>
                  </a:schemeClr>
                </a:solidFill>
              </a:rPr>
              <a:t>2</a:t>
            </a:r>
            <a:r>
              <a:rPr lang="en-US" sz="2800" dirty="0" smtClean="0">
                <a:solidFill>
                  <a:schemeClr val="accent4">
                    <a:lumMod val="60000"/>
                    <a:lumOff val="40000"/>
                  </a:schemeClr>
                </a:solidFill>
              </a:rPr>
              <a:t> </a:t>
            </a:r>
            <a:endParaRPr lang="tr-TR" sz="2800" dirty="0" smtClean="0">
              <a:solidFill>
                <a:schemeClr val="accent4">
                  <a:lumMod val="60000"/>
                  <a:lumOff val="40000"/>
                </a:schemeClr>
              </a:solidFill>
            </a:endParaRPr>
          </a:p>
          <a:p>
            <a:pPr eaLnBrk="1" hangingPunct="1">
              <a:defRPr/>
            </a:pPr>
            <a:r>
              <a:rPr lang="en-US" sz="2800" dirty="0" err="1" smtClean="0">
                <a:solidFill>
                  <a:schemeClr val="accent4">
                    <a:lumMod val="60000"/>
                    <a:lumOff val="40000"/>
                  </a:schemeClr>
                </a:solidFill>
              </a:rPr>
              <a:t>gerilme</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için</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kullanılan</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daha</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genel</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bir</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birimde</a:t>
            </a:r>
            <a:r>
              <a:rPr lang="en-US" sz="2800" dirty="0" smtClean="0">
                <a:solidFill>
                  <a:schemeClr val="accent4">
                    <a:lumMod val="60000"/>
                    <a:lumOff val="40000"/>
                  </a:schemeClr>
                </a:solidFill>
              </a:rPr>
              <a:t> bar </a:t>
            </a:r>
            <a:r>
              <a:rPr lang="en-US" sz="2800" dirty="0" err="1" smtClean="0">
                <a:solidFill>
                  <a:schemeClr val="accent4">
                    <a:lumMod val="60000"/>
                    <a:lumOff val="40000"/>
                  </a:schemeClr>
                </a:solidFill>
              </a:rPr>
              <a:t>veya</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kilobardır</a:t>
            </a:r>
            <a:r>
              <a:rPr lang="en-US" sz="2800" dirty="0" smtClean="0">
                <a:solidFill>
                  <a:schemeClr val="accent4">
                    <a:lumMod val="60000"/>
                    <a:lumOff val="40000"/>
                  </a:schemeClr>
                </a:solidFill>
              </a:rPr>
              <a:t>. 1 bar=10</a:t>
            </a:r>
            <a:r>
              <a:rPr lang="en-US" sz="2800" baseline="30000" dirty="0" smtClean="0">
                <a:solidFill>
                  <a:schemeClr val="accent4">
                    <a:lumMod val="60000"/>
                    <a:lumOff val="40000"/>
                  </a:schemeClr>
                </a:solidFill>
              </a:rPr>
              <a:t>5</a:t>
            </a:r>
            <a:r>
              <a:rPr lang="en-US" sz="2800" dirty="0" smtClean="0">
                <a:solidFill>
                  <a:schemeClr val="accent4">
                    <a:lumMod val="60000"/>
                    <a:lumOff val="40000"/>
                  </a:schemeClr>
                </a:solidFill>
              </a:rPr>
              <a:t> </a:t>
            </a:r>
            <a:r>
              <a:rPr lang="en-US" sz="2800" dirty="0" err="1" smtClean="0">
                <a:solidFill>
                  <a:schemeClr val="accent4">
                    <a:lumMod val="60000"/>
                    <a:lumOff val="40000"/>
                  </a:schemeClr>
                </a:solidFill>
              </a:rPr>
              <a:t>paskal</a:t>
            </a:r>
            <a:r>
              <a:rPr lang="en-US" sz="2800" dirty="0" smtClean="0">
                <a:solidFill>
                  <a:schemeClr val="accent4">
                    <a:lumMod val="60000"/>
                    <a:lumOff val="40000"/>
                  </a:schemeClr>
                </a:solidFill>
              </a:rPr>
              <a:t>.</a:t>
            </a:r>
            <a:endParaRPr lang="tr-TR" sz="2800" dirty="0" smtClean="0">
              <a:solidFill>
                <a:schemeClr val="accent4">
                  <a:lumMod val="60000"/>
                  <a:lumOff val="40000"/>
                </a:schemeClr>
              </a:solidFill>
            </a:endParaRPr>
          </a:p>
          <a:p>
            <a:pPr eaLnBrk="1" hangingPunct="1">
              <a:defRPr/>
            </a:pPr>
            <a:endParaRPr lang="tr-TR" sz="2800" dirty="0" smtClean="0">
              <a:solidFill>
                <a:schemeClr val="accent4">
                  <a:lumMod val="60000"/>
                  <a:lumOff val="4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eaLnBrk="1" hangingPunct="1">
              <a:defRPr/>
            </a:pPr>
            <a:endParaRPr lang="tr-TR"/>
          </a:p>
        </p:txBody>
      </p:sp>
      <p:sp>
        <p:nvSpPr>
          <p:cNvPr id="20483" name="2 İçerik Yer Tutucusu"/>
          <p:cNvSpPr>
            <a:spLocks noGrp="1"/>
          </p:cNvSpPr>
          <p:nvPr>
            <p:ph idx="1"/>
          </p:nvPr>
        </p:nvSpPr>
        <p:spPr>
          <a:xfrm>
            <a:off x="0" y="1000125"/>
            <a:ext cx="9144000" cy="5857875"/>
          </a:xfrm>
          <a:solidFill>
            <a:schemeClr val="bg1">
              <a:lumMod val="75000"/>
            </a:schemeClr>
          </a:solidFill>
        </p:spPr>
        <p:txBody>
          <a:bodyPr/>
          <a:lstStyle/>
          <a:p>
            <a:pPr eaLnBrk="1" hangingPunct="1">
              <a:defRPr/>
            </a:pPr>
            <a:r>
              <a:rPr lang="en-US" dirty="0" err="1" smtClean="0"/>
              <a:t>Kayma</a:t>
            </a:r>
            <a:r>
              <a:rPr lang="en-US" dirty="0" smtClean="0"/>
              <a:t> </a:t>
            </a:r>
            <a:r>
              <a:rPr lang="en-US" dirty="0" err="1" smtClean="0"/>
              <a:t>gerilmesinin</a:t>
            </a:r>
            <a:r>
              <a:rPr lang="en-US" dirty="0" smtClean="0"/>
              <a:t> </a:t>
            </a:r>
            <a:r>
              <a:rPr lang="en-US" dirty="0" err="1" smtClean="0"/>
              <a:t>sıfır</a:t>
            </a:r>
            <a:r>
              <a:rPr lang="en-US" dirty="0" smtClean="0"/>
              <a:t> </a:t>
            </a:r>
            <a:r>
              <a:rPr lang="en-US" dirty="0" err="1" smtClean="0"/>
              <a:t>olduğu</a:t>
            </a:r>
            <a:r>
              <a:rPr lang="en-US" dirty="0" smtClean="0"/>
              <a:t> </a:t>
            </a:r>
            <a:r>
              <a:rPr lang="en-US" dirty="0" err="1" smtClean="0"/>
              <a:t>bir</a:t>
            </a:r>
            <a:r>
              <a:rPr lang="en-US" dirty="0" smtClean="0"/>
              <a:t> </a:t>
            </a:r>
            <a:r>
              <a:rPr lang="en-US" dirty="0" err="1" smtClean="0"/>
              <a:t>yüzeye</a:t>
            </a:r>
            <a:r>
              <a:rPr lang="en-US" dirty="0" smtClean="0"/>
              <a:t> </a:t>
            </a:r>
            <a:r>
              <a:rPr lang="en-US" dirty="0" err="1" smtClean="0"/>
              <a:t>dik</a:t>
            </a:r>
            <a:r>
              <a:rPr lang="en-US" dirty="0" smtClean="0"/>
              <a:t> </a:t>
            </a:r>
            <a:r>
              <a:rPr lang="en-US" dirty="0" err="1" smtClean="0"/>
              <a:t>etki</a:t>
            </a:r>
            <a:r>
              <a:rPr lang="en-US" dirty="0" smtClean="0"/>
              <a:t> </a:t>
            </a:r>
            <a:r>
              <a:rPr lang="en-US" dirty="0" err="1" smtClean="0"/>
              <a:t>eden</a:t>
            </a:r>
            <a:r>
              <a:rPr lang="en-US" dirty="0" smtClean="0"/>
              <a:t> </a:t>
            </a:r>
            <a:r>
              <a:rPr lang="en-US" dirty="0" err="1" smtClean="0"/>
              <a:t>gerilmelere</a:t>
            </a:r>
            <a:r>
              <a:rPr lang="en-US" dirty="0" smtClean="0"/>
              <a:t> </a:t>
            </a:r>
            <a:r>
              <a:rPr lang="en-US" dirty="0" err="1" smtClean="0">
                <a:solidFill>
                  <a:schemeClr val="accent3">
                    <a:lumMod val="50000"/>
                  </a:schemeClr>
                </a:solidFill>
              </a:rPr>
              <a:t>asal</a:t>
            </a:r>
            <a:r>
              <a:rPr lang="en-US" dirty="0" smtClean="0">
                <a:solidFill>
                  <a:schemeClr val="accent3">
                    <a:lumMod val="50000"/>
                  </a:schemeClr>
                </a:solidFill>
              </a:rPr>
              <a:t> </a:t>
            </a:r>
            <a:r>
              <a:rPr lang="en-US" dirty="0" err="1" smtClean="0">
                <a:solidFill>
                  <a:schemeClr val="accent3">
                    <a:lumMod val="50000"/>
                  </a:schemeClr>
                </a:solidFill>
              </a:rPr>
              <a:t>gerilmeler</a:t>
            </a:r>
            <a:r>
              <a:rPr lang="en-US" dirty="0" smtClean="0">
                <a:solidFill>
                  <a:schemeClr val="accent3">
                    <a:lumMod val="50000"/>
                  </a:schemeClr>
                </a:solidFill>
              </a:rPr>
              <a:t> </a:t>
            </a:r>
            <a:r>
              <a:rPr lang="en-US" dirty="0" err="1" smtClean="0"/>
              <a:t>denir</a:t>
            </a:r>
            <a:endParaRPr lang="tr-TR" dirty="0" smtClean="0"/>
          </a:p>
          <a:p>
            <a:pPr lvl="1" eaLnBrk="1" hangingPunct="1">
              <a:defRPr/>
            </a:pPr>
            <a:r>
              <a:rPr lang="en-US" dirty="0" smtClean="0"/>
              <a:t> </a:t>
            </a:r>
            <a:r>
              <a:rPr lang="en-US" dirty="0" err="1" smtClean="0">
                <a:solidFill>
                  <a:schemeClr val="accent3">
                    <a:lumMod val="50000"/>
                  </a:schemeClr>
                </a:solidFill>
              </a:rPr>
              <a:t>bir</a:t>
            </a:r>
            <a:r>
              <a:rPr lang="en-US" dirty="0" smtClean="0">
                <a:solidFill>
                  <a:schemeClr val="accent3">
                    <a:lumMod val="50000"/>
                  </a:schemeClr>
                </a:solidFill>
              </a:rPr>
              <a:t> </a:t>
            </a:r>
            <a:r>
              <a:rPr lang="en-US" dirty="0" err="1" smtClean="0">
                <a:solidFill>
                  <a:schemeClr val="accent3">
                    <a:lumMod val="50000"/>
                  </a:schemeClr>
                </a:solidFill>
              </a:rPr>
              <a:t>cisme</a:t>
            </a:r>
            <a:r>
              <a:rPr lang="en-US" dirty="0" smtClean="0">
                <a:solidFill>
                  <a:schemeClr val="accent3">
                    <a:lumMod val="50000"/>
                  </a:schemeClr>
                </a:solidFill>
              </a:rPr>
              <a:t> </a:t>
            </a:r>
            <a:r>
              <a:rPr lang="en-US" dirty="0" err="1" smtClean="0">
                <a:solidFill>
                  <a:schemeClr val="accent3">
                    <a:lumMod val="50000"/>
                  </a:schemeClr>
                </a:solidFill>
              </a:rPr>
              <a:t>sadece</a:t>
            </a:r>
            <a:r>
              <a:rPr lang="en-US" dirty="0" smtClean="0">
                <a:solidFill>
                  <a:schemeClr val="accent3">
                    <a:lumMod val="50000"/>
                  </a:schemeClr>
                </a:solidFill>
              </a:rPr>
              <a:t> </a:t>
            </a:r>
            <a:r>
              <a:rPr lang="en-US" dirty="0" err="1" smtClean="0">
                <a:solidFill>
                  <a:schemeClr val="accent3">
                    <a:lumMod val="50000"/>
                  </a:schemeClr>
                </a:solidFill>
              </a:rPr>
              <a:t>bir</a:t>
            </a:r>
            <a:r>
              <a:rPr lang="en-US" dirty="0" smtClean="0">
                <a:solidFill>
                  <a:schemeClr val="accent3">
                    <a:lumMod val="50000"/>
                  </a:schemeClr>
                </a:solidFill>
              </a:rPr>
              <a:t> </a:t>
            </a:r>
            <a:r>
              <a:rPr lang="en-US" dirty="0" err="1" smtClean="0">
                <a:solidFill>
                  <a:schemeClr val="accent3">
                    <a:lumMod val="50000"/>
                  </a:schemeClr>
                </a:solidFill>
              </a:rPr>
              <a:t>yönde</a:t>
            </a:r>
            <a:r>
              <a:rPr lang="en-US" dirty="0" smtClean="0">
                <a:solidFill>
                  <a:schemeClr val="accent3">
                    <a:lumMod val="50000"/>
                  </a:schemeClr>
                </a:solidFill>
              </a:rPr>
              <a:t> </a:t>
            </a:r>
            <a:r>
              <a:rPr lang="en-US" dirty="0" err="1" smtClean="0">
                <a:solidFill>
                  <a:schemeClr val="accent3">
                    <a:lumMod val="50000"/>
                  </a:schemeClr>
                </a:solidFill>
              </a:rPr>
              <a:t>asal</a:t>
            </a:r>
            <a:r>
              <a:rPr lang="en-US" dirty="0" smtClean="0">
                <a:solidFill>
                  <a:schemeClr val="accent3">
                    <a:lumMod val="50000"/>
                  </a:schemeClr>
                </a:solidFill>
              </a:rPr>
              <a:t> </a:t>
            </a:r>
            <a:r>
              <a:rPr lang="en-US" dirty="0" err="1" smtClean="0">
                <a:solidFill>
                  <a:schemeClr val="accent3">
                    <a:lumMod val="50000"/>
                  </a:schemeClr>
                </a:solidFill>
              </a:rPr>
              <a:t>gerilme</a:t>
            </a:r>
            <a:r>
              <a:rPr lang="en-US" dirty="0" smtClean="0">
                <a:solidFill>
                  <a:schemeClr val="accent3">
                    <a:lumMod val="50000"/>
                  </a:schemeClr>
                </a:solidFill>
              </a:rPr>
              <a:t> </a:t>
            </a:r>
            <a:r>
              <a:rPr lang="en-US" dirty="0" err="1" smtClean="0">
                <a:solidFill>
                  <a:schemeClr val="accent3">
                    <a:lumMod val="50000"/>
                  </a:schemeClr>
                </a:solidFill>
              </a:rPr>
              <a:t>etkirse</a:t>
            </a:r>
            <a:r>
              <a:rPr lang="en-US" dirty="0" smtClean="0">
                <a:solidFill>
                  <a:schemeClr val="accent3">
                    <a:lumMod val="50000"/>
                  </a:schemeClr>
                </a:solidFill>
              </a:rPr>
              <a:t> </a:t>
            </a:r>
            <a:r>
              <a:rPr lang="en-US" dirty="0" err="1" smtClean="0">
                <a:solidFill>
                  <a:srgbClr val="C00000"/>
                </a:solidFill>
              </a:rPr>
              <a:t>buna</a:t>
            </a:r>
            <a:r>
              <a:rPr lang="en-US" dirty="0" smtClean="0">
                <a:solidFill>
                  <a:srgbClr val="C00000"/>
                </a:solidFill>
              </a:rPr>
              <a:t> </a:t>
            </a:r>
            <a:r>
              <a:rPr lang="en-US" dirty="0" err="1" smtClean="0">
                <a:solidFill>
                  <a:srgbClr val="C00000"/>
                </a:solidFill>
              </a:rPr>
              <a:t>tek</a:t>
            </a:r>
            <a:r>
              <a:rPr lang="en-US" dirty="0" smtClean="0">
                <a:solidFill>
                  <a:srgbClr val="C00000"/>
                </a:solidFill>
              </a:rPr>
              <a:t> </a:t>
            </a:r>
            <a:r>
              <a:rPr lang="en-US" dirty="0" err="1" smtClean="0">
                <a:solidFill>
                  <a:srgbClr val="C00000"/>
                </a:solidFill>
              </a:rPr>
              <a:t>eksenli</a:t>
            </a:r>
            <a:r>
              <a:rPr lang="en-US" dirty="0" smtClean="0">
                <a:solidFill>
                  <a:srgbClr val="C00000"/>
                </a:solidFill>
              </a:rPr>
              <a:t> </a:t>
            </a:r>
            <a:r>
              <a:rPr lang="en-US" dirty="0" err="1" smtClean="0">
                <a:solidFill>
                  <a:srgbClr val="C00000"/>
                </a:solidFill>
              </a:rPr>
              <a:t>kompresyon</a:t>
            </a:r>
            <a:r>
              <a:rPr lang="en-US" dirty="0" smtClean="0"/>
              <a:t> </a:t>
            </a:r>
            <a:r>
              <a:rPr lang="en-US" dirty="0" err="1" smtClean="0"/>
              <a:t>denir</a:t>
            </a:r>
            <a:r>
              <a:rPr lang="en-US" dirty="0" smtClean="0"/>
              <a:t>. </a:t>
            </a:r>
            <a:endParaRPr lang="tr-TR" dirty="0" smtClean="0"/>
          </a:p>
          <a:p>
            <a:pPr lvl="1" eaLnBrk="1" hangingPunct="1">
              <a:defRPr/>
            </a:pPr>
            <a:r>
              <a:rPr lang="en-US" dirty="0" err="1" smtClean="0">
                <a:solidFill>
                  <a:schemeClr val="accent3">
                    <a:lumMod val="50000"/>
                  </a:schemeClr>
                </a:solidFill>
              </a:rPr>
              <a:t>iki</a:t>
            </a:r>
            <a:r>
              <a:rPr lang="en-US" dirty="0" smtClean="0">
                <a:solidFill>
                  <a:schemeClr val="accent3">
                    <a:lumMod val="50000"/>
                  </a:schemeClr>
                </a:solidFill>
              </a:rPr>
              <a:t> </a:t>
            </a:r>
            <a:r>
              <a:rPr lang="en-US" dirty="0" err="1" smtClean="0">
                <a:solidFill>
                  <a:schemeClr val="accent3">
                    <a:lumMod val="50000"/>
                  </a:schemeClr>
                </a:solidFill>
              </a:rPr>
              <a:t>veya</a:t>
            </a:r>
            <a:r>
              <a:rPr lang="en-US" dirty="0" smtClean="0">
                <a:solidFill>
                  <a:schemeClr val="accent3">
                    <a:lumMod val="50000"/>
                  </a:schemeClr>
                </a:solidFill>
              </a:rPr>
              <a:t> </a:t>
            </a:r>
            <a:r>
              <a:rPr lang="en-US" dirty="0" err="1" smtClean="0">
                <a:solidFill>
                  <a:schemeClr val="accent3">
                    <a:lumMod val="50000"/>
                  </a:schemeClr>
                </a:solidFill>
              </a:rPr>
              <a:t>üç</a:t>
            </a:r>
            <a:r>
              <a:rPr lang="en-US" dirty="0" smtClean="0">
                <a:solidFill>
                  <a:schemeClr val="accent3">
                    <a:lumMod val="50000"/>
                  </a:schemeClr>
                </a:solidFill>
              </a:rPr>
              <a:t> </a:t>
            </a:r>
            <a:r>
              <a:rPr lang="en-US" dirty="0" err="1" smtClean="0">
                <a:solidFill>
                  <a:schemeClr val="accent3">
                    <a:lumMod val="50000"/>
                  </a:schemeClr>
                </a:solidFill>
              </a:rPr>
              <a:t>yönde</a:t>
            </a:r>
            <a:r>
              <a:rPr lang="en-US" dirty="0" smtClean="0">
                <a:solidFill>
                  <a:schemeClr val="accent3">
                    <a:lumMod val="50000"/>
                  </a:schemeClr>
                </a:solidFill>
              </a:rPr>
              <a:t> </a:t>
            </a:r>
            <a:r>
              <a:rPr lang="en-US" dirty="0" err="1" smtClean="0">
                <a:solidFill>
                  <a:schemeClr val="accent3">
                    <a:lumMod val="50000"/>
                  </a:schemeClr>
                </a:solidFill>
              </a:rPr>
              <a:t>etkirse</a:t>
            </a:r>
            <a:r>
              <a:rPr lang="en-US" dirty="0" smtClean="0">
                <a:solidFill>
                  <a:schemeClr val="accent3">
                    <a:lumMod val="50000"/>
                  </a:schemeClr>
                </a:solidFill>
              </a:rPr>
              <a:t> </a:t>
            </a:r>
            <a:r>
              <a:rPr lang="en-US" dirty="0" err="1" smtClean="0">
                <a:solidFill>
                  <a:schemeClr val="accent3">
                    <a:lumMod val="50000"/>
                  </a:schemeClr>
                </a:solidFill>
              </a:rPr>
              <a:t>bunlara</a:t>
            </a:r>
            <a:r>
              <a:rPr lang="en-US" dirty="0" smtClean="0">
                <a:solidFill>
                  <a:schemeClr val="accent3">
                    <a:lumMod val="50000"/>
                  </a:schemeClr>
                </a:solidFill>
              </a:rPr>
              <a:t> </a:t>
            </a:r>
            <a:r>
              <a:rPr lang="en-US" dirty="0" err="1" smtClean="0">
                <a:solidFill>
                  <a:schemeClr val="accent3">
                    <a:lumMod val="50000"/>
                  </a:schemeClr>
                </a:solidFill>
              </a:rPr>
              <a:t>da</a:t>
            </a:r>
            <a:r>
              <a:rPr lang="en-US" dirty="0" smtClean="0">
                <a:solidFill>
                  <a:schemeClr val="accent3">
                    <a:lumMod val="50000"/>
                  </a:schemeClr>
                </a:solidFill>
              </a:rPr>
              <a:t> </a:t>
            </a:r>
            <a:r>
              <a:rPr lang="en-US" dirty="0" err="1" smtClean="0">
                <a:solidFill>
                  <a:schemeClr val="accent3">
                    <a:lumMod val="50000"/>
                  </a:schemeClr>
                </a:solidFill>
              </a:rPr>
              <a:t>sırasıyla</a:t>
            </a:r>
            <a:r>
              <a:rPr lang="en-US" dirty="0" smtClean="0">
                <a:solidFill>
                  <a:schemeClr val="accent3">
                    <a:lumMod val="50000"/>
                  </a:schemeClr>
                </a:solidFill>
              </a:rPr>
              <a:t> </a:t>
            </a:r>
            <a:r>
              <a:rPr lang="en-US" dirty="0" err="1" smtClean="0">
                <a:solidFill>
                  <a:srgbClr val="C00000"/>
                </a:solidFill>
              </a:rPr>
              <a:t>iki</a:t>
            </a:r>
            <a:r>
              <a:rPr lang="en-US" dirty="0" smtClean="0">
                <a:solidFill>
                  <a:srgbClr val="C00000"/>
                </a:solidFill>
              </a:rPr>
              <a:t> </a:t>
            </a:r>
            <a:r>
              <a:rPr lang="en-US" dirty="0" err="1" smtClean="0">
                <a:solidFill>
                  <a:srgbClr val="C00000"/>
                </a:solidFill>
              </a:rPr>
              <a:t>eksenli</a:t>
            </a:r>
            <a:r>
              <a:rPr lang="en-US" dirty="0" smtClean="0">
                <a:solidFill>
                  <a:srgbClr val="C00000"/>
                </a:solidFill>
              </a:rPr>
              <a:t> </a:t>
            </a:r>
            <a:r>
              <a:rPr lang="en-US" dirty="0" err="1" smtClean="0">
                <a:solidFill>
                  <a:schemeClr val="accent3">
                    <a:lumMod val="50000"/>
                  </a:schemeClr>
                </a:solidFill>
              </a:rPr>
              <a:t>ve</a:t>
            </a:r>
            <a:r>
              <a:rPr lang="en-US" dirty="0" smtClean="0"/>
              <a:t> </a:t>
            </a:r>
            <a:r>
              <a:rPr lang="en-US" dirty="0" err="1" smtClean="0">
                <a:solidFill>
                  <a:srgbClr val="C00000"/>
                </a:solidFill>
              </a:rPr>
              <a:t>üç</a:t>
            </a:r>
            <a:r>
              <a:rPr lang="en-US" dirty="0" smtClean="0">
                <a:solidFill>
                  <a:srgbClr val="C00000"/>
                </a:solidFill>
              </a:rPr>
              <a:t> </a:t>
            </a:r>
            <a:r>
              <a:rPr lang="en-US" dirty="0" err="1" smtClean="0">
                <a:solidFill>
                  <a:srgbClr val="C00000"/>
                </a:solidFill>
              </a:rPr>
              <a:t>eksenli</a:t>
            </a:r>
            <a:r>
              <a:rPr lang="en-US" dirty="0" smtClean="0">
                <a:solidFill>
                  <a:srgbClr val="C00000"/>
                </a:solidFill>
              </a:rPr>
              <a:t> </a:t>
            </a:r>
            <a:r>
              <a:rPr lang="en-US" dirty="0" err="1" smtClean="0">
                <a:solidFill>
                  <a:schemeClr val="accent3">
                    <a:lumMod val="50000"/>
                  </a:schemeClr>
                </a:solidFill>
              </a:rPr>
              <a:t>kompresyon</a:t>
            </a:r>
            <a:r>
              <a:rPr lang="en-US" dirty="0" smtClean="0">
                <a:solidFill>
                  <a:schemeClr val="accent3">
                    <a:lumMod val="50000"/>
                  </a:schemeClr>
                </a:solidFill>
              </a:rPr>
              <a:t> </a:t>
            </a:r>
            <a:r>
              <a:rPr lang="en-US" dirty="0" err="1" smtClean="0">
                <a:solidFill>
                  <a:schemeClr val="accent3">
                    <a:lumMod val="50000"/>
                  </a:schemeClr>
                </a:solidFill>
              </a:rPr>
              <a:t>denir</a:t>
            </a:r>
            <a:endParaRPr lang="tr-TR" dirty="0" smtClean="0">
              <a:solidFill>
                <a:schemeClr val="accent3">
                  <a:lumMod val="50000"/>
                </a:schemeClr>
              </a:solidFill>
            </a:endParaRPr>
          </a:p>
        </p:txBody>
      </p:sp>
      <p:grpSp>
        <p:nvGrpSpPr>
          <p:cNvPr id="3" name="Group 2"/>
          <p:cNvGrpSpPr>
            <a:grpSpLocks/>
          </p:cNvGrpSpPr>
          <p:nvPr/>
        </p:nvGrpSpPr>
        <p:grpSpPr bwMode="auto">
          <a:xfrm>
            <a:off x="500063" y="3857625"/>
            <a:ext cx="1643062" cy="2714625"/>
            <a:chOff x="0" y="-1"/>
            <a:chExt cx="20000" cy="20001"/>
          </a:xfrm>
          <a:solidFill>
            <a:srgbClr val="0070C0"/>
          </a:solidFill>
        </p:grpSpPr>
        <p:sp>
          <p:nvSpPr>
            <p:cNvPr id="20503" name="Rectangle 3"/>
            <p:cNvSpPr>
              <a:spLocks noChangeArrowheads="1"/>
            </p:cNvSpPr>
            <p:nvPr/>
          </p:nvSpPr>
          <p:spPr bwMode="auto">
            <a:xfrm>
              <a:off x="0" y="4450"/>
              <a:ext cx="20000" cy="11115"/>
            </a:xfrm>
            <a:prstGeom prst="rect">
              <a:avLst/>
            </a:prstGeom>
            <a:grpFill/>
            <a:ln w="38100">
              <a:solidFill>
                <a:schemeClr val="tx1"/>
              </a:solidFill>
              <a:miter lim="800000"/>
              <a:headEnd/>
              <a:tailEnd/>
            </a:ln>
          </p:spPr>
          <p:txBody>
            <a:bodyPr/>
            <a:lstStyle/>
            <a:p>
              <a:pPr>
                <a:defRPr/>
              </a:pPr>
              <a:endParaRPr lang="tr-TR">
                <a:latin typeface="Arial" pitchFamily="34" charset="0"/>
                <a:cs typeface="Arial" pitchFamily="34" charset="0"/>
              </a:endParaRPr>
            </a:p>
          </p:txBody>
        </p:sp>
        <p:sp>
          <p:nvSpPr>
            <p:cNvPr id="20504" name="Line 4"/>
            <p:cNvSpPr>
              <a:spLocks noChangeShapeType="1"/>
            </p:cNvSpPr>
            <p:nvPr/>
          </p:nvSpPr>
          <p:spPr bwMode="auto">
            <a:xfrm>
              <a:off x="9085" y="-1"/>
              <a:ext cx="13" cy="3340"/>
            </a:xfrm>
            <a:prstGeom prst="line">
              <a:avLst/>
            </a:prstGeom>
            <a:grpFill/>
            <a:ln w="38100">
              <a:solidFill>
                <a:schemeClr val="tx1"/>
              </a:solidFill>
              <a:round/>
              <a:headEnd type="none" w="sm" len="sm"/>
              <a:tailEnd type="triangle" w="sm" len="sm"/>
            </a:ln>
          </p:spPr>
          <p:txBody>
            <a:bodyPr/>
            <a:lstStyle/>
            <a:p>
              <a:pPr>
                <a:defRPr/>
              </a:pPr>
              <a:endParaRPr lang="tr-TR">
                <a:latin typeface="Arial" pitchFamily="34" charset="0"/>
                <a:cs typeface="Arial" pitchFamily="34" charset="0"/>
              </a:endParaRPr>
            </a:p>
          </p:txBody>
        </p:sp>
        <p:sp>
          <p:nvSpPr>
            <p:cNvPr id="20505" name="Line 5"/>
            <p:cNvSpPr>
              <a:spLocks noChangeShapeType="1"/>
            </p:cNvSpPr>
            <p:nvPr/>
          </p:nvSpPr>
          <p:spPr bwMode="auto">
            <a:xfrm>
              <a:off x="9085" y="16660"/>
              <a:ext cx="13" cy="3340"/>
            </a:xfrm>
            <a:prstGeom prst="line">
              <a:avLst/>
            </a:prstGeom>
            <a:grpFill/>
            <a:ln w="38100">
              <a:solidFill>
                <a:schemeClr val="tx1"/>
              </a:solidFill>
              <a:round/>
              <a:headEnd type="triangle" w="sm" len="sm"/>
              <a:tailEnd type="none" w="sm" len="sm"/>
            </a:ln>
          </p:spPr>
          <p:txBody>
            <a:bodyPr/>
            <a:lstStyle/>
            <a:p>
              <a:pPr>
                <a:defRPr/>
              </a:pPr>
              <a:endParaRPr lang="tr-TR">
                <a:latin typeface="Arial" pitchFamily="34" charset="0"/>
                <a:cs typeface="Arial" pitchFamily="34" charset="0"/>
              </a:endParaRPr>
            </a:p>
          </p:txBody>
        </p:sp>
      </p:grpSp>
      <p:grpSp>
        <p:nvGrpSpPr>
          <p:cNvPr id="4" name="Group 6"/>
          <p:cNvGrpSpPr>
            <a:grpSpLocks/>
          </p:cNvGrpSpPr>
          <p:nvPr/>
        </p:nvGrpSpPr>
        <p:grpSpPr bwMode="auto">
          <a:xfrm>
            <a:off x="2571750" y="3929063"/>
            <a:ext cx="2928938" cy="2576512"/>
            <a:chOff x="0" y="-1"/>
            <a:chExt cx="20000" cy="20001"/>
          </a:xfrm>
          <a:solidFill>
            <a:srgbClr val="0070C0"/>
          </a:solidFill>
        </p:grpSpPr>
        <p:grpSp>
          <p:nvGrpSpPr>
            <p:cNvPr id="5" name="Group 7"/>
            <p:cNvGrpSpPr>
              <a:grpSpLocks/>
            </p:cNvGrpSpPr>
            <p:nvPr/>
          </p:nvGrpSpPr>
          <p:grpSpPr bwMode="auto">
            <a:xfrm>
              <a:off x="5453" y="-1"/>
              <a:ext cx="10003" cy="20001"/>
              <a:chOff x="0" y="-1"/>
              <a:chExt cx="20000" cy="20001"/>
            </a:xfrm>
            <a:grpFill/>
          </p:grpSpPr>
          <p:sp>
            <p:nvSpPr>
              <p:cNvPr id="20500" name="Rectangle 8"/>
              <p:cNvSpPr>
                <a:spLocks noChangeArrowheads="1"/>
              </p:cNvSpPr>
              <p:nvPr/>
            </p:nvSpPr>
            <p:spPr bwMode="auto">
              <a:xfrm>
                <a:off x="0" y="4450"/>
                <a:ext cx="20000" cy="11115"/>
              </a:xfrm>
              <a:prstGeom prst="rect">
                <a:avLst/>
              </a:prstGeom>
              <a:grpFill/>
              <a:ln w="38100">
                <a:solidFill>
                  <a:schemeClr val="tx1"/>
                </a:solidFill>
                <a:miter lim="800000"/>
                <a:headEnd/>
                <a:tailEnd/>
              </a:ln>
            </p:spPr>
            <p:txBody>
              <a:bodyPr/>
              <a:lstStyle/>
              <a:p>
                <a:pPr>
                  <a:defRPr/>
                </a:pPr>
                <a:endParaRPr lang="tr-TR">
                  <a:latin typeface="Arial" pitchFamily="34" charset="0"/>
                  <a:cs typeface="Arial" pitchFamily="34" charset="0"/>
                </a:endParaRPr>
              </a:p>
            </p:txBody>
          </p:sp>
          <p:sp>
            <p:nvSpPr>
              <p:cNvPr id="20501" name="Line 9"/>
              <p:cNvSpPr>
                <a:spLocks noChangeShapeType="1"/>
              </p:cNvSpPr>
              <p:nvPr/>
            </p:nvSpPr>
            <p:spPr bwMode="auto">
              <a:xfrm>
                <a:off x="9085" y="-1"/>
                <a:ext cx="12" cy="3340"/>
              </a:xfrm>
              <a:prstGeom prst="line">
                <a:avLst/>
              </a:prstGeom>
              <a:grpFill/>
              <a:ln w="38100">
                <a:solidFill>
                  <a:schemeClr val="tx1"/>
                </a:solidFill>
                <a:round/>
                <a:headEnd type="none" w="sm" len="sm"/>
                <a:tailEnd type="triangle" w="sm" len="sm"/>
              </a:ln>
            </p:spPr>
            <p:txBody>
              <a:bodyPr/>
              <a:lstStyle/>
              <a:p>
                <a:pPr>
                  <a:defRPr/>
                </a:pPr>
                <a:endParaRPr lang="tr-TR">
                  <a:latin typeface="Arial" pitchFamily="34" charset="0"/>
                  <a:cs typeface="Arial" pitchFamily="34" charset="0"/>
                </a:endParaRPr>
              </a:p>
            </p:txBody>
          </p:sp>
          <p:sp>
            <p:nvSpPr>
              <p:cNvPr id="20502" name="Line 10"/>
              <p:cNvSpPr>
                <a:spLocks noChangeShapeType="1"/>
              </p:cNvSpPr>
              <p:nvPr/>
            </p:nvSpPr>
            <p:spPr bwMode="auto">
              <a:xfrm>
                <a:off x="9085" y="16660"/>
                <a:ext cx="12" cy="3340"/>
              </a:xfrm>
              <a:prstGeom prst="line">
                <a:avLst/>
              </a:prstGeom>
              <a:grpFill/>
              <a:ln w="38100">
                <a:solidFill>
                  <a:schemeClr val="tx1"/>
                </a:solidFill>
                <a:round/>
                <a:headEnd type="triangle" w="sm" len="sm"/>
                <a:tailEnd type="none" w="sm" len="sm"/>
              </a:ln>
            </p:spPr>
            <p:txBody>
              <a:bodyPr/>
              <a:lstStyle/>
              <a:p>
                <a:pPr>
                  <a:defRPr/>
                </a:pPr>
                <a:endParaRPr lang="tr-TR">
                  <a:latin typeface="Arial" pitchFamily="34" charset="0"/>
                  <a:cs typeface="Arial" pitchFamily="34" charset="0"/>
                </a:endParaRPr>
              </a:p>
            </p:txBody>
          </p:sp>
        </p:grpSp>
        <p:sp>
          <p:nvSpPr>
            <p:cNvPr id="20498" name="Line 11"/>
            <p:cNvSpPr>
              <a:spLocks noChangeShapeType="1"/>
            </p:cNvSpPr>
            <p:nvPr/>
          </p:nvSpPr>
          <p:spPr bwMode="auto">
            <a:xfrm>
              <a:off x="16358" y="9996"/>
              <a:ext cx="3642" cy="7"/>
            </a:xfrm>
            <a:prstGeom prst="line">
              <a:avLst/>
            </a:prstGeom>
            <a:grpFill/>
            <a:ln w="38100">
              <a:solidFill>
                <a:schemeClr val="tx1"/>
              </a:solidFill>
              <a:round/>
              <a:headEnd type="triangle" w="sm" len="sm"/>
              <a:tailEnd type="none" w="sm" len="sm"/>
            </a:ln>
          </p:spPr>
          <p:txBody>
            <a:bodyPr/>
            <a:lstStyle/>
            <a:p>
              <a:pPr>
                <a:defRPr/>
              </a:pPr>
              <a:endParaRPr lang="tr-TR">
                <a:latin typeface="Arial" pitchFamily="34" charset="0"/>
                <a:cs typeface="Arial" pitchFamily="34" charset="0"/>
              </a:endParaRPr>
            </a:p>
          </p:txBody>
        </p:sp>
        <p:sp>
          <p:nvSpPr>
            <p:cNvPr id="20499" name="Line 12"/>
            <p:cNvSpPr>
              <a:spLocks noChangeShapeType="1"/>
            </p:cNvSpPr>
            <p:nvPr/>
          </p:nvSpPr>
          <p:spPr bwMode="auto">
            <a:xfrm>
              <a:off x="0" y="9988"/>
              <a:ext cx="4551" cy="8"/>
            </a:xfrm>
            <a:prstGeom prst="line">
              <a:avLst/>
            </a:prstGeom>
            <a:grpFill/>
            <a:ln w="38100">
              <a:solidFill>
                <a:schemeClr val="tx1"/>
              </a:solidFill>
              <a:round/>
              <a:headEnd type="none" w="sm" len="sm"/>
              <a:tailEnd type="triangle" w="sm" len="sm"/>
            </a:ln>
          </p:spPr>
          <p:txBody>
            <a:bodyPr/>
            <a:lstStyle/>
            <a:p>
              <a:pPr>
                <a:defRPr/>
              </a:pPr>
              <a:endParaRPr lang="tr-TR">
                <a:latin typeface="Arial" pitchFamily="34" charset="0"/>
                <a:cs typeface="Arial" pitchFamily="34" charset="0"/>
              </a:endParaRPr>
            </a:p>
          </p:txBody>
        </p:sp>
      </p:grpSp>
      <p:grpSp>
        <p:nvGrpSpPr>
          <p:cNvPr id="6" name="Group 13"/>
          <p:cNvGrpSpPr>
            <a:grpSpLocks/>
          </p:cNvGrpSpPr>
          <p:nvPr/>
        </p:nvGrpSpPr>
        <p:grpSpPr bwMode="auto">
          <a:xfrm>
            <a:off x="5572125" y="3786188"/>
            <a:ext cx="2928938" cy="2185987"/>
            <a:chOff x="0" y="-1"/>
            <a:chExt cx="20000" cy="20001"/>
          </a:xfrm>
          <a:solidFill>
            <a:srgbClr val="0070C0"/>
          </a:solidFill>
        </p:grpSpPr>
        <p:grpSp>
          <p:nvGrpSpPr>
            <p:cNvPr id="7" name="Group 14"/>
            <p:cNvGrpSpPr>
              <a:grpSpLocks/>
            </p:cNvGrpSpPr>
            <p:nvPr/>
          </p:nvGrpSpPr>
          <p:grpSpPr bwMode="auto">
            <a:xfrm>
              <a:off x="2962" y="6004"/>
              <a:ext cx="12595" cy="13003"/>
              <a:chOff x="0" y="-1"/>
              <a:chExt cx="20000" cy="20001"/>
            </a:xfrm>
            <a:grpFill/>
          </p:grpSpPr>
          <p:sp>
            <p:nvSpPr>
              <p:cNvPr id="20491" name="Rectangle 15"/>
              <p:cNvSpPr>
                <a:spLocks noChangeArrowheads="1"/>
              </p:cNvSpPr>
              <p:nvPr/>
            </p:nvSpPr>
            <p:spPr bwMode="auto">
              <a:xfrm>
                <a:off x="0" y="6150"/>
                <a:ext cx="11768" cy="13850"/>
              </a:xfrm>
              <a:prstGeom prst="rect">
                <a:avLst/>
              </a:prstGeom>
              <a:grpFill/>
              <a:ln w="38100">
                <a:solidFill>
                  <a:schemeClr val="tx1"/>
                </a:solidFill>
                <a:miter lim="800000"/>
                <a:headEnd/>
                <a:tailEnd/>
              </a:ln>
            </p:spPr>
            <p:txBody>
              <a:bodyPr/>
              <a:lstStyle/>
              <a:p>
                <a:pPr>
                  <a:defRPr/>
                </a:pPr>
                <a:endParaRPr lang="tr-TR">
                  <a:latin typeface="Arial" pitchFamily="34" charset="0"/>
                  <a:cs typeface="Arial" pitchFamily="34" charset="0"/>
                </a:endParaRPr>
              </a:p>
            </p:txBody>
          </p:sp>
          <p:sp>
            <p:nvSpPr>
              <p:cNvPr id="20492" name="Line 16"/>
              <p:cNvSpPr>
                <a:spLocks noChangeShapeType="1"/>
              </p:cNvSpPr>
              <p:nvPr/>
            </p:nvSpPr>
            <p:spPr bwMode="auto">
              <a:xfrm flipV="1">
                <a:off x="11760" y="-1"/>
                <a:ext cx="8240" cy="6162"/>
              </a:xfrm>
              <a:prstGeom prst="line">
                <a:avLst/>
              </a:prstGeom>
              <a:grpFill/>
              <a:ln w="38100">
                <a:solidFill>
                  <a:schemeClr val="tx1"/>
                </a:solidFill>
                <a:round/>
                <a:headEnd type="none" w="sm" len="sm"/>
                <a:tailEnd type="none" w="sm" len="sm"/>
              </a:ln>
            </p:spPr>
            <p:txBody>
              <a:bodyPr/>
              <a:lstStyle/>
              <a:p>
                <a:pPr>
                  <a:defRPr/>
                </a:pPr>
                <a:endParaRPr lang="tr-TR">
                  <a:latin typeface="Arial" pitchFamily="34" charset="0"/>
                  <a:cs typeface="Arial" pitchFamily="34" charset="0"/>
                </a:endParaRPr>
              </a:p>
            </p:txBody>
          </p:sp>
          <p:sp>
            <p:nvSpPr>
              <p:cNvPr id="20493" name="Line 17"/>
              <p:cNvSpPr>
                <a:spLocks noChangeShapeType="1"/>
              </p:cNvSpPr>
              <p:nvPr/>
            </p:nvSpPr>
            <p:spPr bwMode="auto">
              <a:xfrm flipV="1">
                <a:off x="11760" y="13838"/>
                <a:ext cx="8240" cy="6162"/>
              </a:xfrm>
              <a:prstGeom prst="line">
                <a:avLst/>
              </a:prstGeom>
              <a:grpFill/>
              <a:ln w="38100">
                <a:solidFill>
                  <a:schemeClr val="tx1"/>
                </a:solidFill>
                <a:round/>
                <a:headEnd type="none" w="sm" len="sm"/>
                <a:tailEnd type="none" w="sm" len="sm"/>
              </a:ln>
            </p:spPr>
            <p:txBody>
              <a:bodyPr/>
              <a:lstStyle/>
              <a:p>
                <a:pPr>
                  <a:defRPr/>
                </a:pPr>
                <a:endParaRPr lang="tr-TR">
                  <a:latin typeface="Arial" pitchFamily="34" charset="0"/>
                  <a:cs typeface="Arial" pitchFamily="34" charset="0"/>
                </a:endParaRPr>
              </a:p>
            </p:txBody>
          </p:sp>
          <p:sp>
            <p:nvSpPr>
              <p:cNvPr id="20494" name="Line 18"/>
              <p:cNvSpPr>
                <a:spLocks noChangeShapeType="1"/>
              </p:cNvSpPr>
              <p:nvPr/>
            </p:nvSpPr>
            <p:spPr bwMode="auto">
              <a:xfrm>
                <a:off x="19992" y="-1"/>
                <a:ext cx="8" cy="13850"/>
              </a:xfrm>
              <a:prstGeom prst="line">
                <a:avLst/>
              </a:prstGeom>
              <a:grpFill/>
              <a:ln w="38100">
                <a:solidFill>
                  <a:schemeClr val="tx1"/>
                </a:solidFill>
                <a:round/>
                <a:headEnd type="none" w="sm" len="sm"/>
                <a:tailEnd type="none" w="sm" len="sm"/>
              </a:ln>
            </p:spPr>
            <p:txBody>
              <a:bodyPr/>
              <a:lstStyle/>
              <a:p>
                <a:pPr>
                  <a:defRPr/>
                </a:pPr>
                <a:endParaRPr lang="tr-TR">
                  <a:latin typeface="Arial" pitchFamily="34" charset="0"/>
                  <a:cs typeface="Arial" pitchFamily="34" charset="0"/>
                </a:endParaRPr>
              </a:p>
            </p:txBody>
          </p:sp>
          <p:sp>
            <p:nvSpPr>
              <p:cNvPr id="20495" name="Line 19"/>
              <p:cNvSpPr>
                <a:spLocks noChangeShapeType="1"/>
              </p:cNvSpPr>
              <p:nvPr/>
            </p:nvSpPr>
            <p:spPr bwMode="auto">
              <a:xfrm>
                <a:off x="8232" y="-1"/>
                <a:ext cx="11768" cy="11"/>
              </a:xfrm>
              <a:prstGeom prst="line">
                <a:avLst/>
              </a:prstGeom>
              <a:grpFill/>
              <a:ln w="38100">
                <a:solidFill>
                  <a:schemeClr val="tx1"/>
                </a:solidFill>
                <a:round/>
                <a:headEnd type="none" w="sm" len="sm"/>
                <a:tailEnd type="none" w="sm" len="sm"/>
              </a:ln>
            </p:spPr>
            <p:txBody>
              <a:bodyPr/>
              <a:lstStyle/>
              <a:p>
                <a:pPr>
                  <a:defRPr/>
                </a:pPr>
                <a:endParaRPr lang="tr-TR">
                  <a:latin typeface="Arial" pitchFamily="34" charset="0"/>
                  <a:cs typeface="Arial" pitchFamily="34" charset="0"/>
                </a:endParaRPr>
              </a:p>
            </p:txBody>
          </p:sp>
          <p:sp>
            <p:nvSpPr>
              <p:cNvPr id="20496" name="Line 20"/>
              <p:cNvSpPr>
                <a:spLocks noChangeShapeType="1"/>
              </p:cNvSpPr>
              <p:nvPr/>
            </p:nvSpPr>
            <p:spPr bwMode="auto">
              <a:xfrm flipV="1">
                <a:off x="0" y="-1"/>
                <a:ext cx="8240" cy="6162"/>
              </a:xfrm>
              <a:prstGeom prst="line">
                <a:avLst/>
              </a:prstGeom>
              <a:grpFill/>
              <a:ln w="38100">
                <a:solidFill>
                  <a:schemeClr val="tx1"/>
                </a:solidFill>
                <a:round/>
                <a:headEnd type="none" w="sm" len="sm"/>
                <a:tailEnd type="none" w="sm" len="sm"/>
              </a:ln>
            </p:spPr>
            <p:txBody>
              <a:bodyPr/>
              <a:lstStyle/>
              <a:p>
                <a:pPr>
                  <a:defRPr/>
                </a:pPr>
                <a:endParaRPr lang="tr-TR">
                  <a:latin typeface="Arial" pitchFamily="34" charset="0"/>
                  <a:cs typeface="Arial" pitchFamily="34" charset="0"/>
                </a:endParaRPr>
              </a:p>
            </p:txBody>
          </p:sp>
        </p:grpSp>
        <p:sp>
          <p:nvSpPr>
            <p:cNvPr id="20488" name="Line 21"/>
            <p:cNvSpPr>
              <a:spLocks noChangeShapeType="1"/>
            </p:cNvSpPr>
            <p:nvPr/>
          </p:nvSpPr>
          <p:spPr bwMode="auto">
            <a:xfrm flipH="1">
              <a:off x="0" y="14994"/>
              <a:ext cx="5929" cy="5006"/>
            </a:xfrm>
            <a:prstGeom prst="line">
              <a:avLst/>
            </a:prstGeom>
            <a:grpFill/>
            <a:ln w="38100">
              <a:solidFill>
                <a:schemeClr val="tx1"/>
              </a:solidFill>
              <a:round/>
              <a:headEnd type="triangle" w="sm" len="sm"/>
              <a:tailEnd type="none" w="sm" len="sm"/>
            </a:ln>
          </p:spPr>
          <p:txBody>
            <a:bodyPr/>
            <a:lstStyle/>
            <a:p>
              <a:pPr>
                <a:defRPr/>
              </a:pPr>
              <a:endParaRPr lang="tr-TR">
                <a:latin typeface="Arial" pitchFamily="34" charset="0"/>
                <a:cs typeface="Arial" pitchFamily="34" charset="0"/>
              </a:endParaRPr>
            </a:p>
          </p:txBody>
        </p:sp>
        <p:sp>
          <p:nvSpPr>
            <p:cNvPr id="20489" name="Line 22"/>
            <p:cNvSpPr>
              <a:spLocks noChangeShapeType="1"/>
            </p:cNvSpPr>
            <p:nvPr/>
          </p:nvSpPr>
          <p:spPr bwMode="auto">
            <a:xfrm flipV="1">
              <a:off x="9627" y="-1"/>
              <a:ext cx="5" cy="8004"/>
            </a:xfrm>
            <a:prstGeom prst="line">
              <a:avLst/>
            </a:prstGeom>
            <a:grpFill/>
            <a:ln w="38100">
              <a:solidFill>
                <a:schemeClr val="tx1"/>
              </a:solidFill>
              <a:round/>
              <a:headEnd type="triangle" w="sm" len="sm"/>
              <a:tailEnd type="none" w="sm" len="sm"/>
            </a:ln>
          </p:spPr>
          <p:txBody>
            <a:bodyPr/>
            <a:lstStyle/>
            <a:p>
              <a:pPr>
                <a:defRPr/>
              </a:pPr>
              <a:endParaRPr lang="tr-TR">
                <a:latin typeface="Arial" pitchFamily="34" charset="0"/>
                <a:cs typeface="Arial" pitchFamily="34" charset="0"/>
              </a:endParaRPr>
            </a:p>
          </p:txBody>
        </p:sp>
        <p:sp>
          <p:nvSpPr>
            <p:cNvPr id="20490" name="Line 23"/>
            <p:cNvSpPr>
              <a:spLocks noChangeShapeType="1"/>
            </p:cNvSpPr>
            <p:nvPr/>
          </p:nvSpPr>
          <p:spPr bwMode="auto">
            <a:xfrm>
              <a:off x="12590" y="12995"/>
              <a:ext cx="7410" cy="7"/>
            </a:xfrm>
            <a:prstGeom prst="line">
              <a:avLst/>
            </a:prstGeom>
            <a:grpFill/>
            <a:ln w="38100">
              <a:solidFill>
                <a:schemeClr val="tx1"/>
              </a:solidFill>
              <a:round/>
              <a:headEnd type="triangle" w="sm" len="sm"/>
              <a:tailEnd type="none" w="sm" len="sm"/>
            </a:ln>
          </p:spPr>
          <p:txBody>
            <a:bodyPr/>
            <a:lstStyle/>
            <a:p>
              <a:pPr>
                <a:defRPr/>
              </a:pPr>
              <a:endParaRPr lang="tr-TR">
                <a:latin typeface="Arial" pitchFamily="34" charset="0"/>
                <a:cs typeface="Arial" pitchFamily="34" charset="0"/>
              </a:endParaRPr>
            </a:p>
          </p:txBody>
        </p:sp>
      </p:grpSp>
      <p:sp>
        <p:nvSpPr>
          <p:cNvPr id="26" name="1 Başlık"/>
          <p:cNvSpPr txBox="1">
            <a:spLocks/>
          </p:cNvSpPr>
          <p:nvPr/>
        </p:nvSpPr>
        <p:spPr>
          <a:xfrm>
            <a:off x="0" y="0"/>
            <a:ext cx="9144000" cy="1000125"/>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p:spPr>
        <p:txBody>
          <a:bodyPr anchor="ctr">
            <a:normAutofit/>
            <a:scene3d>
              <a:camera prst="orthographicFront"/>
              <a:lightRig rig="soft" dir="t">
                <a:rot lat="0" lon="0" rev="16800000"/>
              </a:lightRig>
            </a:scene3d>
            <a:sp3d prstMaterial="softEdge">
              <a:bevelT w="38100" h="38100"/>
            </a:sp3d>
          </a:bodyPr>
          <a:lstStyle/>
          <a:p>
            <a:pPr eaLnBrk="0" hangingPunct="0">
              <a:defRPr/>
            </a:pPr>
            <a:r>
              <a:rPr lang="tr-TR" sz="4100" b="1">
                <a:ln w="6350">
                  <a:noFill/>
                </a:ln>
                <a:solidFill>
                  <a:srgbClr val="FFFF00"/>
                </a:solidFill>
                <a:effectLst>
                  <a:outerShdw blurRad="114300" dist="101600" dir="2700000" algn="tl" rotWithShape="0">
                    <a:srgbClr val="000000">
                      <a:alpha val="40000"/>
                    </a:srgbClr>
                  </a:outerShdw>
                </a:effectLst>
                <a:latin typeface="+mj-lt"/>
                <a:ea typeface="+mj-ea"/>
                <a:cs typeface="+mj-cs"/>
              </a:rPr>
              <a:t>YAPISAL JEOLOJİ-1</a:t>
            </a:r>
            <a:endParaRPr lang="tr-TR" sz="4100" b="1" dirty="0">
              <a:ln w="6350">
                <a:noFill/>
              </a:ln>
              <a:solidFill>
                <a:srgbClr val="FFFF00"/>
              </a:solidFill>
              <a:effectLst>
                <a:outerShdw blurRad="114300" dist="101600" dir="2700000" algn="tl" rotWithShape="0">
                  <a:srgbClr val="000000">
                    <a:alpha val="40000"/>
                  </a:srgbClr>
                </a:outerShdw>
              </a:effectLst>
              <a:latin typeface="+mj-lt"/>
              <a:ea typeface="+mj-ea"/>
              <a:cs typeface="+mj-cs"/>
            </a:endParaRPr>
          </a:p>
        </p:txBody>
      </p:sp>
      <p:sp>
        <p:nvSpPr>
          <p:cNvPr id="27" name="26 Metin kutusu"/>
          <p:cNvSpPr txBox="1"/>
          <p:nvPr/>
        </p:nvSpPr>
        <p:spPr>
          <a:xfrm>
            <a:off x="6167438" y="571500"/>
            <a:ext cx="2976562" cy="369888"/>
          </a:xfrm>
          <a:prstGeom prst="rect">
            <a:avLst/>
          </a:prstGeom>
          <a:noFill/>
        </p:spPr>
        <p:txBody>
          <a:bodyPr wrap="none">
            <a:spAutoFit/>
          </a:bodyPr>
          <a:lstStyle/>
          <a:p>
            <a:pPr>
              <a:defRPr/>
            </a:pPr>
            <a:r>
              <a:rPr lang="tr-TR" b="1" dirty="0" err="1">
                <a:solidFill>
                  <a:schemeClr val="accent3">
                    <a:lumMod val="60000"/>
                    <a:lumOff val="40000"/>
                  </a:schemeClr>
                </a:solidFill>
                <a:latin typeface="Arial" pitchFamily="34" charset="0"/>
                <a:cs typeface="Arial" pitchFamily="34" charset="0"/>
              </a:rPr>
              <a:t>Prof.Dr</a:t>
            </a:r>
            <a:r>
              <a:rPr lang="tr-TR" b="1" dirty="0">
                <a:solidFill>
                  <a:schemeClr val="accent3">
                    <a:lumMod val="60000"/>
                    <a:lumOff val="40000"/>
                  </a:schemeClr>
                </a:solidFill>
                <a:latin typeface="Arial" pitchFamily="34" charset="0"/>
                <a:cs typeface="Arial" pitchFamily="34" charset="0"/>
              </a:rPr>
              <a:t>. Yaşar EREN-2011</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2 İçerik Yer Tutucusu"/>
          <p:cNvSpPr>
            <a:spLocks noGrp="1"/>
          </p:cNvSpPr>
          <p:nvPr>
            <p:ph idx="1"/>
          </p:nvPr>
        </p:nvSpPr>
        <p:spPr>
          <a:xfrm>
            <a:off x="0" y="762000"/>
            <a:ext cx="9144000" cy="5857875"/>
          </a:xfrm>
        </p:spPr>
        <p:txBody>
          <a:bodyPr/>
          <a:lstStyle/>
          <a:p>
            <a:pPr eaLnBrk="1" hangingPunct="1">
              <a:defRPr/>
            </a:pPr>
            <a:r>
              <a:rPr lang="en-US" sz="2800" dirty="0" err="1" smtClean="0"/>
              <a:t>Gerilmeler</a:t>
            </a:r>
            <a:r>
              <a:rPr lang="en-US" sz="2800" dirty="0" smtClean="0"/>
              <a:t>, </a:t>
            </a:r>
            <a:endParaRPr lang="tr-TR" sz="2800" dirty="0" smtClean="0"/>
          </a:p>
          <a:p>
            <a:pPr eaLnBrk="1" hangingPunct="1">
              <a:defRPr/>
            </a:pPr>
            <a:r>
              <a:rPr lang="en-US" sz="2800" dirty="0" err="1" smtClean="0">
                <a:solidFill>
                  <a:schemeClr val="accent3">
                    <a:lumMod val="50000"/>
                  </a:schemeClr>
                </a:solidFill>
              </a:rPr>
              <a:t>çekme</a:t>
            </a:r>
            <a:r>
              <a:rPr lang="en-US" sz="2800" dirty="0" smtClean="0">
                <a:solidFill>
                  <a:schemeClr val="accent3">
                    <a:lumMod val="50000"/>
                  </a:schemeClr>
                </a:solidFill>
              </a:rPr>
              <a:t> </a:t>
            </a:r>
            <a:r>
              <a:rPr lang="en-US" sz="2800" dirty="0" err="1" smtClean="0">
                <a:solidFill>
                  <a:schemeClr val="accent3">
                    <a:lumMod val="50000"/>
                  </a:schemeClr>
                </a:solidFill>
              </a:rPr>
              <a:t>gerilmesi</a:t>
            </a:r>
            <a:r>
              <a:rPr lang="en-US" sz="2800" dirty="0" smtClean="0">
                <a:solidFill>
                  <a:schemeClr val="accent3">
                    <a:lumMod val="50000"/>
                  </a:schemeClr>
                </a:solidFill>
              </a:rPr>
              <a:t>(</a:t>
            </a:r>
            <a:r>
              <a:rPr lang="en-US" sz="2800" dirty="0" err="1" smtClean="0">
                <a:solidFill>
                  <a:schemeClr val="accent3">
                    <a:lumMod val="50000"/>
                  </a:schemeClr>
                </a:solidFill>
              </a:rPr>
              <a:t>tansiyonel</a:t>
            </a:r>
            <a:r>
              <a:rPr lang="en-US" sz="2800" dirty="0" smtClean="0">
                <a:solidFill>
                  <a:schemeClr val="accent3">
                    <a:lumMod val="50000"/>
                  </a:schemeClr>
                </a:solidFill>
              </a:rPr>
              <a:t>), </a:t>
            </a:r>
            <a:endParaRPr lang="tr-TR" sz="2800" dirty="0" smtClean="0">
              <a:solidFill>
                <a:schemeClr val="accent3">
                  <a:lumMod val="50000"/>
                </a:schemeClr>
              </a:solidFill>
            </a:endParaRPr>
          </a:p>
          <a:p>
            <a:pPr eaLnBrk="1" hangingPunct="1">
              <a:defRPr/>
            </a:pPr>
            <a:r>
              <a:rPr lang="en-US" sz="2800" dirty="0" err="1" smtClean="0"/>
              <a:t>basınç</a:t>
            </a:r>
            <a:r>
              <a:rPr lang="en-US" sz="2800" dirty="0" smtClean="0"/>
              <a:t> </a:t>
            </a:r>
            <a:r>
              <a:rPr lang="en-US" sz="2800" dirty="0" err="1" smtClean="0"/>
              <a:t>gerilmesi</a:t>
            </a:r>
            <a:r>
              <a:rPr lang="en-US" sz="2800" dirty="0" smtClean="0"/>
              <a:t> (</a:t>
            </a:r>
            <a:r>
              <a:rPr lang="en-US" sz="2800" dirty="0" err="1" smtClean="0"/>
              <a:t>kompresif</a:t>
            </a:r>
            <a:r>
              <a:rPr lang="en-US" sz="2800" dirty="0" smtClean="0"/>
              <a:t>), </a:t>
            </a:r>
            <a:endParaRPr lang="tr-TR" sz="2800" dirty="0" smtClean="0"/>
          </a:p>
          <a:p>
            <a:pPr eaLnBrk="1" hangingPunct="1">
              <a:defRPr/>
            </a:pPr>
            <a:r>
              <a:rPr lang="en-US" sz="2800" dirty="0" err="1" smtClean="0">
                <a:solidFill>
                  <a:schemeClr val="accent3">
                    <a:lumMod val="50000"/>
                  </a:schemeClr>
                </a:solidFill>
              </a:rPr>
              <a:t>kayma</a:t>
            </a:r>
            <a:r>
              <a:rPr lang="en-US" sz="2800" dirty="0" smtClean="0">
                <a:solidFill>
                  <a:schemeClr val="accent3">
                    <a:lumMod val="50000"/>
                  </a:schemeClr>
                </a:solidFill>
              </a:rPr>
              <a:t> </a:t>
            </a:r>
            <a:r>
              <a:rPr lang="en-US" sz="2800" dirty="0" err="1" smtClean="0">
                <a:solidFill>
                  <a:schemeClr val="accent3">
                    <a:lumMod val="50000"/>
                  </a:schemeClr>
                </a:solidFill>
              </a:rPr>
              <a:t>gerilmesi</a:t>
            </a:r>
            <a:r>
              <a:rPr lang="en-US" sz="2800" dirty="0" smtClean="0">
                <a:solidFill>
                  <a:schemeClr val="accent3">
                    <a:lumMod val="50000"/>
                  </a:schemeClr>
                </a:solidFill>
              </a:rPr>
              <a:t> </a:t>
            </a:r>
            <a:r>
              <a:rPr lang="en-US" sz="2800" dirty="0" err="1" smtClean="0"/>
              <a:t>ve</a:t>
            </a:r>
            <a:r>
              <a:rPr lang="en-US" sz="2800" dirty="0" smtClean="0"/>
              <a:t> </a:t>
            </a:r>
            <a:endParaRPr lang="tr-TR" sz="2800" dirty="0" smtClean="0"/>
          </a:p>
          <a:p>
            <a:pPr eaLnBrk="1" hangingPunct="1">
              <a:defRPr/>
            </a:pPr>
            <a:r>
              <a:rPr lang="en-US" sz="2800" dirty="0" err="1" smtClean="0"/>
              <a:t>burulma</a:t>
            </a:r>
            <a:r>
              <a:rPr lang="en-US" sz="2800" dirty="0" smtClean="0"/>
              <a:t> (</a:t>
            </a:r>
            <a:r>
              <a:rPr lang="en-US" sz="2800" dirty="0" err="1" smtClean="0"/>
              <a:t>torsiyon</a:t>
            </a:r>
            <a:r>
              <a:rPr lang="en-US" sz="2800" dirty="0" smtClean="0"/>
              <a:t>) </a:t>
            </a:r>
            <a:r>
              <a:rPr lang="en-US" sz="2800" dirty="0" err="1" smtClean="0"/>
              <a:t>gerilmesi</a:t>
            </a:r>
            <a:r>
              <a:rPr lang="en-US" sz="2800" dirty="0" smtClean="0"/>
              <a:t> </a:t>
            </a:r>
            <a:endParaRPr lang="tr-TR" sz="2800" dirty="0" smtClean="0"/>
          </a:p>
          <a:p>
            <a:pPr eaLnBrk="1" hangingPunct="1">
              <a:defRPr/>
            </a:pPr>
            <a:r>
              <a:rPr lang="en-US" sz="2800" dirty="0" err="1" smtClean="0"/>
              <a:t>şeklinde</a:t>
            </a:r>
            <a:r>
              <a:rPr lang="en-US" sz="2800" dirty="0" smtClean="0"/>
              <a:t> </a:t>
            </a:r>
            <a:r>
              <a:rPr lang="en-US" sz="2800" dirty="0" err="1" smtClean="0"/>
              <a:t>etki</a:t>
            </a:r>
            <a:r>
              <a:rPr lang="en-US" sz="2800" dirty="0" smtClean="0"/>
              <a:t> </a:t>
            </a:r>
            <a:r>
              <a:rPr lang="en-US" sz="2800" dirty="0" err="1" smtClean="0"/>
              <a:t>edebilir</a:t>
            </a:r>
            <a:r>
              <a:rPr lang="en-US" sz="2800" dirty="0" smtClean="0"/>
              <a:t> </a:t>
            </a:r>
            <a:endParaRPr lang="tr-TR" sz="2800" dirty="0" smtClean="0"/>
          </a:p>
        </p:txBody>
      </p:sp>
      <p:sp>
        <p:nvSpPr>
          <p:cNvPr id="21508" name="Rectangle 4"/>
          <p:cNvSpPr>
            <a:spLocks noChangeArrowheads="1"/>
          </p:cNvSpPr>
          <p:nvPr/>
        </p:nvSpPr>
        <p:spPr bwMode="auto">
          <a:xfrm>
            <a:off x="585788" y="4389438"/>
            <a:ext cx="1317625" cy="1587500"/>
          </a:xfrm>
          <a:prstGeom prst="rect">
            <a:avLst/>
          </a:prstGeom>
          <a:solidFill>
            <a:srgbClr val="0070C0"/>
          </a:solidFill>
          <a:ln w="38100">
            <a:solidFill>
              <a:schemeClr val="tx1"/>
            </a:solidFill>
            <a:miter lim="800000"/>
            <a:headEnd/>
            <a:tailEnd/>
          </a:ln>
        </p:spPr>
        <p:txBody>
          <a:bodyPr/>
          <a:lstStyle/>
          <a:p>
            <a:endParaRPr lang="tr-TR"/>
          </a:p>
        </p:txBody>
      </p:sp>
      <p:sp>
        <p:nvSpPr>
          <p:cNvPr id="21531" name="Rectangle 5"/>
          <p:cNvSpPr>
            <a:spLocks noChangeArrowheads="1"/>
          </p:cNvSpPr>
          <p:nvPr/>
        </p:nvSpPr>
        <p:spPr bwMode="auto">
          <a:xfrm>
            <a:off x="292100" y="4741863"/>
            <a:ext cx="1905000" cy="882650"/>
          </a:xfrm>
          <a:prstGeom prst="rect">
            <a:avLst/>
          </a:prstGeom>
          <a:solidFill>
            <a:schemeClr val="accent6">
              <a:lumMod val="60000"/>
              <a:lumOff val="40000"/>
            </a:schemeClr>
          </a:solidFill>
          <a:ln w="38100">
            <a:solidFill>
              <a:schemeClr val="tx1"/>
            </a:solidFill>
            <a:miter lim="800000"/>
            <a:headEnd/>
            <a:tailEnd/>
          </a:ln>
        </p:spPr>
        <p:txBody>
          <a:bodyPr/>
          <a:lstStyle/>
          <a:p>
            <a:pPr>
              <a:defRPr/>
            </a:pPr>
            <a:endParaRPr lang="tr-TR">
              <a:latin typeface="Arial" pitchFamily="34" charset="0"/>
              <a:cs typeface="Arial" pitchFamily="34" charset="0"/>
            </a:endParaRPr>
          </a:p>
        </p:txBody>
      </p:sp>
      <p:sp>
        <p:nvSpPr>
          <p:cNvPr id="21510" name="Line 6"/>
          <p:cNvSpPr>
            <a:spLocks noChangeShapeType="1"/>
          </p:cNvSpPr>
          <p:nvPr/>
        </p:nvSpPr>
        <p:spPr bwMode="auto">
          <a:xfrm>
            <a:off x="0" y="5094288"/>
            <a:ext cx="293688" cy="1587"/>
          </a:xfrm>
          <a:prstGeom prst="line">
            <a:avLst/>
          </a:prstGeom>
          <a:noFill/>
          <a:ln w="38100">
            <a:solidFill>
              <a:schemeClr val="tx1"/>
            </a:solidFill>
            <a:round/>
            <a:headEnd type="arrow" w="med" len="med"/>
            <a:tailEnd/>
          </a:ln>
        </p:spPr>
        <p:txBody>
          <a:bodyPr/>
          <a:lstStyle/>
          <a:p>
            <a:endParaRPr lang="tr-TR"/>
          </a:p>
        </p:txBody>
      </p:sp>
      <p:sp>
        <p:nvSpPr>
          <p:cNvPr id="21511" name="Line 7"/>
          <p:cNvSpPr>
            <a:spLocks noChangeShapeType="1"/>
          </p:cNvSpPr>
          <p:nvPr/>
        </p:nvSpPr>
        <p:spPr bwMode="auto">
          <a:xfrm>
            <a:off x="2195513" y="5094288"/>
            <a:ext cx="293687" cy="1587"/>
          </a:xfrm>
          <a:prstGeom prst="line">
            <a:avLst/>
          </a:prstGeom>
          <a:noFill/>
          <a:ln w="38100">
            <a:solidFill>
              <a:schemeClr val="tx1"/>
            </a:solidFill>
            <a:round/>
            <a:headEnd/>
            <a:tailEnd type="arrow" w="med" len="med"/>
          </a:ln>
        </p:spPr>
        <p:txBody>
          <a:bodyPr/>
          <a:lstStyle/>
          <a:p>
            <a:endParaRPr lang="tr-TR"/>
          </a:p>
        </p:txBody>
      </p:sp>
      <p:sp>
        <p:nvSpPr>
          <p:cNvPr id="21512" name="Rectangle 9"/>
          <p:cNvSpPr>
            <a:spLocks noChangeArrowheads="1"/>
          </p:cNvSpPr>
          <p:nvPr/>
        </p:nvSpPr>
        <p:spPr bwMode="auto">
          <a:xfrm>
            <a:off x="2927350" y="4389438"/>
            <a:ext cx="1317625" cy="1587500"/>
          </a:xfrm>
          <a:prstGeom prst="rect">
            <a:avLst/>
          </a:prstGeom>
          <a:solidFill>
            <a:srgbClr val="0070C0"/>
          </a:solidFill>
          <a:ln w="38100">
            <a:solidFill>
              <a:schemeClr val="tx1"/>
            </a:solidFill>
            <a:miter lim="800000"/>
            <a:headEnd/>
            <a:tailEnd/>
          </a:ln>
        </p:spPr>
        <p:txBody>
          <a:bodyPr/>
          <a:lstStyle/>
          <a:p>
            <a:endParaRPr lang="tr-TR"/>
          </a:p>
        </p:txBody>
      </p:sp>
      <p:sp>
        <p:nvSpPr>
          <p:cNvPr id="21527" name="Rectangle 10"/>
          <p:cNvSpPr>
            <a:spLocks noChangeArrowheads="1"/>
          </p:cNvSpPr>
          <p:nvPr/>
        </p:nvSpPr>
        <p:spPr bwMode="auto">
          <a:xfrm>
            <a:off x="3219450" y="4037013"/>
            <a:ext cx="733425" cy="2292350"/>
          </a:xfrm>
          <a:prstGeom prst="rect">
            <a:avLst/>
          </a:prstGeom>
          <a:solidFill>
            <a:schemeClr val="accent6">
              <a:lumMod val="60000"/>
              <a:lumOff val="40000"/>
            </a:schemeClr>
          </a:solidFill>
          <a:ln w="38100">
            <a:solidFill>
              <a:schemeClr val="tx1"/>
            </a:solidFill>
            <a:miter lim="800000"/>
            <a:headEnd/>
            <a:tailEnd/>
          </a:ln>
        </p:spPr>
        <p:txBody>
          <a:bodyPr/>
          <a:lstStyle/>
          <a:p>
            <a:pPr>
              <a:defRPr/>
            </a:pPr>
            <a:endParaRPr lang="tr-TR">
              <a:latin typeface="Arial" pitchFamily="34" charset="0"/>
              <a:cs typeface="Arial" pitchFamily="34" charset="0"/>
            </a:endParaRPr>
          </a:p>
        </p:txBody>
      </p:sp>
      <p:sp>
        <p:nvSpPr>
          <p:cNvPr id="21514" name="Line 11"/>
          <p:cNvSpPr>
            <a:spLocks noChangeShapeType="1"/>
          </p:cNvSpPr>
          <p:nvPr/>
        </p:nvSpPr>
        <p:spPr bwMode="auto">
          <a:xfrm>
            <a:off x="3951288" y="5094288"/>
            <a:ext cx="293687" cy="1587"/>
          </a:xfrm>
          <a:prstGeom prst="line">
            <a:avLst/>
          </a:prstGeom>
          <a:noFill/>
          <a:ln w="38100">
            <a:solidFill>
              <a:schemeClr val="tx1"/>
            </a:solidFill>
            <a:round/>
            <a:headEnd type="arrow" w="med" len="med"/>
            <a:tailEnd/>
          </a:ln>
        </p:spPr>
        <p:txBody>
          <a:bodyPr/>
          <a:lstStyle/>
          <a:p>
            <a:endParaRPr lang="tr-TR"/>
          </a:p>
        </p:txBody>
      </p:sp>
      <p:sp>
        <p:nvSpPr>
          <p:cNvPr id="21515" name="Line 12"/>
          <p:cNvSpPr>
            <a:spLocks noChangeShapeType="1"/>
          </p:cNvSpPr>
          <p:nvPr/>
        </p:nvSpPr>
        <p:spPr bwMode="auto">
          <a:xfrm>
            <a:off x="2927350" y="5094288"/>
            <a:ext cx="293688" cy="1587"/>
          </a:xfrm>
          <a:prstGeom prst="line">
            <a:avLst/>
          </a:prstGeom>
          <a:noFill/>
          <a:ln w="38100">
            <a:solidFill>
              <a:schemeClr val="tx1"/>
            </a:solidFill>
            <a:round/>
            <a:headEnd/>
            <a:tailEnd type="arrow" w="med" len="med"/>
          </a:ln>
        </p:spPr>
        <p:txBody>
          <a:bodyPr/>
          <a:lstStyle/>
          <a:p>
            <a:endParaRPr lang="tr-TR"/>
          </a:p>
        </p:txBody>
      </p:sp>
      <p:sp>
        <p:nvSpPr>
          <p:cNvPr id="21516" name="Rectangle 14"/>
          <p:cNvSpPr>
            <a:spLocks noChangeArrowheads="1"/>
          </p:cNvSpPr>
          <p:nvPr/>
        </p:nvSpPr>
        <p:spPr bwMode="auto">
          <a:xfrm>
            <a:off x="4976813" y="4389438"/>
            <a:ext cx="1317625" cy="1587500"/>
          </a:xfrm>
          <a:prstGeom prst="rect">
            <a:avLst/>
          </a:prstGeom>
          <a:solidFill>
            <a:srgbClr val="0070C0"/>
          </a:solidFill>
          <a:ln w="38100">
            <a:solidFill>
              <a:schemeClr val="tx1"/>
            </a:solidFill>
            <a:prstDash val="sysDot"/>
            <a:miter lim="800000"/>
            <a:headEnd/>
            <a:tailEnd/>
          </a:ln>
        </p:spPr>
        <p:txBody>
          <a:bodyPr/>
          <a:lstStyle/>
          <a:p>
            <a:endParaRPr lang="tr-TR"/>
          </a:p>
        </p:txBody>
      </p:sp>
      <p:sp>
        <p:nvSpPr>
          <p:cNvPr id="21517" name="Line 15"/>
          <p:cNvSpPr>
            <a:spLocks noChangeShapeType="1"/>
          </p:cNvSpPr>
          <p:nvPr/>
        </p:nvSpPr>
        <p:spPr bwMode="auto">
          <a:xfrm>
            <a:off x="4976813" y="6151563"/>
            <a:ext cx="952500" cy="46037"/>
          </a:xfrm>
          <a:prstGeom prst="line">
            <a:avLst/>
          </a:prstGeom>
          <a:noFill/>
          <a:ln w="38100">
            <a:solidFill>
              <a:schemeClr val="tx1"/>
            </a:solidFill>
            <a:round/>
            <a:headEnd type="arrow" w="med" len="med"/>
            <a:tailEnd/>
          </a:ln>
        </p:spPr>
        <p:txBody>
          <a:bodyPr/>
          <a:lstStyle/>
          <a:p>
            <a:endParaRPr lang="tr-TR"/>
          </a:p>
        </p:txBody>
      </p:sp>
      <p:sp>
        <p:nvSpPr>
          <p:cNvPr id="21518" name="Line 16"/>
          <p:cNvSpPr>
            <a:spLocks noChangeShapeType="1"/>
          </p:cNvSpPr>
          <p:nvPr/>
        </p:nvSpPr>
        <p:spPr bwMode="auto">
          <a:xfrm flipV="1">
            <a:off x="5643563" y="4214813"/>
            <a:ext cx="944562" cy="46037"/>
          </a:xfrm>
          <a:prstGeom prst="line">
            <a:avLst/>
          </a:prstGeom>
          <a:noFill/>
          <a:ln w="38100">
            <a:solidFill>
              <a:schemeClr val="tx1"/>
            </a:solidFill>
            <a:round/>
            <a:headEnd/>
            <a:tailEnd type="arrow" w="med" len="med"/>
          </a:ln>
        </p:spPr>
        <p:txBody>
          <a:bodyPr/>
          <a:lstStyle/>
          <a:p>
            <a:endParaRPr lang="tr-TR"/>
          </a:p>
        </p:txBody>
      </p:sp>
      <p:sp>
        <p:nvSpPr>
          <p:cNvPr id="21519" name="Line 17"/>
          <p:cNvSpPr>
            <a:spLocks noChangeShapeType="1"/>
          </p:cNvSpPr>
          <p:nvPr/>
        </p:nvSpPr>
        <p:spPr bwMode="auto">
          <a:xfrm flipV="1">
            <a:off x="4976813" y="4389438"/>
            <a:ext cx="585787" cy="1587500"/>
          </a:xfrm>
          <a:prstGeom prst="line">
            <a:avLst/>
          </a:prstGeom>
          <a:noFill/>
          <a:ln w="38100">
            <a:solidFill>
              <a:schemeClr val="tx1"/>
            </a:solidFill>
            <a:round/>
            <a:headEnd/>
            <a:tailEnd/>
          </a:ln>
        </p:spPr>
        <p:txBody>
          <a:bodyPr/>
          <a:lstStyle/>
          <a:p>
            <a:endParaRPr lang="tr-TR"/>
          </a:p>
        </p:txBody>
      </p:sp>
      <p:sp>
        <p:nvSpPr>
          <p:cNvPr id="21520" name="Line 18"/>
          <p:cNvSpPr>
            <a:spLocks noChangeShapeType="1"/>
          </p:cNvSpPr>
          <p:nvPr/>
        </p:nvSpPr>
        <p:spPr bwMode="auto">
          <a:xfrm flipV="1">
            <a:off x="6294438" y="4389438"/>
            <a:ext cx="585787" cy="1587500"/>
          </a:xfrm>
          <a:prstGeom prst="line">
            <a:avLst/>
          </a:prstGeom>
          <a:noFill/>
          <a:ln w="38100">
            <a:solidFill>
              <a:schemeClr val="tx1"/>
            </a:solidFill>
            <a:round/>
            <a:headEnd/>
            <a:tailEnd/>
          </a:ln>
        </p:spPr>
        <p:txBody>
          <a:bodyPr/>
          <a:lstStyle/>
          <a:p>
            <a:endParaRPr lang="tr-TR"/>
          </a:p>
        </p:txBody>
      </p:sp>
      <p:sp>
        <p:nvSpPr>
          <p:cNvPr id="21521" name="Line 19"/>
          <p:cNvSpPr>
            <a:spLocks noChangeShapeType="1"/>
          </p:cNvSpPr>
          <p:nvPr/>
        </p:nvSpPr>
        <p:spPr bwMode="auto">
          <a:xfrm>
            <a:off x="5562600" y="4389438"/>
            <a:ext cx="1317625" cy="1587"/>
          </a:xfrm>
          <a:prstGeom prst="line">
            <a:avLst/>
          </a:prstGeom>
          <a:noFill/>
          <a:ln w="38100">
            <a:solidFill>
              <a:schemeClr val="tx1"/>
            </a:solidFill>
            <a:round/>
            <a:headEnd/>
            <a:tailEnd/>
          </a:ln>
        </p:spPr>
        <p:txBody>
          <a:bodyPr/>
          <a:lstStyle/>
          <a:p>
            <a:endParaRPr lang="tr-TR"/>
          </a:p>
        </p:txBody>
      </p:sp>
      <p:sp>
        <p:nvSpPr>
          <p:cNvPr id="21522" name="Line 20"/>
          <p:cNvSpPr>
            <a:spLocks noChangeShapeType="1"/>
          </p:cNvSpPr>
          <p:nvPr/>
        </p:nvSpPr>
        <p:spPr bwMode="auto">
          <a:xfrm>
            <a:off x="4976813" y="5975350"/>
            <a:ext cx="1317625" cy="1588"/>
          </a:xfrm>
          <a:prstGeom prst="line">
            <a:avLst/>
          </a:prstGeom>
          <a:noFill/>
          <a:ln w="38100">
            <a:solidFill>
              <a:schemeClr val="tx1"/>
            </a:solidFill>
            <a:round/>
            <a:headEnd/>
            <a:tailEnd/>
          </a:ln>
        </p:spPr>
        <p:txBody>
          <a:bodyPr/>
          <a:lstStyle/>
          <a:p>
            <a:endParaRPr lang="tr-TR"/>
          </a:p>
        </p:txBody>
      </p:sp>
      <p:sp>
        <p:nvSpPr>
          <p:cNvPr id="21523" name="Oval 22"/>
          <p:cNvSpPr>
            <a:spLocks noChangeArrowheads="1"/>
          </p:cNvSpPr>
          <p:nvPr/>
        </p:nvSpPr>
        <p:spPr bwMode="auto">
          <a:xfrm>
            <a:off x="7464425" y="4037013"/>
            <a:ext cx="1319213" cy="1058862"/>
          </a:xfrm>
          <a:prstGeom prst="ellipse">
            <a:avLst/>
          </a:prstGeom>
          <a:noFill/>
          <a:ln w="38100">
            <a:solidFill>
              <a:schemeClr val="tx1"/>
            </a:solidFill>
            <a:round/>
            <a:headEnd/>
            <a:tailEnd/>
          </a:ln>
        </p:spPr>
        <p:txBody>
          <a:bodyPr/>
          <a:lstStyle/>
          <a:p>
            <a:endParaRPr lang="tr-TR"/>
          </a:p>
        </p:txBody>
      </p:sp>
      <p:sp>
        <p:nvSpPr>
          <p:cNvPr id="21524" name="Oval 23"/>
          <p:cNvSpPr>
            <a:spLocks noChangeArrowheads="1"/>
          </p:cNvSpPr>
          <p:nvPr/>
        </p:nvSpPr>
        <p:spPr bwMode="auto">
          <a:xfrm>
            <a:off x="7464425" y="5799138"/>
            <a:ext cx="1319213" cy="1058862"/>
          </a:xfrm>
          <a:prstGeom prst="ellipse">
            <a:avLst/>
          </a:prstGeom>
          <a:noFill/>
          <a:ln w="38100">
            <a:solidFill>
              <a:schemeClr val="tx1"/>
            </a:solidFill>
            <a:round/>
            <a:headEnd/>
            <a:tailEnd/>
          </a:ln>
        </p:spPr>
        <p:txBody>
          <a:bodyPr/>
          <a:lstStyle/>
          <a:p>
            <a:endParaRPr lang="tr-TR"/>
          </a:p>
        </p:txBody>
      </p:sp>
      <p:sp>
        <p:nvSpPr>
          <p:cNvPr id="21525" name="Line 24"/>
          <p:cNvSpPr>
            <a:spLocks noChangeShapeType="1"/>
          </p:cNvSpPr>
          <p:nvPr/>
        </p:nvSpPr>
        <p:spPr bwMode="auto">
          <a:xfrm>
            <a:off x="7464425" y="4565650"/>
            <a:ext cx="1588" cy="1763713"/>
          </a:xfrm>
          <a:prstGeom prst="line">
            <a:avLst/>
          </a:prstGeom>
          <a:noFill/>
          <a:ln w="38100">
            <a:solidFill>
              <a:schemeClr val="tx1"/>
            </a:solidFill>
            <a:round/>
            <a:headEnd/>
            <a:tailEnd/>
          </a:ln>
        </p:spPr>
        <p:txBody>
          <a:bodyPr/>
          <a:lstStyle/>
          <a:p>
            <a:endParaRPr lang="tr-TR"/>
          </a:p>
        </p:txBody>
      </p:sp>
      <p:sp>
        <p:nvSpPr>
          <p:cNvPr id="21526" name="Line 25"/>
          <p:cNvSpPr>
            <a:spLocks noChangeShapeType="1"/>
          </p:cNvSpPr>
          <p:nvPr/>
        </p:nvSpPr>
        <p:spPr bwMode="auto">
          <a:xfrm>
            <a:off x="8782050" y="4741863"/>
            <a:ext cx="1588" cy="1763712"/>
          </a:xfrm>
          <a:prstGeom prst="line">
            <a:avLst/>
          </a:prstGeom>
          <a:noFill/>
          <a:ln w="38100">
            <a:solidFill>
              <a:schemeClr val="tx1"/>
            </a:solidFill>
            <a:round/>
            <a:headEnd/>
            <a:tailEnd/>
          </a:ln>
        </p:spPr>
        <p:txBody>
          <a:bodyPr/>
          <a:lstStyle/>
          <a:p>
            <a:endParaRPr lang="tr-TR"/>
          </a:p>
        </p:txBody>
      </p:sp>
      <p:sp>
        <p:nvSpPr>
          <p:cNvPr id="3" name="Arc 26"/>
          <p:cNvSpPr>
            <a:spLocks/>
          </p:cNvSpPr>
          <p:nvPr/>
        </p:nvSpPr>
        <p:spPr bwMode="auto">
          <a:xfrm flipH="1" flipV="1">
            <a:off x="7318375" y="5975350"/>
            <a:ext cx="439738" cy="706438"/>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tx1"/>
            </a:solidFill>
            <a:round/>
            <a:headEnd/>
            <a:tailEnd type="arrow" w="med" len="med"/>
          </a:ln>
        </p:spPr>
        <p:txBody>
          <a:bodyPr/>
          <a:lstStyle/>
          <a:p>
            <a:endParaRPr lang="tr-TR"/>
          </a:p>
        </p:txBody>
      </p:sp>
      <p:sp>
        <p:nvSpPr>
          <p:cNvPr id="21528" name="Arc 27"/>
          <p:cNvSpPr>
            <a:spLocks/>
          </p:cNvSpPr>
          <p:nvPr/>
        </p:nvSpPr>
        <p:spPr bwMode="auto">
          <a:xfrm flipV="1">
            <a:off x="8343900" y="4741863"/>
            <a:ext cx="585788" cy="53022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tx1"/>
            </a:solidFill>
            <a:round/>
            <a:headEnd/>
            <a:tailEnd type="arrow" w="med" len="med"/>
          </a:ln>
        </p:spPr>
        <p:txBody>
          <a:bodyPr/>
          <a:lstStyle/>
          <a:p>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2 İçerik Yer Tutucusu"/>
          <p:cNvSpPr>
            <a:spLocks noGrp="1"/>
          </p:cNvSpPr>
          <p:nvPr>
            <p:ph idx="1"/>
          </p:nvPr>
        </p:nvSpPr>
        <p:spPr>
          <a:xfrm>
            <a:off x="0" y="1000125"/>
            <a:ext cx="9144000" cy="5857875"/>
          </a:xfrm>
        </p:spPr>
        <p:txBody>
          <a:bodyPr/>
          <a:lstStyle/>
          <a:p>
            <a:pPr eaLnBrk="1" hangingPunct="1">
              <a:defRPr/>
            </a:pPr>
            <a:r>
              <a:rPr lang="en-US" sz="2000" dirty="0" err="1" smtClean="0">
                <a:solidFill>
                  <a:schemeClr val="accent4">
                    <a:lumMod val="60000"/>
                    <a:lumOff val="40000"/>
                  </a:schemeClr>
                </a:solidFill>
              </a:rPr>
              <a:t>Asal</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gerilmeler</a:t>
            </a:r>
            <a:endParaRPr lang="tr-TR" sz="2000" dirty="0" smtClean="0">
              <a:solidFill>
                <a:schemeClr val="accent4">
                  <a:lumMod val="60000"/>
                  <a:lumOff val="40000"/>
                </a:schemeClr>
              </a:solidFill>
            </a:endParaRPr>
          </a:p>
          <a:p>
            <a:pPr eaLnBrk="1" hangingPunct="1">
              <a:defRPr/>
            </a:pPr>
            <a:r>
              <a:rPr lang="en-US" sz="2000" dirty="0" err="1" smtClean="0">
                <a:solidFill>
                  <a:schemeClr val="accent4">
                    <a:lumMod val="60000"/>
                    <a:lumOff val="40000"/>
                  </a:schemeClr>
                </a:solidFill>
              </a:rPr>
              <a:t>Birbirine</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karşılıklı</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olarak</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dik</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olan</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ve</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kayma</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gerilmelerinin</a:t>
            </a:r>
            <a:r>
              <a:rPr lang="en-US" sz="2000" dirty="0" smtClean="0">
                <a:solidFill>
                  <a:schemeClr val="accent4">
                    <a:lumMod val="60000"/>
                    <a:lumOff val="40000"/>
                  </a:schemeClr>
                </a:solidFill>
              </a:rPr>
              <a:t> 0 </a:t>
            </a:r>
            <a:r>
              <a:rPr lang="en-US" sz="2000" dirty="0" err="1" smtClean="0">
                <a:solidFill>
                  <a:schemeClr val="accent4">
                    <a:lumMod val="60000"/>
                    <a:lumOff val="40000"/>
                  </a:schemeClr>
                </a:solidFill>
              </a:rPr>
              <a:t>olduğu</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düzlemlere</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asal</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düzlemleri</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denir</a:t>
            </a:r>
            <a:r>
              <a:rPr lang="en-US" sz="2000" dirty="0" smtClean="0">
                <a:solidFill>
                  <a:schemeClr val="accent4">
                    <a:lumMod val="60000"/>
                    <a:lumOff val="40000"/>
                  </a:schemeClr>
                </a:solidFill>
              </a:rPr>
              <a:t>. Bu </a:t>
            </a:r>
            <a:r>
              <a:rPr lang="en-US" sz="2000" dirty="0" err="1" smtClean="0">
                <a:solidFill>
                  <a:schemeClr val="accent4">
                    <a:lumMod val="60000"/>
                    <a:lumOff val="40000"/>
                  </a:schemeClr>
                </a:solidFill>
              </a:rPr>
              <a:t>asal</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düzlemlerine</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dik</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etkiyen</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gerilmelere</a:t>
            </a:r>
            <a:r>
              <a:rPr lang="en-US" sz="2000" dirty="0" smtClean="0">
                <a:solidFill>
                  <a:schemeClr val="accent4">
                    <a:lumMod val="60000"/>
                    <a:lumOff val="40000"/>
                  </a:schemeClr>
                </a:solidFill>
              </a:rPr>
              <a:t> de </a:t>
            </a:r>
            <a:r>
              <a:rPr lang="en-US" sz="2000" dirty="0" err="1" smtClean="0">
                <a:solidFill>
                  <a:schemeClr val="accent4">
                    <a:lumMod val="60000"/>
                    <a:lumOff val="40000"/>
                  </a:schemeClr>
                </a:solidFill>
              </a:rPr>
              <a:t>asal</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gerilmeler</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denir</a:t>
            </a:r>
            <a:r>
              <a:rPr lang="en-US" sz="2000" dirty="0" smtClean="0">
                <a:solidFill>
                  <a:schemeClr val="accent4">
                    <a:lumMod val="60000"/>
                    <a:lumOff val="40000"/>
                  </a:schemeClr>
                </a:solidFill>
              </a:rPr>
              <a:t>. Bu </a:t>
            </a:r>
            <a:r>
              <a:rPr lang="en-US" sz="2000" dirty="0" err="1" smtClean="0">
                <a:solidFill>
                  <a:schemeClr val="accent4">
                    <a:lumMod val="60000"/>
                    <a:lumOff val="40000"/>
                  </a:schemeClr>
                </a:solidFill>
              </a:rPr>
              <a:t>asal</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gerilmeler</a:t>
            </a:r>
            <a:endParaRPr lang="tr-TR" sz="2000" dirty="0" smtClean="0">
              <a:solidFill>
                <a:schemeClr val="accent4">
                  <a:lumMod val="60000"/>
                  <a:lumOff val="40000"/>
                </a:schemeClr>
              </a:solidFill>
            </a:endParaRPr>
          </a:p>
          <a:p>
            <a:pPr eaLnBrk="1" hangingPunct="1">
              <a:defRPr/>
            </a:pPr>
            <a:r>
              <a:rPr lang="en-US" sz="2000" dirty="0" smtClean="0">
                <a:solidFill>
                  <a:schemeClr val="accent4">
                    <a:lumMod val="60000"/>
                    <a:lumOff val="40000"/>
                  </a:schemeClr>
                </a:solidFill>
              </a:rPr>
              <a:t>			</a:t>
            </a:r>
            <a:r>
              <a:rPr lang="en-US" dirty="0" smtClean="0">
                <a:solidFill>
                  <a:schemeClr val="accent4">
                    <a:lumMod val="60000"/>
                    <a:lumOff val="40000"/>
                  </a:schemeClr>
                </a:solidFill>
                <a:sym typeface="Symbol" pitchFamily="18" charset="2"/>
              </a:rPr>
              <a:t></a:t>
            </a:r>
            <a:r>
              <a:rPr lang="en-US" baseline="-25000" dirty="0" smtClean="0">
                <a:solidFill>
                  <a:schemeClr val="accent4">
                    <a:lumMod val="60000"/>
                    <a:lumOff val="40000"/>
                  </a:schemeClr>
                </a:solidFill>
              </a:rPr>
              <a:t>1</a:t>
            </a:r>
            <a:r>
              <a:rPr lang="en-US" dirty="0" smtClean="0">
                <a:solidFill>
                  <a:schemeClr val="accent4">
                    <a:lumMod val="60000"/>
                    <a:lumOff val="40000"/>
                  </a:schemeClr>
                </a:solidFill>
              </a:rPr>
              <a:t>, </a:t>
            </a:r>
            <a:r>
              <a:rPr lang="en-US" dirty="0" smtClean="0">
                <a:solidFill>
                  <a:schemeClr val="accent4">
                    <a:lumMod val="60000"/>
                    <a:lumOff val="40000"/>
                  </a:schemeClr>
                </a:solidFill>
                <a:sym typeface="Symbol" pitchFamily="18" charset="2"/>
              </a:rPr>
              <a:t></a:t>
            </a:r>
            <a:r>
              <a:rPr lang="en-US" baseline="-25000" dirty="0" smtClean="0">
                <a:solidFill>
                  <a:schemeClr val="accent4">
                    <a:lumMod val="60000"/>
                    <a:lumOff val="40000"/>
                  </a:schemeClr>
                </a:solidFill>
              </a:rPr>
              <a:t>2 </a:t>
            </a:r>
            <a:r>
              <a:rPr lang="en-US" dirty="0" smtClean="0">
                <a:solidFill>
                  <a:schemeClr val="accent4">
                    <a:lumMod val="60000"/>
                    <a:lumOff val="40000"/>
                  </a:schemeClr>
                </a:solidFill>
              </a:rPr>
              <a:t> </a:t>
            </a:r>
            <a:r>
              <a:rPr lang="en-US" dirty="0" err="1" smtClean="0">
                <a:solidFill>
                  <a:schemeClr val="accent4">
                    <a:lumMod val="60000"/>
                    <a:lumOff val="40000"/>
                  </a:schemeClr>
                </a:solidFill>
              </a:rPr>
              <a:t>ve</a:t>
            </a:r>
            <a:r>
              <a:rPr lang="en-US" dirty="0" smtClean="0">
                <a:solidFill>
                  <a:schemeClr val="accent4">
                    <a:lumMod val="60000"/>
                    <a:lumOff val="40000"/>
                  </a:schemeClr>
                </a:solidFill>
              </a:rPr>
              <a:t> </a:t>
            </a:r>
            <a:r>
              <a:rPr lang="en-US" dirty="0" smtClean="0">
                <a:solidFill>
                  <a:schemeClr val="accent4">
                    <a:lumMod val="60000"/>
                    <a:lumOff val="40000"/>
                  </a:schemeClr>
                </a:solidFill>
                <a:sym typeface="Symbol" pitchFamily="18" charset="2"/>
              </a:rPr>
              <a:t></a:t>
            </a:r>
            <a:r>
              <a:rPr lang="en-US" baseline="-25000" dirty="0" smtClean="0">
                <a:solidFill>
                  <a:schemeClr val="accent4">
                    <a:lumMod val="60000"/>
                    <a:lumOff val="40000"/>
                  </a:schemeClr>
                </a:solidFill>
              </a:rPr>
              <a:t>3</a:t>
            </a:r>
            <a:r>
              <a:rPr lang="en-US" dirty="0" smtClean="0">
                <a:solidFill>
                  <a:schemeClr val="accent4">
                    <a:lumMod val="60000"/>
                    <a:lumOff val="40000"/>
                  </a:schemeClr>
                </a:solidFill>
              </a:rPr>
              <a:t> </a:t>
            </a:r>
            <a:r>
              <a:rPr lang="en-US" sz="2000" dirty="0" err="1" smtClean="0">
                <a:solidFill>
                  <a:schemeClr val="accent4">
                    <a:lumMod val="60000"/>
                    <a:lumOff val="40000"/>
                  </a:schemeClr>
                </a:solidFill>
              </a:rPr>
              <a:t>olarak</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simgelenir</a:t>
            </a:r>
            <a:r>
              <a:rPr lang="en-US" dirty="0" smtClean="0">
                <a:solidFill>
                  <a:schemeClr val="accent4">
                    <a:lumMod val="60000"/>
                    <a:lumOff val="40000"/>
                  </a:schemeClr>
                </a:solidFill>
              </a:rPr>
              <a:t> (</a:t>
            </a:r>
            <a:r>
              <a:rPr lang="en-US" dirty="0" smtClean="0">
                <a:solidFill>
                  <a:schemeClr val="accent4">
                    <a:lumMod val="60000"/>
                    <a:lumOff val="40000"/>
                  </a:schemeClr>
                </a:solidFill>
                <a:sym typeface="Symbol" pitchFamily="18" charset="2"/>
              </a:rPr>
              <a:t></a:t>
            </a:r>
            <a:r>
              <a:rPr lang="en-US" baseline="-25000" dirty="0" smtClean="0">
                <a:solidFill>
                  <a:schemeClr val="accent4">
                    <a:lumMod val="60000"/>
                    <a:lumOff val="40000"/>
                  </a:schemeClr>
                </a:solidFill>
              </a:rPr>
              <a:t>1</a:t>
            </a:r>
            <a:r>
              <a:rPr lang="en-US" dirty="0" smtClean="0">
                <a:solidFill>
                  <a:schemeClr val="accent4">
                    <a:lumMod val="60000"/>
                    <a:lumOff val="40000"/>
                  </a:schemeClr>
                </a:solidFill>
              </a:rPr>
              <a:t> </a:t>
            </a:r>
            <a:r>
              <a:rPr lang="en-US" dirty="0" smtClean="0">
                <a:solidFill>
                  <a:schemeClr val="accent4">
                    <a:lumMod val="60000"/>
                    <a:lumOff val="40000"/>
                  </a:schemeClr>
                </a:solidFill>
                <a:sym typeface="Symbol" pitchFamily="18" charset="2"/>
              </a:rPr>
              <a:t></a:t>
            </a:r>
            <a:r>
              <a:rPr lang="en-US" baseline="-25000" dirty="0" smtClean="0">
                <a:solidFill>
                  <a:schemeClr val="accent4">
                    <a:lumMod val="60000"/>
                    <a:lumOff val="40000"/>
                  </a:schemeClr>
                </a:solidFill>
              </a:rPr>
              <a:t>2 </a:t>
            </a:r>
            <a:r>
              <a:rPr lang="en-US" dirty="0" smtClean="0">
                <a:solidFill>
                  <a:schemeClr val="accent4">
                    <a:lumMod val="60000"/>
                    <a:lumOff val="40000"/>
                  </a:schemeClr>
                </a:solidFill>
              </a:rPr>
              <a:t> </a:t>
            </a:r>
            <a:r>
              <a:rPr lang="en-US" dirty="0" smtClean="0">
                <a:solidFill>
                  <a:schemeClr val="accent4">
                    <a:lumMod val="60000"/>
                    <a:lumOff val="40000"/>
                  </a:schemeClr>
                </a:solidFill>
                <a:sym typeface="Symbol" pitchFamily="18" charset="2"/>
              </a:rPr>
              <a:t></a:t>
            </a:r>
            <a:r>
              <a:rPr lang="en-US" dirty="0" smtClean="0">
                <a:solidFill>
                  <a:schemeClr val="accent4">
                    <a:lumMod val="60000"/>
                    <a:lumOff val="40000"/>
                  </a:schemeClr>
                </a:solidFill>
              </a:rPr>
              <a:t> </a:t>
            </a:r>
            <a:r>
              <a:rPr lang="en-US" dirty="0" smtClean="0">
                <a:solidFill>
                  <a:schemeClr val="accent4">
                    <a:lumMod val="60000"/>
                    <a:lumOff val="40000"/>
                  </a:schemeClr>
                </a:solidFill>
                <a:sym typeface="Symbol" pitchFamily="18" charset="2"/>
              </a:rPr>
              <a:t></a:t>
            </a:r>
            <a:r>
              <a:rPr lang="en-US" baseline="-25000" dirty="0" smtClean="0">
                <a:solidFill>
                  <a:schemeClr val="accent4">
                    <a:lumMod val="60000"/>
                    <a:lumOff val="40000"/>
                  </a:schemeClr>
                </a:solidFill>
              </a:rPr>
              <a:t>3</a:t>
            </a:r>
            <a:r>
              <a:rPr lang="en-US" dirty="0" smtClean="0">
                <a:solidFill>
                  <a:schemeClr val="accent4">
                    <a:lumMod val="60000"/>
                    <a:lumOff val="40000"/>
                  </a:schemeClr>
                </a:solidFill>
              </a:rPr>
              <a:t>). </a:t>
            </a:r>
            <a:r>
              <a:rPr lang="en-US" sz="2000" dirty="0" smtClean="0">
                <a:solidFill>
                  <a:schemeClr val="accent4">
                    <a:lumMod val="60000"/>
                    <a:lumOff val="40000"/>
                  </a:schemeClr>
                </a:solidFill>
              </a:rPr>
              <a:t>Bu </a:t>
            </a:r>
            <a:r>
              <a:rPr lang="en-US" sz="2000" dirty="0" err="1" smtClean="0">
                <a:solidFill>
                  <a:schemeClr val="accent4">
                    <a:lumMod val="60000"/>
                    <a:lumOff val="40000"/>
                  </a:schemeClr>
                </a:solidFill>
              </a:rPr>
              <a:t>birbirine</a:t>
            </a:r>
            <a:r>
              <a:rPr lang="en-US" dirty="0" smtClean="0">
                <a:solidFill>
                  <a:schemeClr val="accent4">
                    <a:lumMod val="60000"/>
                    <a:lumOff val="40000"/>
                  </a:schemeClr>
                </a:solidFill>
              </a:rPr>
              <a:t>(</a:t>
            </a:r>
            <a:r>
              <a:rPr lang="en-US" dirty="0" smtClean="0">
                <a:solidFill>
                  <a:schemeClr val="accent4">
                    <a:lumMod val="60000"/>
                    <a:lumOff val="40000"/>
                  </a:schemeClr>
                </a:solidFill>
                <a:sym typeface="Symbol" pitchFamily="18" charset="2"/>
              </a:rPr>
              <a:t></a:t>
            </a:r>
            <a:r>
              <a:rPr lang="en-US" baseline="-25000" dirty="0" smtClean="0">
                <a:solidFill>
                  <a:schemeClr val="accent4">
                    <a:lumMod val="60000"/>
                    <a:lumOff val="40000"/>
                  </a:schemeClr>
                </a:solidFill>
              </a:rPr>
              <a:t>1</a:t>
            </a:r>
            <a:r>
              <a:rPr lang="en-US" dirty="0" smtClean="0">
                <a:solidFill>
                  <a:schemeClr val="accent4">
                    <a:lumMod val="60000"/>
                    <a:lumOff val="40000"/>
                  </a:schemeClr>
                </a:solidFill>
                <a:sym typeface="Symbol" pitchFamily="18" charset="2"/>
              </a:rPr>
              <a:t></a:t>
            </a:r>
            <a:r>
              <a:rPr lang="en-US" baseline="-25000" dirty="0" smtClean="0">
                <a:solidFill>
                  <a:schemeClr val="accent4">
                    <a:lumMod val="60000"/>
                    <a:lumOff val="40000"/>
                  </a:schemeClr>
                </a:solidFill>
              </a:rPr>
              <a:t>2</a:t>
            </a:r>
            <a:r>
              <a:rPr lang="en-US" dirty="0" smtClean="0">
                <a:solidFill>
                  <a:schemeClr val="accent4">
                    <a:lumMod val="60000"/>
                    <a:lumOff val="40000"/>
                  </a:schemeClr>
                </a:solidFill>
                <a:sym typeface="Symbol" pitchFamily="18" charset="2"/>
              </a:rPr>
              <a:t></a:t>
            </a:r>
            <a:r>
              <a:rPr lang="en-US" baseline="-25000" dirty="0" smtClean="0">
                <a:solidFill>
                  <a:schemeClr val="accent4">
                    <a:lumMod val="60000"/>
                    <a:lumOff val="40000"/>
                  </a:schemeClr>
                </a:solidFill>
              </a:rPr>
              <a:t>3</a:t>
            </a:r>
            <a:r>
              <a:rPr lang="en-US" dirty="0" smtClean="0">
                <a:solidFill>
                  <a:schemeClr val="accent4">
                    <a:lumMod val="60000"/>
                    <a:lumOff val="40000"/>
                  </a:schemeClr>
                </a:solidFill>
              </a:rPr>
              <a:t>).  </a:t>
            </a:r>
            <a:r>
              <a:rPr lang="en-US" sz="2000" dirty="0" err="1" smtClean="0">
                <a:solidFill>
                  <a:schemeClr val="accent4">
                    <a:lumMod val="60000"/>
                    <a:lumOff val="40000"/>
                  </a:schemeClr>
                </a:solidFill>
              </a:rPr>
              <a:t>dik</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gerilmeler</a:t>
            </a:r>
            <a:r>
              <a:rPr lang="en-US" sz="2000" dirty="0" smtClean="0">
                <a:solidFill>
                  <a:schemeClr val="accent4">
                    <a:lumMod val="60000"/>
                    <a:lumOff val="40000"/>
                  </a:schemeClr>
                </a:solidFill>
              </a:rPr>
              <a:t> en </a:t>
            </a:r>
            <a:r>
              <a:rPr lang="en-US" sz="2000" dirty="0" err="1" smtClean="0">
                <a:solidFill>
                  <a:schemeClr val="accent4">
                    <a:lumMod val="60000"/>
                    <a:lumOff val="40000"/>
                  </a:schemeClr>
                </a:solidFill>
              </a:rPr>
              <a:t>büyük</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orta</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ve</a:t>
            </a:r>
            <a:r>
              <a:rPr lang="en-US" sz="2000" dirty="0" smtClean="0">
                <a:solidFill>
                  <a:schemeClr val="accent4">
                    <a:lumMod val="60000"/>
                    <a:lumOff val="40000"/>
                  </a:schemeClr>
                </a:solidFill>
              </a:rPr>
              <a:t> en </a:t>
            </a:r>
            <a:r>
              <a:rPr lang="en-US" sz="2000" dirty="0" err="1" smtClean="0">
                <a:solidFill>
                  <a:schemeClr val="accent4">
                    <a:lumMod val="60000"/>
                    <a:lumOff val="40000"/>
                  </a:schemeClr>
                </a:solidFill>
              </a:rPr>
              <a:t>küçük</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asal</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gerilmeler</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olarak</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bilinir</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durumu</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tümüyle</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bu</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gerilmelerin</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yönü</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ve</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büyüklüğü</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verilerek</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gösterilebilir</a:t>
            </a:r>
            <a:endParaRPr lang="tr-TR" sz="2000" dirty="0" smtClean="0">
              <a:solidFill>
                <a:schemeClr val="accent4">
                  <a:lumMod val="60000"/>
                  <a:lumOff val="40000"/>
                </a:schemeClr>
              </a:solidFill>
            </a:endParaRPr>
          </a:p>
        </p:txBody>
      </p:sp>
      <p:sp>
        <p:nvSpPr>
          <p:cNvPr id="27652" name="Rectangle 3"/>
          <p:cNvSpPr>
            <a:spLocks noChangeArrowheads="1"/>
          </p:cNvSpPr>
          <p:nvPr/>
        </p:nvSpPr>
        <p:spPr bwMode="auto">
          <a:xfrm>
            <a:off x="6357938" y="5572125"/>
            <a:ext cx="366712" cy="366713"/>
          </a:xfrm>
          <a:prstGeom prst="rect">
            <a:avLst/>
          </a:prstGeom>
          <a:noFill/>
          <a:ln w="9525">
            <a:noFill/>
            <a:miter lim="800000"/>
            <a:headEnd/>
            <a:tailEnd/>
          </a:ln>
        </p:spPr>
        <p:txBody>
          <a:bodyPr lIns="12700" tIns="12700" rIns="12700" bIns="12700"/>
          <a:lstStyle/>
          <a:p>
            <a:pPr>
              <a:spcAft>
                <a:spcPts val="1000"/>
              </a:spcAft>
            </a:pPr>
            <a:r>
              <a:rPr lang="tr-TR" sz="2800">
                <a:latin typeface="Times New Roman" pitchFamily="18" charset="0"/>
                <a:sym typeface="Symbol" pitchFamily="18" charset="2"/>
              </a:rPr>
              <a:t></a:t>
            </a:r>
            <a:r>
              <a:rPr lang="tr-TR" sz="2800" baseline="-25000">
                <a:latin typeface="Calibri" pitchFamily="34" charset="0"/>
              </a:rPr>
              <a:t>2</a:t>
            </a:r>
            <a:endParaRPr lang="tr-TR" sz="2800"/>
          </a:p>
        </p:txBody>
      </p:sp>
      <p:sp>
        <p:nvSpPr>
          <p:cNvPr id="27653" name="Line 4"/>
          <p:cNvSpPr>
            <a:spLocks noChangeShapeType="1"/>
          </p:cNvSpPr>
          <p:nvPr/>
        </p:nvSpPr>
        <p:spPr bwMode="auto">
          <a:xfrm>
            <a:off x="5511800" y="4862513"/>
            <a:ext cx="1588" cy="1312862"/>
          </a:xfrm>
          <a:prstGeom prst="line">
            <a:avLst/>
          </a:prstGeom>
          <a:noFill/>
          <a:ln w="9525">
            <a:solidFill>
              <a:srgbClr val="000000"/>
            </a:solidFill>
            <a:round/>
            <a:headEnd type="none" w="sm" len="sm"/>
            <a:tailEnd type="none" w="sm" len="sm"/>
          </a:ln>
        </p:spPr>
        <p:txBody>
          <a:bodyPr/>
          <a:lstStyle/>
          <a:p>
            <a:endParaRPr lang="tr-TR"/>
          </a:p>
        </p:txBody>
      </p:sp>
      <p:sp>
        <p:nvSpPr>
          <p:cNvPr id="27654" name="Line 5"/>
          <p:cNvSpPr>
            <a:spLocks noChangeShapeType="1"/>
          </p:cNvSpPr>
          <p:nvPr/>
        </p:nvSpPr>
        <p:spPr bwMode="auto">
          <a:xfrm>
            <a:off x="4787900" y="5227638"/>
            <a:ext cx="1449388" cy="509587"/>
          </a:xfrm>
          <a:prstGeom prst="line">
            <a:avLst/>
          </a:prstGeom>
          <a:noFill/>
          <a:ln w="9525">
            <a:solidFill>
              <a:srgbClr val="000000"/>
            </a:solidFill>
            <a:round/>
            <a:headEnd type="none" w="sm" len="sm"/>
            <a:tailEnd type="none" w="sm" len="sm"/>
          </a:ln>
        </p:spPr>
        <p:txBody>
          <a:bodyPr/>
          <a:lstStyle/>
          <a:p>
            <a:endParaRPr lang="tr-TR"/>
          </a:p>
        </p:txBody>
      </p:sp>
      <p:sp>
        <p:nvSpPr>
          <p:cNvPr id="27655" name="Line 6"/>
          <p:cNvSpPr>
            <a:spLocks noChangeShapeType="1"/>
          </p:cNvSpPr>
          <p:nvPr/>
        </p:nvSpPr>
        <p:spPr bwMode="auto">
          <a:xfrm flipV="1">
            <a:off x="4932363" y="5081588"/>
            <a:ext cx="1087437" cy="803275"/>
          </a:xfrm>
          <a:prstGeom prst="line">
            <a:avLst/>
          </a:prstGeom>
          <a:noFill/>
          <a:ln w="9525">
            <a:solidFill>
              <a:srgbClr val="000000"/>
            </a:solidFill>
            <a:round/>
            <a:headEnd type="none" w="sm" len="sm"/>
            <a:tailEnd type="none" w="sm" len="sm"/>
          </a:ln>
        </p:spPr>
        <p:txBody>
          <a:bodyPr/>
          <a:lstStyle/>
          <a:p>
            <a:endParaRPr lang="tr-TR"/>
          </a:p>
        </p:txBody>
      </p:sp>
      <p:sp>
        <p:nvSpPr>
          <p:cNvPr id="27656" name="Rectangle 7"/>
          <p:cNvSpPr>
            <a:spLocks noChangeArrowheads="1"/>
          </p:cNvSpPr>
          <p:nvPr/>
        </p:nvSpPr>
        <p:spPr bwMode="auto">
          <a:xfrm>
            <a:off x="4787900" y="5810250"/>
            <a:ext cx="569913" cy="619125"/>
          </a:xfrm>
          <a:prstGeom prst="rect">
            <a:avLst/>
          </a:prstGeom>
          <a:noFill/>
          <a:ln w="9525">
            <a:noFill/>
            <a:miter lim="800000"/>
            <a:headEnd/>
            <a:tailEnd/>
          </a:ln>
        </p:spPr>
        <p:txBody>
          <a:bodyPr lIns="12700" tIns="12700" rIns="12700" bIns="12700"/>
          <a:lstStyle/>
          <a:p>
            <a:pPr>
              <a:spcAft>
                <a:spcPts val="1000"/>
              </a:spcAft>
            </a:pPr>
            <a:r>
              <a:rPr lang="tr-TR" sz="2800">
                <a:latin typeface="Times New Roman" pitchFamily="18" charset="0"/>
                <a:sym typeface="Symbol" pitchFamily="18" charset="2"/>
              </a:rPr>
              <a:t></a:t>
            </a:r>
            <a:r>
              <a:rPr lang="tr-TR" sz="2800" baseline="-25000">
                <a:latin typeface="Calibri" pitchFamily="34" charset="0"/>
              </a:rPr>
              <a:t>3</a:t>
            </a:r>
            <a:endParaRPr lang="tr-TR" sz="2800"/>
          </a:p>
        </p:txBody>
      </p:sp>
      <p:sp>
        <p:nvSpPr>
          <p:cNvPr id="27657" name="Rectangle 8"/>
          <p:cNvSpPr>
            <a:spLocks noChangeArrowheads="1"/>
          </p:cNvSpPr>
          <p:nvPr/>
        </p:nvSpPr>
        <p:spPr bwMode="auto">
          <a:xfrm>
            <a:off x="6000750" y="4714875"/>
            <a:ext cx="434975" cy="292100"/>
          </a:xfrm>
          <a:prstGeom prst="rect">
            <a:avLst/>
          </a:prstGeom>
          <a:noFill/>
          <a:ln w="9525">
            <a:noFill/>
            <a:miter lim="800000"/>
            <a:headEnd/>
            <a:tailEnd/>
          </a:ln>
        </p:spPr>
        <p:txBody>
          <a:bodyPr lIns="12700" tIns="12700" rIns="12700" bIns="12700"/>
          <a:lstStyle/>
          <a:p>
            <a:pPr algn="just">
              <a:spcAft>
                <a:spcPts val="1000"/>
              </a:spcAft>
            </a:pPr>
            <a:r>
              <a:rPr lang="tr-TR" sz="2800">
                <a:latin typeface="Times New Roman" pitchFamily="18" charset="0"/>
                <a:sym typeface="Symbol" pitchFamily="18" charset="2"/>
              </a:rPr>
              <a:t></a:t>
            </a:r>
            <a:r>
              <a:rPr lang="tr-TR" sz="2800" baseline="-25000">
                <a:latin typeface="Calibri" pitchFamily="34" charset="0"/>
              </a:rPr>
              <a:t>3</a:t>
            </a:r>
            <a:endParaRPr lang="tr-TR" sz="2800"/>
          </a:p>
        </p:txBody>
      </p:sp>
      <p:sp>
        <p:nvSpPr>
          <p:cNvPr id="27658" name="Rectangle 9"/>
          <p:cNvSpPr>
            <a:spLocks noChangeArrowheads="1"/>
          </p:cNvSpPr>
          <p:nvPr/>
        </p:nvSpPr>
        <p:spPr bwMode="auto">
          <a:xfrm>
            <a:off x="5143500" y="4429125"/>
            <a:ext cx="631825" cy="428625"/>
          </a:xfrm>
          <a:prstGeom prst="rect">
            <a:avLst/>
          </a:prstGeom>
          <a:noFill/>
          <a:ln w="9525">
            <a:noFill/>
            <a:miter lim="800000"/>
            <a:headEnd/>
            <a:tailEnd/>
          </a:ln>
        </p:spPr>
        <p:txBody>
          <a:bodyPr lIns="12700" tIns="12700" rIns="12700" bIns="12700"/>
          <a:lstStyle/>
          <a:p>
            <a:pPr>
              <a:spcAft>
                <a:spcPts val="1000"/>
              </a:spcAft>
            </a:pPr>
            <a:r>
              <a:rPr lang="tr-TR" sz="2800">
                <a:latin typeface="Times New Roman" pitchFamily="18" charset="0"/>
                <a:sym typeface="Symbol" pitchFamily="18" charset="2"/>
              </a:rPr>
              <a:t></a:t>
            </a:r>
            <a:r>
              <a:rPr lang="tr-TR" sz="2800" baseline="-25000">
                <a:latin typeface="Calibri" pitchFamily="34" charset="0"/>
              </a:rPr>
              <a:t>1</a:t>
            </a:r>
            <a:endParaRPr lang="tr-TR" sz="2800"/>
          </a:p>
        </p:txBody>
      </p:sp>
      <p:sp>
        <p:nvSpPr>
          <p:cNvPr id="27659" name="Rectangle 10"/>
          <p:cNvSpPr>
            <a:spLocks noChangeArrowheads="1"/>
          </p:cNvSpPr>
          <p:nvPr/>
        </p:nvSpPr>
        <p:spPr bwMode="auto">
          <a:xfrm>
            <a:off x="4286250" y="4786313"/>
            <a:ext cx="647700" cy="561975"/>
          </a:xfrm>
          <a:prstGeom prst="rect">
            <a:avLst/>
          </a:prstGeom>
          <a:noFill/>
          <a:ln w="9525">
            <a:noFill/>
            <a:miter lim="800000"/>
            <a:headEnd/>
            <a:tailEnd/>
          </a:ln>
        </p:spPr>
        <p:txBody>
          <a:bodyPr lIns="12700" tIns="12700" rIns="12700" bIns="12700"/>
          <a:lstStyle/>
          <a:p>
            <a:pPr>
              <a:spcAft>
                <a:spcPts val="1000"/>
              </a:spcAft>
            </a:pPr>
            <a:r>
              <a:rPr lang="tr-TR" sz="2800">
                <a:latin typeface="Times New Roman" pitchFamily="18" charset="0"/>
                <a:sym typeface="Symbol" pitchFamily="18" charset="2"/>
              </a:rPr>
              <a:t></a:t>
            </a:r>
            <a:r>
              <a:rPr lang="tr-TR" sz="2800" baseline="-25000">
                <a:latin typeface="Calibri" pitchFamily="34" charset="0"/>
              </a:rPr>
              <a:t>2</a:t>
            </a:r>
            <a:endParaRPr lang="tr-TR" sz="2800"/>
          </a:p>
        </p:txBody>
      </p:sp>
      <p:sp>
        <p:nvSpPr>
          <p:cNvPr id="27660" name="Rectangle 11"/>
          <p:cNvSpPr>
            <a:spLocks noChangeArrowheads="1"/>
          </p:cNvSpPr>
          <p:nvPr/>
        </p:nvSpPr>
        <p:spPr bwMode="auto">
          <a:xfrm>
            <a:off x="5429250" y="6245225"/>
            <a:ext cx="631825" cy="612775"/>
          </a:xfrm>
          <a:prstGeom prst="rect">
            <a:avLst/>
          </a:prstGeom>
          <a:noFill/>
          <a:ln w="9525">
            <a:noFill/>
            <a:miter lim="800000"/>
            <a:headEnd/>
            <a:tailEnd/>
          </a:ln>
        </p:spPr>
        <p:txBody>
          <a:bodyPr lIns="12700" tIns="12700" rIns="12700" bIns="12700"/>
          <a:lstStyle/>
          <a:p>
            <a:pPr>
              <a:spcAft>
                <a:spcPts val="1000"/>
              </a:spcAft>
            </a:pPr>
            <a:r>
              <a:rPr lang="tr-TR" sz="2800">
                <a:latin typeface="Times New Roman" pitchFamily="18" charset="0"/>
                <a:sym typeface="Symbol" pitchFamily="18" charset="2"/>
              </a:rPr>
              <a:t></a:t>
            </a:r>
            <a:r>
              <a:rPr lang="tr-TR" sz="2800" baseline="-25000">
                <a:latin typeface="Calibri" pitchFamily="34" charset="0"/>
              </a:rPr>
              <a:t>1</a:t>
            </a:r>
            <a:endParaRPr lang="tr-TR" sz="28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034" name="Rectangle 2"/>
          <p:cNvSpPr>
            <a:spLocks noGrp="1" noChangeArrowheads="1"/>
          </p:cNvSpPr>
          <p:nvPr>
            <p:ph type="title"/>
          </p:nvPr>
        </p:nvSpPr>
        <p:spPr>
          <a:xfrm>
            <a:off x="900113" y="1989138"/>
            <a:ext cx="5497512" cy="630237"/>
          </a:xfrm>
          <a:noFill/>
          <a:ln/>
        </p:spPr>
        <p:txBody>
          <a:bodyPr wrap="none" lIns="63500" tIns="25400" rIns="63500" bIns="25400" anchor="t">
            <a:spAutoFit/>
          </a:bodyPr>
          <a:lstStyle/>
          <a:p>
            <a:pPr>
              <a:lnSpc>
                <a:spcPct val="95000"/>
              </a:lnSpc>
            </a:pPr>
            <a:r>
              <a:rPr lang="tr-TR">
                <a:solidFill>
                  <a:srgbClr val="FFFF00"/>
                </a:solidFill>
              </a:rPr>
              <a:t>Biçim değişimi tipleri</a:t>
            </a:r>
            <a:endParaRPr lang="en-US">
              <a:solidFill>
                <a:srgbClr val="FFFF00"/>
              </a:solidFill>
            </a:endParaRPr>
          </a:p>
        </p:txBody>
      </p:sp>
      <p:sp>
        <p:nvSpPr>
          <p:cNvPr id="1068035" name="Rectangle 3"/>
          <p:cNvSpPr>
            <a:spLocks noGrp="1" noChangeArrowheads="1"/>
          </p:cNvSpPr>
          <p:nvPr>
            <p:ph type="body" idx="1"/>
          </p:nvPr>
        </p:nvSpPr>
        <p:spPr>
          <a:xfrm>
            <a:off x="590550" y="3729038"/>
            <a:ext cx="7061200" cy="2921000"/>
          </a:xfrm>
          <a:noFill/>
          <a:ln/>
        </p:spPr>
        <p:txBody>
          <a:bodyPr lIns="63500" tIns="25400" rIns="63500" bIns="25400">
            <a:spAutoFit/>
          </a:bodyPr>
          <a:lstStyle/>
          <a:p>
            <a:pPr>
              <a:lnSpc>
                <a:spcPct val="96000"/>
              </a:lnSpc>
              <a:spcBef>
                <a:spcPct val="48000"/>
              </a:spcBef>
            </a:pPr>
            <a:r>
              <a:rPr lang="en-US" sz="4400">
                <a:solidFill>
                  <a:srgbClr val="FFFF00"/>
                </a:solidFill>
                <a:latin typeface="Helvetica" charset="0"/>
              </a:rPr>
              <a:t>Elast</a:t>
            </a:r>
            <a:r>
              <a:rPr lang="tr-TR" sz="4400">
                <a:solidFill>
                  <a:srgbClr val="FFFF00"/>
                </a:solidFill>
                <a:latin typeface="Helvetica" charset="0"/>
              </a:rPr>
              <a:t>ik</a:t>
            </a:r>
            <a:endParaRPr lang="en-US" sz="4400">
              <a:solidFill>
                <a:srgbClr val="FFFF00"/>
              </a:solidFill>
              <a:latin typeface="Helvetica" charset="0"/>
            </a:endParaRPr>
          </a:p>
          <a:p>
            <a:pPr>
              <a:lnSpc>
                <a:spcPct val="96000"/>
              </a:lnSpc>
              <a:spcBef>
                <a:spcPct val="48000"/>
              </a:spcBef>
            </a:pPr>
            <a:r>
              <a:rPr lang="tr-TR" sz="4400">
                <a:solidFill>
                  <a:srgbClr val="FFFF00"/>
                </a:solidFill>
                <a:latin typeface="Helvetica" charset="0"/>
              </a:rPr>
              <a:t>Sünümlü</a:t>
            </a:r>
            <a:r>
              <a:rPr lang="en-US" sz="4400">
                <a:solidFill>
                  <a:srgbClr val="FFFF00"/>
                </a:solidFill>
                <a:latin typeface="Helvetica" charset="0"/>
              </a:rPr>
              <a:t> (plasti</a:t>
            </a:r>
            <a:r>
              <a:rPr lang="tr-TR" sz="4400">
                <a:solidFill>
                  <a:srgbClr val="FFFF00"/>
                </a:solidFill>
                <a:latin typeface="Helvetica" charset="0"/>
              </a:rPr>
              <a:t>k</a:t>
            </a:r>
            <a:r>
              <a:rPr lang="en-US" sz="4400">
                <a:solidFill>
                  <a:srgbClr val="FFFF00"/>
                </a:solidFill>
                <a:latin typeface="Helvetica" charset="0"/>
              </a:rPr>
              <a:t>)</a:t>
            </a:r>
          </a:p>
          <a:p>
            <a:pPr>
              <a:lnSpc>
                <a:spcPct val="96000"/>
              </a:lnSpc>
              <a:spcBef>
                <a:spcPct val="48000"/>
              </a:spcBef>
            </a:pPr>
            <a:r>
              <a:rPr lang="tr-TR" sz="4400">
                <a:solidFill>
                  <a:srgbClr val="FFFF00"/>
                </a:solidFill>
                <a:latin typeface="Helvetica" charset="0"/>
              </a:rPr>
              <a:t>Gevrek</a:t>
            </a:r>
            <a:r>
              <a:rPr lang="en-US" sz="4400">
                <a:solidFill>
                  <a:srgbClr val="FFFF00"/>
                </a:solidFill>
                <a:latin typeface="Helvetica" charset="0"/>
              </a:rPr>
              <a:t> (</a:t>
            </a:r>
            <a:r>
              <a:rPr lang="tr-TR" sz="4400">
                <a:solidFill>
                  <a:srgbClr val="FFFF00"/>
                </a:solidFill>
                <a:latin typeface="Helvetica" charset="0"/>
              </a:rPr>
              <a:t>kırılma</a:t>
            </a:r>
            <a:r>
              <a:rPr lang="en-US" sz="4400">
                <a:solidFill>
                  <a:srgbClr val="FFFF00"/>
                </a:solidFill>
                <a:latin typeface="Helvetica" charset="0"/>
              </a:rPr>
              <a:t>)</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 Box 2"/>
          <p:cNvSpPr txBox="1">
            <a:spLocks noChangeArrowheads="1"/>
          </p:cNvSpPr>
          <p:nvPr/>
        </p:nvSpPr>
        <p:spPr bwMode="auto">
          <a:xfrm>
            <a:off x="0" y="228600"/>
            <a:ext cx="9144000" cy="6894195"/>
          </a:xfrm>
          <a:prstGeom prst="rect">
            <a:avLst/>
          </a:prstGeom>
          <a:solidFill>
            <a:schemeClr val="accent5">
              <a:lumMod val="50000"/>
            </a:schemeClr>
          </a:solidFill>
          <a:ln w="9525">
            <a:noFill/>
            <a:miter lim="800000"/>
            <a:headEnd/>
            <a:tailEnd/>
          </a:ln>
          <a:effectLst/>
        </p:spPr>
        <p:txBody>
          <a:bodyPr wrap="square">
            <a:spAutoFit/>
          </a:bodyPr>
          <a:lstStyle/>
          <a:p>
            <a:pPr eaLnBrk="0" hangingPunct="0">
              <a:spcBef>
                <a:spcPct val="50000"/>
              </a:spcBef>
              <a:buFont typeface="Monotype Sorts" pitchFamily="2" charset="2"/>
              <a:buNone/>
            </a:pPr>
            <a:endParaRPr lang="tr-TR" sz="2800" dirty="0" smtClean="0">
              <a:solidFill>
                <a:srgbClr val="FFFF00"/>
              </a:solidFill>
              <a:latin typeface="Verdana" pitchFamily="34" charset="0"/>
            </a:endParaRPr>
          </a:p>
          <a:p>
            <a:pPr eaLnBrk="0" hangingPunct="0">
              <a:spcBef>
                <a:spcPct val="50000"/>
              </a:spcBef>
              <a:buFont typeface="Monotype Sorts" pitchFamily="2" charset="2"/>
              <a:buNone/>
            </a:pPr>
            <a:endParaRPr lang="tr-TR" sz="2800" dirty="0" smtClean="0">
              <a:solidFill>
                <a:srgbClr val="FFFF00"/>
              </a:solidFill>
              <a:effectLst>
                <a:outerShdw blurRad="38100" dist="38100" dir="2700000" algn="tl">
                  <a:srgbClr val="FFFFFF"/>
                </a:outerShdw>
              </a:effectLst>
              <a:latin typeface="Verdana" pitchFamily="34" charset="0"/>
            </a:endParaRPr>
          </a:p>
          <a:p>
            <a:pPr eaLnBrk="0" hangingPunct="0">
              <a:spcBef>
                <a:spcPct val="50000"/>
              </a:spcBef>
              <a:buFont typeface="Monotype Sorts" pitchFamily="2" charset="2"/>
              <a:buNone/>
            </a:pPr>
            <a:endParaRPr lang="tr-TR" sz="2800" dirty="0" smtClean="0">
              <a:solidFill>
                <a:srgbClr val="FFFF00"/>
              </a:solidFill>
              <a:effectLst>
                <a:outerShdw blurRad="38100" dist="38100" dir="2700000" algn="tl">
                  <a:srgbClr val="FFFFFF"/>
                </a:outerShdw>
              </a:effectLst>
              <a:latin typeface="Verdana" pitchFamily="34" charset="0"/>
            </a:endParaRPr>
          </a:p>
          <a:p>
            <a:pPr eaLnBrk="0" hangingPunct="0">
              <a:spcBef>
                <a:spcPct val="50000"/>
              </a:spcBef>
              <a:buFont typeface="Monotype Sorts" pitchFamily="2" charset="2"/>
              <a:buNone/>
            </a:pPr>
            <a:endParaRPr lang="tr-TR" sz="2800" dirty="0" smtClean="0">
              <a:solidFill>
                <a:srgbClr val="FFFF00"/>
              </a:solidFill>
              <a:effectLst>
                <a:outerShdw blurRad="38100" dist="38100" dir="2700000" algn="tl">
                  <a:srgbClr val="FFFFFF"/>
                </a:outerShdw>
              </a:effectLst>
              <a:latin typeface="Verdana" pitchFamily="34" charset="0"/>
            </a:endParaRPr>
          </a:p>
          <a:p>
            <a:pPr eaLnBrk="0" hangingPunct="0">
              <a:spcBef>
                <a:spcPct val="50000"/>
              </a:spcBef>
              <a:buFont typeface="Monotype Sorts" pitchFamily="2" charset="2"/>
              <a:buNone/>
            </a:pPr>
            <a:endParaRPr lang="tr-TR" sz="2800" dirty="0" smtClean="0">
              <a:solidFill>
                <a:srgbClr val="FFFF00"/>
              </a:solidFill>
              <a:effectLst>
                <a:outerShdw blurRad="38100" dist="38100" dir="2700000" algn="tl">
                  <a:srgbClr val="FFFFFF"/>
                </a:outerShdw>
              </a:effectLst>
              <a:latin typeface="Verdana" pitchFamily="34" charset="0"/>
            </a:endParaRPr>
          </a:p>
          <a:p>
            <a:pPr eaLnBrk="0" hangingPunct="0">
              <a:spcBef>
                <a:spcPct val="50000"/>
              </a:spcBef>
              <a:buFont typeface="Monotype Sorts" pitchFamily="2" charset="2"/>
              <a:buNone/>
            </a:pPr>
            <a:endParaRPr lang="tr-TR" sz="2800" dirty="0" smtClean="0">
              <a:solidFill>
                <a:srgbClr val="FFFF00"/>
              </a:solidFill>
              <a:effectLst>
                <a:outerShdw blurRad="38100" dist="38100" dir="2700000" algn="tl">
                  <a:srgbClr val="FFFFFF"/>
                </a:outerShdw>
              </a:effectLst>
              <a:latin typeface="Verdana" pitchFamily="34" charset="0"/>
            </a:endParaRPr>
          </a:p>
          <a:p>
            <a:pPr eaLnBrk="0" hangingPunct="0">
              <a:spcBef>
                <a:spcPct val="50000"/>
              </a:spcBef>
              <a:buFont typeface="Monotype Sorts" pitchFamily="2" charset="2"/>
              <a:buNone/>
            </a:pPr>
            <a:endParaRPr lang="tr-TR" sz="2800" dirty="0" smtClean="0">
              <a:solidFill>
                <a:srgbClr val="FFFF00"/>
              </a:solidFill>
              <a:effectLst>
                <a:outerShdw blurRad="38100" dist="38100" dir="2700000" algn="tl">
                  <a:srgbClr val="FFFFFF"/>
                </a:outerShdw>
              </a:effectLst>
              <a:latin typeface="Verdana" pitchFamily="34" charset="0"/>
            </a:endParaRPr>
          </a:p>
          <a:p>
            <a:pPr eaLnBrk="0" hangingPunct="0">
              <a:spcBef>
                <a:spcPct val="50000"/>
              </a:spcBef>
              <a:buFont typeface="Monotype Sorts" pitchFamily="2" charset="2"/>
              <a:buNone/>
            </a:pPr>
            <a:endParaRPr lang="tr-TR" sz="2800" dirty="0" smtClean="0">
              <a:solidFill>
                <a:srgbClr val="FFFF00"/>
              </a:solidFill>
              <a:effectLst>
                <a:outerShdw blurRad="38100" dist="38100" dir="2700000" algn="tl">
                  <a:srgbClr val="FFFFFF"/>
                </a:outerShdw>
              </a:effectLst>
              <a:latin typeface="Verdana" pitchFamily="34" charset="0"/>
            </a:endParaRPr>
          </a:p>
          <a:p>
            <a:pPr eaLnBrk="0" hangingPunct="0">
              <a:spcBef>
                <a:spcPct val="50000"/>
              </a:spcBef>
              <a:buFont typeface="Monotype Sorts" pitchFamily="2" charset="2"/>
              <a:buNone/>
            </a:pPr>
            <a:endParaRPr lang="tr-TR" sz="2800" dirty="0" smtClean="0">
              <a:solidFill>
                <a:srgbClr val="FFFF00"/>
              </a:solidFill>
              <a:effectLst>
                <a:outerShdw blurRad="38100" dist="38100" dir="2700000" algn="tl">
                  <a:srgbClr val="FFFFFF"/>
                </a:outerShdw>
              </a:effectLst>
              <a:latin typeface="Verdana" pitchFamily="34" charset="0"/>
            </a:endParaRPr>
          </a:p>
          <a:p>
            <a:pPr eaLnBrk="0" hangingPunct="0">
              <a:spcBef>
                <a:spcPct val="50000"/>
              </a:spcBef>
              <a:buFont typeface="Monotype Sorts" pitchFamily="2" charset="2"/>
              <a:buNone/>
            </a:pPr>
            <a:endParaRPr lang="tr-TR" sz="2800" dirty="0" smtClean="0">
              <a:solidFill>
                <a:srgbClr val="FFFF00"/>
              </a:solidFill>
              <a:effectLst>
                <a:outerShdw blurRad="38100" dist="38100" dir="2700000" algn="tl">
                  <a:srgbClr val="FFFFFF"/>
                </a:outerShdw>
              </a:effectLst>
              <a:latin typeface="Verdana" pitchFamily="34" charset="0"/>
            </a:endParaRPr>
          </a:p>
          <a:p>
            <a:pPr eaLnBrk="0" hangingPunct="0">
              <a:spcBef>
                <a:spcPct val="50000"/>
              </a:spcBef>
              <a:buFont typeface="Monotype Sorts" pitchFamily="2" charset="2"/>
              <a:buNone/>
            </a:pPr>
            <a:endParaRPr lang="en-US" sz="2400" dirty="0">
              <a:solidFill>
                <a:srgbClr val="FFFF00"/>
              </a:solidFill>
              <a:effectLst>
                <a:outerShdw blurRad="38100" dist="38100" dir="2700000" algn="tl">
                  <a:srgbClr val="FFFFFF"/>
                </a:outerShdw>
              </a:effectLst>
              <a:latin typeface="Times New Roman" pitchFamily="18" charset="0"/>
            </a:endParaRPr>
          </a:p>
        </p:txBody>
      </p:sp>
      <p:sp>
        <p:nvSpPr>
          <p:cNvPr id="24578" name="Text Box 2"/>
          <p:cNvSpPr txBox="1">
            <a:spLocks noChangeArrowheads="1"/>
          </p:cNvSpPr>
          <p:nvPr/>
        </p:nvSpPr>
        <p:spPr bwMode="auto">
          <a:xfrm>
            <a:off x="392113" y="2025650"/>
            <a:ext cx="2012950" cy="825500"/>
          </a:xfrm>
          <a:prstGeom prst="rect">
            <a:avLst/>
          </a:prstGeom>
          <a:noFill/>
          <a:ln w="9525">
            <a:noFill/>
            <a:miter lim="800000"/>
            <a:headEnd/>
            <a:tailEnd/>
          </a:ln>
        </p:spPr>
        <p:txBody>
          <a:bodyPr wrap="none">
            <a:spAutoFit/>
          </a:bodyPr>
          <a:lstStyle/>
          <a:p>
            <a:pPr marL="228600" lvl="2" eaLnBrk="0" hangingPunct="0"/>
            <a:r>
              <a:rPr lang="en-US" sz="1600" b="1">
                <a:solidFill>
                  <a:srgbClr val="FFFF00"/>
                </a:solidFill>
                <a:latin typeface="Palatino" charset="0"/>
              </a:rPr>
              <a:t>	</a:t>
            </a:r>
          </a:p>
          <a:p>
            <a:pPr marL="228600" lvl="2" eaLnBrk="0" hangingPunct="0"/>
            <a:r>
              <a:rPr lang="en-US" sz="1600" b="1">
                <a:solidFill>
                  <a:srgbClr val="FFFF00"/>
                </a:solidFill>
                <a:latin typeface="Palatino" charset="0"/>
              </a:rPr>
              <a:t>	</a:t>
            </a:r>
          </a:p>
          <a:p>
            <a:pPr eaLnBrk="0" hangingPunct="0"/>
            <a:r>
              <a:rPr lang="en-US" sz="1600" b="1">
                <a:solidFill>
                  <a:srgbClr val="FFFF00"/>
                </a:solidFill>
                <a:latin typeface="Palatino" charset="0"/>
              </a:rPr>
              <a:t>		</a:t>
            </a:r>
            <a:endParaRPr lang="en-US" sz="2400">
              <a:latin typeface="Palatino" charset="0"/>
            </a:endParaRPr>
          </a:p>
        </p:txBody>
      </p:sp>
      <p:sp>
        <p:nvSpPr>
          <p:cNvPr id="1069059" name="Text Box 3"/>
          <p:cNvSpPr txBox="1">
            <a:spLocks noChangeArrowheads="1"/>
          </p:cNvSpPr>
          <p:nvPr/>
        </p:nvSpPr>
        <p:spPr bwMode="auto">
          <a:xfrm>
            <a:off x="0" y="476250"/>
            <a:ext cx="1885950" cy="396875"/>
          </a:xfrm>
          <a:prstGeom prst="rect">
            <a:avLst/>
          </a:prstGeom>
          <a:noFill/>
          <a:ln w="9525">
            <a:noFill/>
            <a:miter lim="800000"/>
            <a:headEnd/>
            <a:tailEnd/>
          </a:ln>
          <a:effectLst/>
        </p:spPr>
        <p:txBody>
          <a:bodyPr wrap="none">
            <a:spAutoFit/>
          </a:bodyPr>
          <a:lstStyle/>
          <a:p>
            <a:pPr eaLnBrk="0" fontAlgn="auto" hangingPunct="0">
              <a:spcBef>
                <a:spcPts val="0"/>
              </a:spcBef>
              <a:spcAft>
                <a:spcPts val="0"/>
              </a:spcAft>
              <a:defRPr/>
            </a:pPr>
            <a:r>
              <a:rPr lang="tr-TR" sz="2000" b="1" u="sng">
                <a:solidFill>
                  <a:schemeClr val="bg1"/>
                </a:solidFill>
                <a:effectLst>
                  <a:outerShdw blurRad="38100" dist="38100" dir="2700000" algn="tl">
                    <a:srgbClr val="808080"/>
                  </a:outerShdw>
                </a:effectLst>
                <a:latin typeface="Palatino" charset="0"/>
                <a:cs typeface="+mn-cs"/>
              </a:rPr>
              <a:t>Gerilme tipleri</a:t>
            </a:r>
            <a:endParaRPr lang="en-US" sz="2000" b="1" u="sng">
              <a:solidFill>
                <a:schemeClr val="bg1"/>
              </a:solidFill>
              <a:effectLst>
                <a:outerShdw blurRad="38100" dist="38100" dir="2700000" algn="tl">
                  <a:srgbClr val="808080"/>
                </a:outerShdw>
              </a:effectLst>
              <a:latin typeface="Palatino" charset="0"/>
              <a:cs typeface="+mn-cs"/>
            </a:endParaRPr>
          </a:p>
        </p:txBody>
      </p:sp>
      <p:sp>
        <p:nvSpPr>
          <p:cNvPr id="24580" name="Text Box 4"/>
          <p:cNvSpPr txBox="1">
            <a:spLocks noChangeArrowheads="1"/>
          </p:cNvSpPr>
          <p:nvPr/>
        </p:nvSpPr>
        <p:spPr bwMode="auto">
          <a:xfrm>
            <a:off x="250825" y="1052513"/>
            <a:ext cx="2038350" cy="366712"/>
          </a:xfrm>
          <a:prstGeom prst="rect">
            <a:avLst/>
          </a:prstGeom>
          <a:noFill/>
          <a:ln w="9525">
            <a:noFill/>
            <a:miter lim="800000"/>
            <a:headEnd/>
            <a:tailEnd/>
          </a:ln>
        </p:spPr>
        <p:txBody>
          <a:bodyPr wrap="none">
            <a:spAutoFit/>
          </a:bodyPr>
          <a:lstStyle/>
          <a:p>
            <a:pPr eaLnBrk="0" hangingPunct="0"/>
            <a:r>
              <a:rPr lang="en-US" b="1" dirty="0">
                <a:solidFill>
                  <a:srgbClr val="FFFF00"/>
                </a:solidFill>
                <a:latin typeface="Palatino" charset="0"/>
              </a:rPr>
              <a:t>1) </a:t>
            </a:r>
            <a:r>
              <a:rPr lang="tr-TR" b="1" dirty="0" err="1">
                <a:solidFill>
                  <a:srgbClr val="FFFF00"/>
                </a:solidFill>
                <a:latin typeface="Palatino" charset="0"/>
              </a:rPr>
              <a:t>Kompresyonel</a:t>
            </a:r>
            <a:endParaRPr lang="en-US" b="1" dirty="0">
              <a:solidFill>
                <a:srgbClr val="FFFF00"/>
              </a:solidFill>
              <a:latin typeface="Palatino" charset="0"/>
            </a:endParaRPr>
          </a:p>
        </p:txBody>
      </p:sp>
      <p:sp>
        <p:nvSpPr>
          <p:cNvPr id="24581" name="Text Box 5"/>
          <p:cNvSpPr txBox="1">
            <a:spLocks noChangeArrowheads="1"/>
          </p:cNvSpPr>
          <p:nvPr/>
        </p:nvSpPr>
        <p:spPr bwMode="auto">
          <a:xfrm>
            <a:off x="433388" y="2771775"/>
            <a:ext cx="1644650" cy="366713"/>
          </a:xfrm>
          <a:prstGeom prst="rect">
            <a:avLst/>
          </a:prstGeom>
          <a:noFill/>
          <a:ln w="9525">
            <a:noFill/>
            <a:miter lim="800000"/>
            <a:headEnd/>
            <a:tailEnd/>
          </a:ln>
        </p:spPr>
        <p:txBody>
          <a:bodyPr wrap="none">
            <a:spAutoFit/>
          </a:bodyPr>
          <a:lstStyle/>
          <a:p>
            <a:pPr eaLnBrk="0" hangingPunct="0"/>
            <a:r>
              <a:rPr lang="en-US" b="1">
                <a:solidFill>
                  <a:srgbClr val="FFFF00"/>
                </a:solidFill>
                <a:latin typeface="Palatino" charset="0"/>
              </a:rPr>
              <a:t>2) T</a:t>
            </a:r>
            <a:r>
              <a:rPr lang="tr-TR" b="1">
                <a:solidFill>
                  <a:srgbClr val="FFFF00"/>
                </a:solidFill>
                <a:latin typeface="Palatino" charset="0"/>
              </a:rPr>
              <a:t>ansiyonel</a:t>
            </a:r>
            <a:endParaRPr lang="en-US" b="1">
              <a:solidFill>
                <a:srgbClr val="FFFF00"/>
              </a:solidFill>
              <a:latin typeface="Palatino" charset="0"/>
            </a:endParaRPr>
          </a:p>
        </p:txBody>
      </p:sp>
      <p:sp>
        <p:nvSpPr>
          <p:cNvPr id="24582" name="Text Box 6"/>
          <p:cNvSpPr txBox="1">
            <a:spLocks noChangeArrowheads="1"/>
          </p:cNvSpPr>
          <p:nvPr/>
        </p:nvSpPr>
        <p:spPr bwMode="auto">
          <a:xfrm>
            <a:off x="504825" y="4714875"/>
            <a:ext cx="1974850" cy="366713"/>
          </a:xfrm>
          <a:prstGeom prst="rect">
            <a:avLst/>
          </a:prstGeom>
          <a:noFill/>
          <a:ln w="9525">
            <a:noFill/>
            <a:miter lim="800000"/>
            <a:headEnd/>
            <a:tailEnd/>
          </a:ln>
        </p:spPr>
        <p:txBody>
          <a:bodyPr wrap="none">
            <a:spAutoFit/>
          </a:bodyPr>
          <a:lstStyle/>
          <a:p>
            <a:pPr eaLnBrk="0" hangingPunct="0"/>
            <a:r>
              <a:rPr lang="en-US" b="1">
                <a:solidFill>
                  <a:srgbClr val="FFFF00"/>
                </a:solidFill>
                <a:latin typeface="Palatino" charset="0"/>
              </a:rPr>
              <a:t>3) </a:t>
            </a:r>
            <a:r>
              <a:rPr lang="tr-TR" b="1">
                <a:solidFill>
                  <a:srgbClr val="FFFF00"/>
                </a:solidFill>
                <a:latin typeface="Palatino" charset="0"/>
              </a:rPr>
              <a:t>Kayma/kesme</a:t>
            </a:r>
            <a:endParaRPr lang="en-US" b="1">
              <a:solidFill>
                <a:srgbClr val="FFFF00"/>
              </a:solidFill>
              <a:latin typeface="Palatino" charset="0"/>
            </a:endParaRPr>
          </a:p>
        </p:txBody>
      </p:sp>
      <p:sp>
        <p:nvSpPr>
          <p:cNvPr id="24583" name="Rectangle 7" descr="Light horizontal"/>
          <p:cNvSpPr>
            <a:spLocks noChangeArrowheads="1"/>
          </p:cNvSpPr>
          <p:nvPr/>
        </p:nvSpPr>
        <p:spPr bwMode="auto">
          <a:xfrm>
            <a:off x="1258888" y="1700213"/>
            <a:ext cx="1909762" cy="798512"/>
          </a:xfrm>
          <a:prstGeom prst="rect">
            <a:avLst/>
          </a:prstGeom>
          <a:pattFill prst="ltHorz">
            <a:fgClr>
              <a:schemeClr val="tx2"/>
            </a:fgClr>
            <a:bgClr>
              <a:srgbClr val="CCECFF"/>
            </a:bgClr>
          </a:pattFill>
          <a:ln w="9525">
            <a:solidFill>
              <a:srgbClr val="000000"/>
            </a:solidFill>
            <a:miter lim="800000"/>
            <a:headEnd/>
            <a:tailEnd/>
          </a:ln>
        </p:spPr>
        <p:txBody>
          <a:bodyPr wrap="none" anchor="ctr"/>
          <a:lstStyle/>
          <a:p>
            <a:endParaRPr lang="tr-TR">
              <a:latin typeface="Calibri" pitchFamily="34" charset="0"/>
            </a:endParaRPr>
          </a:p>
        </p:txBody>
      </p:sp>
      <p:grpSp>
        <p:nvGrpSpPr>
          <p:cNvPr id="2" name="Group 8"/>
          <p:cNvGrpSpPr>
            <a:grpSpLocks/>
          </p:cNvGrpSpPr>
          <p:nvPr/>
        </p:nvGrpSpPr>
        <p:grpSpPr bwMode="auto">
          <a:xfrm>
            <a:off x="5651500" y="692150"/>
            <a:ext cx="2235200" cy="881063"/>
            <a:chOff x="3993" y="131"/>
            <a:chExt cx="1408" cy="555"/>
          </a:xfrm>
        </p:grpSpPr>
        <p:sp>
          <p:nvSpPr>
            <p:cNvPr id="24645" name="AutoShape 9"/>
            <p:cNvSpPr>
              <a:spLocks noChangeArrowheads="1"/>
            </p:cNvSpPr>
            <p:nvPr/>
          </p:nvSpPr>
          <p:spPr bwMode="auto">
            <a:xfrm>
              <a:off x="3993" y="131"/>
              <a:ext cx="1408" cy="555"/>
            </a:xfrm>
            <a:prstGeom prst="wave">
              <a:avLst>
                <a:gd name="adj1" fmla="val 13005"/>
                <a:gd name="adj2" fmla="val 0"/>
              </a:avLst>
            </a:prstGeom>
            <a:solidFill>
              <a:srgbClr val="CCECFF"/>
            </a:solidFill>
            <a:ln w="9525">
              <a:solidFill>
                <a:schemeClr val="tx1"/>
              </a:solidFill>
              <a:round/>
              <a:headEnd/>
              <a:tailEnd/>
            </a:ln>
          </p:spPr>
          <p:txBody>
            <a:bodyPr wrap="none" anchor="ctr"/>
            <a:lstStyle/>
            <a:p>
              <a:endParaRPr lang="tr-TR">
                <a:latin typeface="Calibri" pitchFamily="34" charset="0"/>
              </a:endParaRPr>
            </a:p>
          </p:txBody>
        </p:sp>
        <p:sp>
          <p:nvSpPr>
            <p:cNvPr id="24646" name="Freeform 10"/>
            <p:cNvSpPr>
              <a:spLocks/>
            </p:cNvSpPr>
            <p:nvPr/>
          </p:nvSpPr>
          <p:spPr bwMode="auto">
            <a:xfrm>
              <a:off x="4007" y="264"/>
              <a:ext cx="1382" cy="152"/>
            </a:xfrm>
            <a:custGeom>
              <a:avLst/>
              <a:gdLst>
                <a:gd name="T0" fmla="*/ 0 w 1382"/>
                <a:gd name="T1" fmla="*/ 46 h 152"/>
                <a:gd name="T2" fmla="*/ 192 w 1382"/>
                <a:gd name="T3" fmla="*/ 0 h 152"/>
                <a:gd name="T4" fmla="*/ 350 w 1382"/>
                <a:gd name="T5" fmla="*/ 0 h 152"/>
                <a:gd name="T6" fmla="*/ 535 w 1382"/>
                <a:gd name="T7" fmla="*/ 39 h 152"/>
                <a:gd name="T8" fmla="*/ 833 w 1382"/>
                <a:gd name="T9" fmla="*/ 119 h 152"/>
                <a:gd name="T10" fmla="*/ 1025 w 1382"/>
                <a:gd name="T11" fmla="*/ 152 h 152"/>
                <a:gd name="T12" fmla="*/ 1190 w 1382"/>
                <a:gd name="T13" fmla="*/ 138 h 152"/>
                <a:gd name="T14" fmla="*/ 1322 w 1382"/>
                <a:gd name="T15" fmla="*/ 105 h 152"/>
                <a:gd name="T16" fmla="*/ 1382 w 1382"/>
                <a:gd name="T17" fmla="*/ 72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2"/>
                <a:gd name="T28" fmla="*/ 0 h 152"/>
                <a:gd name="T29" fmla="*/ 1382 w 1382"/>
                <a:gd name="T30" fmla="*/ 152 h 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2" h="152">
                  <a:moveTo>
                    <a:pt x="0" y="46"/>
                  </a:moveTo>
                  <a:lnTo>
                    <a:pt x="192" y="0"/>
                  </a:lnTo>
                  <a:lnTo>
                    <a:pt x="350" y="0"/>
                  </a:lnTo>
                  <a:lnTo>
                    <a:pt x="535" y="39"/>
                  </a:lnTo>
                  <a:lnTo>
                    <a:pt x="833" y="119"/>
                  </a:lnTo>
                  <a:lnTo>
                    <a:pt x="1025" y="152"/>
                  </a:lnTo>
                  <a:lnTo>
                    <a:pt x="1190" y="138"/>
                  </a:lnTo>
                  <a:lnTo>
                    <a:pt x="1322" y="105"/>
                  </a:lnTo>
                  <a:lnTo>
                    <a:pt x="1382" y="72"/>
                  </a:lnTo>
                </a:path>
              </a:pathLst>
            </a:custGeom>
            <a:noFill/>
            <a:ln w="9525">
              <a:solidFill>
                <a:schemeClr val="tx1"/>
              </a:solidFill>
              <a:round/>
              <a:headEnd/>
              <a:tailEnd/>
            </a:ln>
          </p:spPr>
          <p:txBody>
            <a:bodyPr wrap="none" anchor="ctr"/>
            <a:lstStyle/>
            <a:p>
              <a:endParaRPr lang="tr-TR">
                <a:latin typeface="Calibri" pitchFamily="34" charset="0"/>
              </a:endParaRPr>
            </a:p>
          </p:txBody>
        </p:sp>
        <p:sp>
          <p:nvSpPr>
            <p:cNvPr id="24647" name="Freeform 11"/>
            <p:cNvSpPr>
              <a:spLocks/>
            </p:cNvSpPr>
            <p:nvPr/>
          </p:nvSpPr>
          <p:spPr bwMode="auto">
            <a:xfrm>
              <a:off x="4004" y="307"/>
              <a:ext cx="1382" cy="152"/>
            </a:xfrm>
            <a:custGeom>
              <a:avLst/>
              <a:gdLst>
                <a:gd name="T0" fmla="*/ 0 w 1382"/>
                <a:gd name="T1" fmla="*/ 46 h 152"/>
                <a:gd name="T2" fmla="*/ 192 w 1382"/>
                <a:gd name="T3" fmla="*/ 0 h 152"/>
                <a:gd name="T4" fmla="*/ 350 w 1382"/>
                <a:gd name="T5" fmla="*/ 0 h 152"/>
                <a:gd name="T6" fmla="*/ 535 w 1382"/>
                <a:gd name="T7" fmla="*/ 39 h 152"/>
                <a:gd name="T8" fmla="*/ 833 w 1382"/>
                <a:gd name="T9" fmla="*/ 119 h 152"/>
                <a:gd name="T10" fmla="*/ 1025 w 1382"/>
                <a:gd name="T11" fmla="*/ 152 h 152"/>
                <a:gd name="T12" fmla="*/ 1190 w 1382"/>
                <a:gd name="T13" fmla="*/ 138 h 152"/>
                <a:gd name="T14" fmla="*/ 1322 w 1382"/>
                <a:gd name="T15" fmla="*/ 105 h 152"/>
                <a:gd name="T16" fmla="*/ 1382 w 1382"/>
                <a:gd name="T17" fmla="*/ 72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2"/>
                <a:gd name="T28" fmla="*/ 0 h 152"/>
                <a:gd name="T29" fmla="*/ 1382 w 1382"/>
                <a:gd name="T30" fmla="*/ 152 h 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2" h="152">
                  <a:moveTo>
                    <a:pt x="0" y="46"/>
                  </a:moveTo>
                  <a:lnTo>
                    <a:pt x="192" y="0"/>
                  </a:lnTo>
                  <a:lnTo>
                    <a:pt x="350" y="0"/>
                  </a:lnTo>
                  <a:lnTo>
                    <a:pt x="535" y="39"/>
                  </a:lnTo>
                  <a:lnTo>
                    <a:pt x="833" y="119"/>
                  </a:lnTo>
                  <a:lnTo>
                    <a:pt x="1025" y="152"/>
                  </a:lnTo>
                  <a:lnTo>
                    <a:pt x="1190" y="138"/>
                  </a:lnTo>
                  <a:lnTo>
                    <a:pt x="1322" y="105"/>
                  </a:lnTo>
                  <a:lnTo>
                    <a:pt x="1382" y="72"/>
                  </a:lnTo>
                </a:path>
              </a:pathLst>
            </a:custGeom>
            <a:noFill/>
            <a:ln w="9525">
              <a:solidFill>
                <a:schemeClr val="tx1"/>
              </a:solidFill>
              <a:round/>
              <a:headEnd/>
              <a:tailEnd/>
            </a:ln>
          </p:spPr>
          <p:txBody>
            <a:bodyPr wrap="none" anchor="ctr"/>
            <a:lstStyle/>
            <a:p>
              <a:endParaRPr lang="tr-TR">
                <a:latin typeface="Calibri" pitchFamily="34" charset="0"/>
              </a:endParaRPr>
            </a:p>
          </p:txBody>
        </p:sp>
        <p:sp>
          <p:nvSpPr>
            <p:cNvPr id="24648" name="Freeform 12"/>
            <p:cNvSpPr>
              <a:spLocks/>
            </p:cNvSpPr>
            <p:nvPr/>
          </p:nvSpPr>
          <p:spPr bwMode="auto">
            <a:xfrm>
              <a:off x="4015" y="355"/>
              <a:ext cx="1382" cy="152"/>
            </a:xfrm>
            <a:custGeom>
              <a:avLst/>
              <a:gdLst>
                <a:gd name="T0" fmla="*/ 0 w 1382"/>
                <a:gd name="T1" fmla="*/ 46 h 152"/>
                <a:gd name="T2" fmla="*/ 192 w 1382"/>
                <a:gd name="T3" fmla="*/ 0 h 152"/>
                <a:gd name="T4" fmla="*/ 350 w 1382"/>
                <a:gd name="T5" fmla="*/ 0 h 152"/>
                <a:gd name="T6" fmla="*/ 535 w 1382"/>
                <a:gd name="T7" fmla="*/ 39 h 152"/>
                <a:gd name="T8" fmla="*/ 833 w 1382"/>
                <a:gd name="T9" fmla="*/ 119 h 152"/>
                <a:gd name="T10" fmla="*/ 1025 w 1382"/>
                <a:gd name="T11" fmla="*/ 152 h 152"/>
                <a:gd name="T12" fmla="*/ 1190 w 1382"/>
                <a:gd name="T13" fmla="*/ 138 h 152"/>
                <a:gd name="T14" fmla="*/ 1322 w 1382"/>
                <a:gd name="T15" fmla="*/ 105 h 152"/>
                <a:gd name="T16" fmla="*/ 1382 w 1382"/>
                <a:gd name="T17" fmla="*/ 72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2"/>
                <a:gd name="T28" fmla="*/ 0 h 152"/>
                <a:gd name="T29" fmla="*/ 1382 w 1382"/>
                <a:gd name="T30" fmla="*/ 152 h 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2" h="152">
                  <a:moveTo>
                    <a:pt x="0" y="46"/>
                  </a:moveTo>
                  <a:lnTo>
                    <a:pt x="192" y="0"/>
                  </a:lnTo>
                  <a:lnTo>
                    <a:pt x="350" y="0"/>
                  </a:lnTo>
                  <a:lnTo>
                    <a:pt x="535" y="39"/>
                  </a:lnTo>
                  <a:lnTo>
                    <a:pt x="833" y="119"/>
                  </a:lnTo>
                  <a:lnTo>
                    <a:pt x="1025" y="152"/>
                  </a:lnTo>
                  <a:lnTo>
                    <a:pt x="1190" y="138"/>
                  </a:lnTo>
                  <a:lnTo>
                    <a:pt x="1322" y="105"/>
                  </a:lnTo>
                  <a:lnTo>
                    <a:pt x="1382" y="72"/>
                  </a:lnTo>
                </a:path>
              </a:pathLst>
            </a:custGeom>
            <a:noFill/>
            <a:ln w="9525">
              <a:solidFill>
                <a:schemeClr val="tx1"/>
              </a:solidFill>
              <a:round/>
              <a:headEnd/>
              <a:tailEnd/>
            </a:ln>
          </p:spPr>
          <p:txBody>
            <a:bodyPr wrap="none" anchor="ctr"/>
            <a:lstStyle/>
            <a:p>
              <a:endParaRPr lang="tr-TR">
                <a:latin typeface="Calibri" pitchFamily="34" charset="0"/>
              </a:endParaRPr>
            </a:p>
          </p:txBody>
        </p:sp>
        <p:sp>
          <p:nvSpPr>
            <p:cNvPr id="24649" name="Freeform 13"/>
            <p:cNvSpPr>
              <a:spLocks/>
            </p:cNvSpPr>
            <p:nvPr/>
          </p:nvSpPr>
          <p:spPr bwMode="auto">
            <a:xfrm>
              <a:off x="4018" y="405"/>
              <a:ext cx="1382" cy="152"/>
            </a:xfrm>
            <a:custGeom>
              <a:avLst/>
              <a:gdLst>
                <a:gd name="T0" fmla="*/ 0 w 1382"/>
                <a:gd name="T1" fmla="*/ 46 h 152"/>
                <a:gd name="T2" fmla="*/ 192 w 1382"/>
                <a:gd name="T3" fmla="*/ 0 h 152"/>
                <a:gd name="T4" fmla="*/ 350 w 1382"/>
                <a:gd name="T5" fmla="*/ 0 h 152"/>
                <a:gd name="T6" fmla="*/ 535 w 1382"/>
                <a:gd name="T7" fmla="*/ 39 h 152"/>
                <a:gd name="T8" fmla="*/ 833 w 1382"/>
                <a:gd name="T9" fmla="*/ 119 h 152"/>
                <a:gd name="T10" fmla="*/ 1025 w 1382"/>
                <a:gd name="T11" fmla="*/ 152 h 152"/>
                <a:gd name="T12" fmla="*/ 1190 w 1382"/>
                <a:gd name="T13" fmla="*/ 138 h 152"/>
                <a:gd name="T14" fmla="*/ 1322 w 1382"/>
                <a:gd name="T15" fmla="*/ 105 h 152"/>
                <a:gd name="T16" fmla="*/ 1382 w 1382"/>
                <a:gd name="T17" fmla="*/ 72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2"/>
                <a:gd name="T28" fmla="*/ 0 h 152"/>
                <a:gd name="T29" fmla="*/ 1382 w 1382"/>
                <a:gd name="T30" fmla="*/ 152 h 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2" h="152">
                  <a:moveTo>
                    <a:pt x="0" y="46"/>
                  </a:moveTo>
                  <a:lnTo>
                    <a:pt x="192" y="0"/>
                  </a:lnTo>
                  <a:lnTo>
                    <a:pt x="350" y="0"/>
                  </a:lnTo>
                  <a:lnTo>
                    <a:pt x="535" y="39"/>
                  </a:lnTo>
                  <a:lnTo>
                    <a:pt x="833" y="119"/>
                  </a:lnTo>
                  <a:lnTo>
                    <a:pt x="1025" y="152"/>
                  </a:lnTo>
                  <a:lnTo>
                    <a:pt x="1190" y="138"/>
                  </a:lnTo>
                  <a:lnTo>
                    <a:pt x="1322" y="105"/>
                  </a:lnTo>
                  <a:lnTo>
                    <a:pt x="1382" y="72"/>
                  </a:lnTo>
                </a:path>
              </a:pathLst>
            </a:custGeom>
            <a:noFill/>
            <a:ln w="9525">
              <a:solidFill>
                <a:schemeClr val="tx1"/>
              </a:solidFill>
              <a:round/>
              <a:headEnd/>
              <a:tailEnd/>
            </a:ln>
          </p:spPr>
          <p:txBody>
            <a:bodyPr wrap="none" anchor="ctr"/>
            <a:lstStyle/>
            <a:p>
              <a:endParaRPr lang="tr-TR">
                <a:latin typeface="Calibri" pitchFamily="34" charset="0"/>
              </a:endParaRPr>
            </a:p>
          </p:txBody>
        </p:sp>
        <p:sp>
          <p:nvSpPr>
            <p:cNvPr id="24650" name="Freeform 14"/>
            <p:cNvSpPr>
              <a:spLocks/>
            </p:cNvSpPr>
            <p:nvPr/>
          </p:nvSpPr>
          <p:spPr bwMode="auto">
            <a:xfrm>
              <a:off x="4016" y="447"/>
              <a:ext cx="1382" cy="152"/>
            </a:xfrm>
            <a:custGeom>
              <a:avLst/>
              <a:gdLst>
                <a:gd name="T0" fmla="*/ 0 w 1382"/>
                <a:gd name="T1" fmla="*/ 46 h 152"/>
                <a:gd name="T2" fmla="*/ 192 w 1382"/>
                <a:gd name="T3" fmla="*/ 0 h 152"/>
                <a:gd name="T4" fmla="*/ 350 w 1382"/>
                <a:gd name="T5" fmla="*/ 0 h 152"/>
                <a:gd name="T6" fmla="*/ 535 w 1382"/>
                <a:gd name="T7" fmla="*/ 39 h 152"/>
                <a:gd name="T8" fmla="*/ 833 w 1382"/>
                <a:gd name="T9" fmla="*/ 119 h 152"/>
                <a:gd name="T10" fmla="*/ 1025 w 1382"/>
                <a:gd name="T11" fmla="*/ 152 h 152"/>
                <a:gd name="T12" fmla="*/ 1190 w 1382"/>
                <a:gd name="T13" fmla="*/ 138 h 152"/>
                <a:gd name="T14" fmla="*/ 1322 w 1382"/>
                <a:gd name="T15" fmla="*/ 105 h 152"/>
                <a:gd name="T16" fmla="*/ 1382 w 1382"/>
                <a:gd name="T17" fmla="*/ 72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2"/>
                <a:gd name="T28" fmla="*/ 0 h 152"/>
                <a:gd name="T29" fmla="*/ 1382 w 1382"/>
                <a:gd name="T30" fmla="*/ 152 h 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2" h="152">
                  <a:moveTo>
                    <a:pt x="0" y="46"/>
                  </a:moveTo>
                  <a:lnTo>
                    <a:pt x="192" y="0"/>
                  </a:lnTo>
                  <a:lnTo>
                    <a:pt x="350" y="0"/>
                  </a:lnTo>
                  <a:lnTo>
                    <a:pt x="535" y="39"/>
                  </a:lnTo>
                  <a:lnTo>
                    <a:pt x="833" y="119"/>
                  </a:lnTo>
                  <a:lnTo>
                    <a:pt x="1025" y="152"/>
                  </a:lnTo>
                  <a:lnTo>
                    <a:pt x="1190" y="138"/>
                  </a:lnTo>
                  <a:lnTo>
                    <a:pt x="1322" y="105"/>
                  </a:lnTo>
                  <a:lnTo>
                    <a:pt x="1382" y="72"/>
                  </a:lnTo>
                </a:path>
              </a:pathLst>
            </a:custGeom>
            <a:noFill/>
            <a:ln w="9525">
              <a:solidFill>
                <a:schemeClr val="tx1"/>
              </a:solidFill>
              <a:round/>
              <a:headEnd/>
              <a:tailEnd/>
            </a:ln>
          </p:spPr>
          <p:txBody>
            <a:bodyPr wrap="none" anchor="ctr"/>
            <a:lstStyle/>
            <a:p>
              <a:endParaRPr lang="tr-TR">
                <a:latin typeface="Calibri" pitchFamily="34" charset="0"/>
              </a:endParaRPr>
            </a:p>
          </p:txBody>
        </p:sp>
        <p:sp>
          <p:nvSpPr>
            <p:cNvPr id="24651" name="Freeform 15"/>
            <p:cNvSpPr>
              <a:spLocks/>
            </p:cNvSpPr>
            <p:nvPr/>
          </p:nvSpPr>
          <p:spPr bwMode="auto">
            <a:xfrm>
              <a:off x="4005" y="498"/>
              <a:ext cx="1382" cy="152"/>
            </a:xfrm>
            <a:custGeom>
              <a:avLst/>
              <a:gdLst>
                <a:gd name="T0" fmla="*/ 0 w 1382"/>
                <a:gd name="T1" fmla="*/ 46 h 152"/>
                <a:gd name="T2" fmla="*/ 192 w 1382"/>
                <a:gd name="T3" fmla="*/ 0 h 152"/>
                <a:gd name="T4" fmla="*/ 350 w 1382"/>
                <a:gd name="T5" fmla="*/ 0 h 152"/>
                <a:gd name="T6" fmla="*/ 535 w 1382"/>
                <a:gd name="T7" fmla="*/ 39 h 152"/>
                <a:gd name="T8" fmla="*/ 833 w 1382"/>
                <a:gd name="T9" fmla="*/ 119 h 152"/>
                <a:gd name="T10" fmla="*/ 1025 w 1382"/>
                <a:gd name="T11" fmla="*/ 152 h 152"/>
                <a:gd name="T12" fmla="*/ 1190 w 1382"/>
                <a:gd name="T13" fmla="*/ 138 h 152"/>
                <a:gd name="T14" fmla="*/ 1322 w 1382"/>
                <a:gd name="T15" fmla="*/ 105 h 152"/>
                <a:gd name="T16" fmla="*/ 1382 w 1382"/>
                <a:gd name="T17" fmla="*/ 72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2"/>
                <a:gd name="T28" fmla="*/ 0 h 152"/>
                <a:gd name="T29" fmla="*/ 1382 w 1382"/>
                <a:gd name="T30" fmla="*/ 152 h 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2" h="152">
                  <a:moveTo>
                    <a:pt x="0" y="46"/>
                  </a:moveTo>
                  <a:lnTo>
                    <a:pt x="192" y="0"/>
                  </a:lnTo>
                  <a:lnTo>
                    <a:pt x="350" y="0"/>
                  </a:lnTo>
                  <a:lnTo>
                    <a:pt x="535" y="39"/>
                  </a:lnTo>
                  <a:lnTo>
                    <a:pt x="833" y="119"/>
                  </a:lnTo>
                  <a:lnTo>
                    <a:pt x="1025" y="152"/>
                  </a:lnTo>
                  <a:lnTo>
                    <a:pt x="1190" y="138"/>
                  </a:lnTo>
                  <a:lnTo>
                    <a:pt x="1322" y="105"/>
                  </a:lnTo>
                  <a:lnTo>
                    <a:pt x="1382" y="72"/>
                  </a:lnTo>
                </a:path>
              </a:pathLst>
            </a:custGeom>
            <a:noFill/>
            <a:ln w="9525">
              <a:solidFill>
                <a:schemeClr val="tx1"/>
              </a:solidFill>
              <a:round/>
              <a:headEnd/>
              <a:tailEnd/>
            </a:ln>
          </p:spPr>
          <p:txBody>
            <a:bodyPr wrap="none" anchor="ctr"/>
            <a:lstStyle/>
            <a:p>
              <a:endParaRPr lang="tr-TR">
                <a:latin typeface="Calibri" pitchFamily="34" charset="0"/>
              </a:endParaRPr>
            </a:p>
          </p:txBody>
        </p:sp>
        <p:sp>
          <p:nvSpPr>
            <p:cNvPr id="24652" name="Freeform 16"/>
            <p:cNvSpPr>
              <a:spLocks/>
            </p:cNvSpPr>
            <p:nvPr/>
          </p:nvSpPr>
          <p:spPr bwMode="auto">
            <a:xfrm>
              <a:off x="4008" y="217"/>
              <a:ext cx="1382" cy="152"/>
            </a:xfrm>
            <a:custGeom>
              <a:avLst/>
              <a:gdLst>
                <a:gd name="T0" fmla="*/ 0 w 1382"/>
                <a:gd name="T1" fmla="*/ 46 h 152"/>
                <a:gd name="T2" fmla="*/ 192 w 1382"/>
                <a:gd name="T3" fmla="*/ 0 h 152"/>
                <a:gd name="T4" fmla="*/ 350 w 1382"/>
                <a:gd name="T5" fmla="*/ 0 h 152"/>
                <a:gd name="T6" fmla="*/ 535 w 1382"/>
                <a:gd name="T7" fmla="*/ 39 h 152"/>
                <a:gd name="T8" fmla="*/ 833 w 1382"/>
                <a:gd name="T9" fmla="*/ 119 h 152"/>
                <a:gd name="T10" fmla="*/ 1025 w 1382"/>
                <a:gd name="T11" fmla="*/ 152 h 152"/>
                <a:gd name="T12" fmla="*/ 1190 w 1382"/>
                <a:gd name="T13" fmla="*/ 138 h 152"/>
                <a:gd name="T14" fmla="*/ 1322 w 1382"/>
                <a:gd name="T15" fmla="*/ 105 h 152"/>
                <a:gd name="T16" fmla="*/ 1382 w 1382"/>
                <a:gd name="T17" fmla="*/ 72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2"/>
                <a:gd name="T28" fmla="*/ 0 h 152"/>
                <a:gd name="T29" fmla="*/ 1382 w 1382"/>
                <a:gd name="T30" fmla="*/ 152 h 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2" h="152">
                  <a:moveTo>
                    <a:pt x="0" y="46"/>
                  </a:moveTo>
                  <a:lnTo>
                    <a:pt x="192" y="0"/>
                  </a:lnTo>
                  <a:lnTo>
                    <a:pt x="350" y="0"/>
                  </a:lnTo>
                  <a:lnTo>
                    <a:pt x="535" y="39"/>
                  </a:lnTo>
                  <a:lnTo>
                    <a:pt x="833" y="119"/>
                  </a:lnTo>
                  <a:lnTo>
                    <a:pt x="1025" y="152"/>
                  </a:lnTo>
                  <a:lnTo>
                    <a:pt x="1190" y="138"/>
                  </a:lnTo>
                  <a:lnTo>
                    <a:pt x="1322" y="105"/>
                  </a:lnTo>
                  <a:lnTo>
                    <a:pt x="1382" y="72"/>
                  </a:lnTo>
                </a:path>
              </a:pathLst>
            </a:custGeom>
            <a:noFill/>
            <a:ln w="9525">
              <a:solidFill>
                <a:schemeClr val="tx1"/>
              </a:solidFill>
              <a:round/>
              <a:headEnd/>
              <a:tailEnd/>
            </a:ln>
          </p:spPr>
          <p:txBody>
            <a:bodyPr wrap="none" anchor="ctr"/>
            <a:lstStyle/>
            <a:p>
              <a:endParaRPr lang="tr-TR">
                <a:latin typeface="Calibri" pitchFamily="34" charset="0"/>
              </a:endParaRPr>
            </a:p>
          </p:txBody>
        </p:sp>
        <p:sp>
          <p:nvSpPr>
            <p:cNvPr id="24653" name="Freeform 17"/>
            <p:cNvSpPr>
              <a:spLocks/>
            </p:cNvSpPr>
            <p:nvPr/>
          </p:nvSpPr>
          <p:spPr bwMode="auto">
            <a:xfrm>
              <a:off x="4018" y="180"/>
              <a:ext cx="1382" cy="152"/>
            </a:xfrm>
            <a:custGeom>
              <a:avLst/>
              <a:gdLst>
                <a:gd name="T0" fmla="*/ 0 w 1382"/>
                <a:gd name="T1" fmla="*/ 46 h 152"/>
                <a:gd name="T2" fmla="*/ 192 w 1382"/>
                <a:gd name="T3" fmla="*/ 0 h 152"/>
                <a:gd name="T4" fmla="*/ 350 w 1382"/>
                <a:gd name="T5" fmla="*/ 0 h 152"/>
                <a:gd name="T6" fmla="*/ 535 w 1382"/>
                <a:gd name="T7" fmla="*/ 39 h 152"/>
                <a:gd name="T8" fmla="*/ 833 w 1382"/>
                <a:gd name="T9" fmla="*/ 119 h 152"/>
                <a:gd name="T10" fmla="*/ 1025 w 1382"/>
                <a:gd name="T11" fmla="*/ 152 h 152"/>
                <a:gd name="T12" fmla="*/ 1190 w 1382"/>
                <a:gd name="T13" fmla="*/ 138 h 152"/>
                <a:gd name="T14" fmla="*/ 1322 w 1382"/>
                <a:gd name="T15" fmla="*/ 105 h 152"/>
                <a:gd name="T16" fmla="*/ 1382 w 1382"/>
                <a:gd name="T17" fmla="*/ 72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2"/>
                <a:gd name="T28" fmla="*/ 0 h 152"/>
                <a:gd name="T29" fmla="*/ 1382 w 1382"/>
                <a:gd name="T30" fmla="*/ 152 h 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2" h="152">
                  <a:moveTo>
                    <a:pt x="0" y="46"/>
                  </a:moveTo>
                  <a:lnTo>
                    <a:pt x="192" y="0"/>
                  </a:lnTo>
                  <a:lnTo>
                    <a:pt x="350" y="0"/>
                  </a:lnTo>
                  <a:lnTo>
                    <a:pt x="535" y="39"/>
                  </a:lnTo>
                  <a:lnTo>
                    <a:pt x="833" y="119"/>
                  </a:lnTo>
                  <a:lnTo>
                    <a:pt x="1025" y="152"/>
                  </a:lnTo>
                  <a:lnTo>
                    <a:pt x="1190" y="138"/>
                  </a:lnTo>
                  <a:lnTo>
                    <a:pt x="1322" y="105"/>
                  </a:lnTo>
                  <a:lnTo>
                    <a:pt x="1382" y="72"/>
                  </a:lnTo>
                </a:path>
              </a:pathLst>
            </a:custGeom>
            <a:noFill/>
            <a:ln w="9525">
              <a:solidFill>
                <a:schemeClr val="tx1"/>
              </a:solidFill>
              <a:round/>
              <a:headEnd/>
              <a:tailEnd/>
            </a:ln>
          </p:spPr>
          <p:txBody>
            <a:bodyPr wrap="none" anchor="ctr"/>
            <a:lstStyle/>
            <a:p>
              <a:endParaRPr lang="tr-TR">
                <a:latin typeface="Calibri" pitchFamily="34" charset="0"/>
              </a:endParaRPr>
            </a:p>
          </p:txBody>
        </p:sp>
      </p:grpSp>
      <p:sp>
        <p:nvSpPr>
          <p:cNvPr id="24585" name="Line 18"/>
          <p:cNvSpPr>
            <a:spLocks noChangeShapeType="1"/>
          </p:cNvSpPr>
          <p:nvPr/>
        </p:nvSpPr>
        <p:spPr bwMode="auto">
          <a:xfrm flipV="1">
            <a:off x="3419475" y="981075"/>
            <a:ext cx="1847850" cy="808038"/>
          </a:xfrm>
          <a:prstGeom prst="line">
            <a:avLst/>
          </a:prstGeom>
          <a:noFill/>
          <a:ln w="38100">
            <a:solidFill>
              <a:schemeClr val="bg1"/>
            </a:solidFill>
            <a:round/>
            <a:headEnd/>
            <a:tailEnd type="triangle" w="med" len="med"/>
          </a:ln>
        </p:spPr>
        <p:txBody>
          <a:bodyPr wrap="none" anchor="ctr"/>
          <a:lstStyle/>
          <a:p>
            <a:endParaRPr lang="tr-TR"/>
          </a:p>
        </p:txBody>
      </p:sp>
      <p:sp>
        <p:nvSpPr>
          <p:cNvPr id="24586" name="Line 19"/>
          <p:cNvSpPr>
            <a:spLocks noChangeShapeType="1"/>
          </p:cNvSpPr>
          <p:nvPr/>
        </p:nvSpPr>
        <p:spPr bwMode="auto">
          <a:xfrm>
            <a:off x="4067175" y="2133600"/>
            <a:ext cx="1993900" cy="82550"/>
          </a:xfrm>
          <a:prstGeom prst="line">
            <a:avLst/>
          </a:prstGeom>
          <a:noFill/>
          <a:ln w="38100">
            <a:solidFill>
              <a:schemeClr val="bg1"/>
            </a:solidFill>
            <a:round/>
            <a:headEnd/>
            <a:tailEnd type="triangle" w="med" len="med"/>
          </a:ln>
        </p:spPr>
        <p:txBody>
          <a:bodyPr wrap="none" anchor="ctr"/>
          <a:lstStyle/>
          <a:p>
            <a:endParaRPr lang="tr-TR"/>
          </a:p>
        </p:txBody>
      </p:sp>
      <p:sp>
        <p:nvSpPr>
          <p:cNvPr id="24587" name="AutoShape 20"/>
          <p:cNvSpPr>
            <a:spLocks noChangeArrowheads="1"/>
          </p:cNvSpPr>
          <p:nvPr/>
        </p:nvSpPr>
        <p:spPr bwMode="auto">
          <a:xfrm>
            <a:off x="250825" y="1916113"/>
            <a:ext cx="828675" cy="420687"/>
          </a:xfrm>
          <a:prstGeom prst="rightArrow">
            <a:avLst>
              <a:gd name="adj1" fmla="val 50000"/>
              <a:gd name="adj2" fmla="val 49245"/>
            </a:avLst>
          </a:prstGeom>
          <a:solidFill>
            <a:schemeClr val="accent1"/>
          </a:solidFill>
          <a:ln w="9525">
            <a:solidFill>
              <a:schemeClr val="tx1"/>
            </a:solidFill>
            <a:miter lim="800000"/>
            <a:headEnd/>
            <a:tailEnd/>
          </a:ln>
        </p:spPr>
        <p:txBody>
          <a:bodyPr wrap="none" anchor="ctr"/>
          <a:lstStyle/>
          <a:p>
            <a:endParaRPr lang="tr-TR">
              <a:latin typeface="Calibri" pitchFamily="34" charset="0"/>
            </a:endParaRPr>
          </a:p>
        </p:txBody>
      </p:sp>
      <p:sp>
        <p:nvSpPr>
          <p:cNvPr id="24588" name="AutoShape 21"/>
          <p:cNvSpPr>
            <a:spLocks noChangeArrowheads="1"/>
          </p:cNvSpPr>
          <p:nvPr/>
        </p:nvSpPr>
        <p:spPr bwMode="auto">
          <a:xfrm>
            <a:off x="3276600" y="1989138"/>
            <a:ext cx="776288" cy="407987"/>
          </a:xfrm>
          <a:prstGeom prst="leftArrow">
            <a:avLst>
              <a:gd name="adj1" fmla="val 50000"/>
              <a:gd name="adj2" fmla="val 47568"/>
            </a:avLst>
          </a:prstGeom>
          <a:solidFill>
            <a:schemeClr val="accent1"/>
          </a:solidFill>
          <a:ln w="9525">
            <a:solidFill>
              <a:schemeClr val="tx1"/>
            </a:solidFill>
            <a:miter lim="800000"/>
            <a:headEnd/>
            <a:tailEnd/>
          </a:ln>
        </p:spPr>
        <p:txBody>
          <a:bodyPr wrap="none" anchor="ctr"/>
          <a:lstStyle/>
          <a:p>
            <a:endParaRPr lang="tr-TR">
              <a:latin typeface="Calibri" pitchFamily="34" charset="0"/>
            </a:endParaRPr>
          </a:p>
        </p:txBody>
      </p:sp>
      <p:sp>
        <p:nvSpPr>
          <p:cNvPr id="1069078" name="Rectangle 22"/>
          <p:cNvSpPr>
            <a:spLocks noChangeArrowheads="1"/>
          </p:cNvSpPr>
          <p:nvPr/>
        </p:nvSpPr>
        <p:spPr bwMode="auto">
          <a:xfrm>
            <a:off x="4572000" y="1052513"/>
            <a:ext cx="1001713" cy="396875"/>
          </a:xfrm>
          <a:prstGeom prst="rect">
            <a:avLst/>
          </a:prstGeom>
          <a:noFill/>
          <a:ln w="9525">
            <a:noFill/>
            <a:miter lim="800000"/>
            <a:headEnd/>
            <a:tailEnd/>
          </a:ln>
          <a:effectLst/>
        </p:spPr>
        <p:txBody>
          <a:bodyPr wrap="none">
            <a:spAutoFit/>
          </a:bodyPr>
          <a:lstStyle/>
          <a:p>
            <a:pPr eaLnBrk="0" fontAlgn="auto" hangingPunct="0">
              <a:spcBef>
                <a:spcPts val="0"/>
              </a:spcBef>
              <a:spcAft>
                <a:spcPts val="0"/>
              </a:spcAft>
              <a:defRPr/>
            </a:pPr>
            <a:r>
              <a:rPr lang="en-US" sz="2000" b="1" i="1">
                <a:solidFill>
                  <a:srgbClr val="FFFF00"/>
                </a:solidFill>
                <a:effectLst>
                  <a:outerShdw blurRad="38100" dist="38100" dir="2700000" algn="tl">
                    <a:srgbClr val="FFFFFF"/>
                  </a:outerShdw>
                </a:effectLst>
                <a:latin typeface="Palatino" charset="0"/>
                <a:cs typeface="+mn-cs"/>
              </a:rPr>
              <a:t>P</a:t>
            </a:r>
            <a:r>
              <a:rPr lang="tr-TR" sz="2000" b="1" i="1">
                <a:solidFill>
                  <a:srgbClr val="FFFF00"/>
                </a:solidFill>
                <a:effectLst>
                  <a:outerShdw blurRad="38100" dist="38100" dir="2700000" algn="tl">
                    <a:srgbClr val="FFFFFF"/>
                  </a:outerShdw>
                </a:effectLst>
                <a:latin typeface="Palatino" charset="0"/>
                <a:cs typeface="+mn-cs"/>
              </a:rPr>
              <a:t>lastik</a:t>
            </a:r>
            <a:endParaRPr lang="en-US" sz="2000" b="1" i="1">
              <a:solidFill>
                <a:srgbClr val="FFFF00"/>
              </a:solidFill>
              <a:effectLst>
                <a:outerShdw blurRad="38100" dist="38100" dir="2700000" algn="tl">
                  <a:srgbClr val="FFFFFF"/>
                </a:outerShdw>
              </a:effectLst>
              <a:latin typeface="Palatino" charset="0"/>
              <a:cs typeface="+mn-cs"/>
            </a:endParaRPr>
          </a:p>
        </p:txBody>
      </p:sp>
      <p:sp>
        <p:nvSpPr>
          <p:cNvPr id="1069079" name="Rectangle 23"/>
          <p:cNvSpPr>
            <a:spLocks noChangeArrowheads="1"/>
          </p:cNvSpPr>
          <p:nvPr/>
        </p:nvSpPr>
        <p:spPr bwMode="auto">
          <a:xfrm>
            <a:off x="5795963" y="2205038"/>
            <a:ext cx="1044575" cy="396875"/>
          </a:xfrm>
          <a:prstGeom prst="rect">
            <a:avLst/>
          </a:prstGeom>
          <a:noFill/>
          <a:ln w="9525">
            <a:noFill/>
            <a:miter lim="800000"/>
            <a:headEnd/>
            <a:tailEnd/>
          </a:ln>
          <a:effectLst/>
        </p:spPr>
        <p:txBody>
          <a:bodyPr wrap="none">
            <a:spAutoFit/>
          </a:bodyPr>
          <a:lstStyle/>
          <a:p>
            <a:pPr eaLnBrk="0" fontAlgn="auto" hangingPunct="0">
              <a:spcBef>
                <a:spcPts val="0"/>
              </a:spcBef>
              <a:spcAft>
                <a:spcPts val="0"/>
              </a:spcAft>
              <a:defRPr/>
            </a:pPr>
            <a:r>
              <a:rPr lang="tr-TR" sz="2000" b="1" i="1">
                <a:solidFill>
                  <a:srgbClr val="FFFF00"/>
                </a:solidFill>
                <a:effectLst>
                  <a:outerShdw blurRad="38100" dist="38100" dir="2700000" algn="tl">
                    <a:srgbClr val="FFFFFF"/>
                  </a:outerShdw>
                </a:effectLst>
                <a:latin typeface="Palatino" charset="0"/>
                <a:cs typeface="+mn-cs"/>
              </a:rPr>
              <a:t>Gevrek</a:t>
            </a:r>
            <a:endParaRPr lang="en-US" sz="2000" b="1" i="1">
              <a:solidFill>
                <a:srgbClr val="FFFF00"/>
              </a:solidFill>
              <a:effectLst>
                <a:outerShdw blurRad="38100" dist="38100" dir="2700000" algn="tl">
                  <a:srgbClr val="FFFFFF"/>
                </a:outerShdw>
              </a:effectLst>
              <a:latin typeface="Palatino" charset="0"/>
              <a:cs typeface="+mn-cs"/>
            </a:endParaRPr>
          </a:p>
        </p:txBody>
      </p:sp>
      <p:sp>
        <p:nvSpPr>
          <p:cNvPr id="24591" name="Rectangle 24" descr="Light horizontal"/>
          <p:cNvSpPr>
            <a:spLocks noChangeArrowheads="1"/>
          </p:cNvSpPr>
          <p:nvPr/>
        </p:nvSpPr>
        <p:spPr bwMode="auto">
          <a:xfrm>
            <a:off x="1012825" y="3457575"/>
            <a:ext cx="1909763" cy="798513"/>
          </a:xfrm>
          <a:prstGeom prst="rect">
            <a:avLst/>
          </a:prstGeom>
          <a:pattFill prst="ltHorz">
            <a:fgClr>
              <a:schemeClr val="tx2"/>
            </a:fgClr>
            <a:bgClr>
              <a:srgbClr val="FFFFCC"/>
            </a:bgClr>
          </a:pattFill>
          <a:ln w="9525">
            <a:solidFill>
              <a:schemeClr val="tx1"/>
            </a:solidFill>
            <a:miter lim="800000"/>
            <a:headEnd/>
            <a:tailEnd/>
          </a:ln>
        </p:spPr>
        <p:txBody>
          <a:bodyPr wrap="none" anchor="ctr"/>
          <a:lstStyle/>
          <a:p>
            <a:endParaRPr lang="tr-TR">
              <a:latin typeface="Calibri" pitchFamily="34" charset="0"/>
            </a:endParaRPr>
          </a:p>
        </p:txBody>
      </p:sp>
      <p:sp>
        <p:nvSpPr>
          <p:cNvPr id="24592" name="AutoShape 25"/>
          <p:cNvSpPr>
            <a:spLocks noChangeArrowheads="1"/>
          </p:cNvSpPr>
          <p:nvPr/>
        </p:nvSpPr>
        <p:spPr bwMode="auto">
          <a:xfrm>
            <a:off x="2997200" y="3678238"/>
            <a:ext cx="828675" cy="420687"/>
          </a:xfrm>
          <a:prstGeom prst="rightArrow">
            <a:avLst>
              <a:gd name="adj1" fmla="val 50000"/>
              <a:gd name="adj2" fmla="val 49245"/>
            </a:avLst>
          </a:prstGeom>
          <a:solidFill>
            <a:schemeClr val="accent1"/>
          </a:solidFill>
          <a:ln w="9525">
            <a:solidFill>
              <a:schemeClr val="tx1"/>
            </a:solidFill>
            <a:miter lim="800000"/>
            <a:headEnd/>
            <a:tailEnd/>
          </a:ln>
        </p:spPr>
        <p:txBody>
          <a:bodyPr wrap="none" anchor="ctr"/>
          <a:lstStyle/>
          <a:p>
            <a:endParaRPr lang="tr-TR">
              <a:latin typeface="Calibri" pitchFamily="34" charset="0"/>
            </a:endParaRPr>
          </a:p>
        </p:txBody>
      </p:sp>
      <p:sp>
        <p:nvSpPr>
          <p:cNvPr id="24593" name="AutoShape 26"/>
          <p:cNvSpPr>
            <a:spLocks noChangeArrowheads="1"/>
          </p:cNvSpPr>
          <p:nvPr/>
        </p:nvSpPr>
        <p:spPr bwMode="auto">
          <a:xfrm>
            <a:off x="142875" y="3678238"/>
            <a:ext cx="776288" cy="407987"/>
          </a:xfrm>
          <a:prstGeom prst="leftArrow">
            <a:avLst>
              <a:gd name="adj1" fmla="val 50000"/>
              <a:gd name="adj2" fmla="val 47568"/>
            </a:avLst>
          </a:prstGeom>
          <a:solidFill>
            <a:schemeClr val="accent1"/>
          </a:solidFill>
          <a:ln w="9525">
            <a:solidFill>
              <a:schemeClr val="tx1"/>
            </a:solidFill>
            <a:miter lim="800000"/>
            <a:headEnd/>
            <a:tailEnd/>
          </a:ln>
        </p:spPr>
        <p:txBody>
          <a:bodyPr wrap="none" anchor="ctr"/>
          <a:lstStyle/>
          <a:p>
            <a:endParaRPr lang="tr-TR">
              <a:latin typeface="Calibri" pitchFamily="34" charset="0"/>
            </a:endParaRPr>
          </a:p>
        </p:txBody>
      </p:sp>
      <p:sp>
        <p:nvSpPr>
          <p:cNvPr id="24594" name="Freeform 27" descr="Light horizontal"/>
          <p:cNvSpPr>
            <a:spLocks/>
          </p:cNvSpPr>
          <p:nvPr/>
        </p:nvSpPr>
        <p:spPr bwMode="auto">
          <a:xfrm>
            <a:off x="4384675" y="2740025"/>
            <a:ext cx="1889125" cy="808038"/>
          </a:xfrm>
          <a:custGeom>
            <a:avLst/>
            <a:gdLst>
              <a:gd name="T0" fmla="*/ 0 w 1190"/>
              <a:gd name="T1" fmla="*/ 0 h 509"/>
              <a:gd name="T2" fmla="*/ 0 w 1190"/>
              <a:gd name="T3" fmla="*/ 1265119314 h 509"/>
              <a:gd name="T4" fmla="*/ 768646746 w 1190"/>
              <a:gd name="T5" fmla="*/ 997982650 h 509"/>
              <a:gd name="T6" fmla="*/ 1534774130 w 1190"/>
              <a:gd name="T7" fmla="*/ 897176362 h 509"/>
              <a:gd name="T8" fmla="*/ 2147483647 w 1190"/>
              <a:gd name="T9" fmla="*/ 1048385794 h 509"/>
              <a:gd name="T10" fmla="*/ 2147483647 w 1190"/>
              <a:gd name="T11" fmla="*/ 1282761208 h 509"/>
              <a:gd name="T12" fmla="*/ 2147483647 w 1190"/>
              <a:gd name="T13" fmla="*/ 32762850 h 509"/>
              <a:gd name="T14" fmla="*/ 2147483647 w 1190"/>
              <a:gd name="T15" fmla="*/ 315020544 h 509"/>
              <a:gd name="T16" fmla="*/ 1534774130 w 1190"/>
              <a:gd name="T17" fmla="*/ 430947874 h 509"/>
              <a:gd name="T18" fmla="*/ 786288626 w 1190"/>
              <a:gd name="T19" fmla="*/ 315020544 h 509"/>
              <a:gd name="T20" fmla="*/ 0 w 1190"/>
              <a:gd name="T21" fmla="*/ 0 h 5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90"/>
              <a:gd name="T34" fmla="*/ 0 h 509"/>
              <a:gd name="T35" fmla="*/ 1190 w 1190"/>
              <a:gd name="T36" fmla="*/ 509 h 50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90" h="509">
                <a:moveTo>
                  <a:pt x="0" y="0"/>
                </a:moveTo>
                <a:lnTo>
                  <a:pt x="0" y="502"/>
                </a:lnTo>
                <a:lnTo>
                  <a:pt x="305" y="396"/>
                </a:lnTo>
                <a:lnTo>
                  <a:pt x="609" y="356"/>
                </a:lnTo>
                <a:lnTo>
                  <a:pt x="887" y="416"/>
                </a:lnTo>
                <a:lnTo>
                  <a:pt x="1190" y="509"/>
                </a:lnTo>
                <a:lnTo>
                  <a:pt x="1190" y="13"/>
                </a:lnTo>
                <a:lnTo>
                  <a:pt x="893" y="125"/>
                </a:lnTo>
                <a:lnTo>
                  <a:pt x="609" y="171"/>
                </a:lnTo>
                <a:lnTo>
                  <a:pt x="312" y="125"/>
                </a:lnTo>
                <a:lnTo>
                  <a:pt x="0" y="0"/>
                </a:lnTo>
                <a:close/>
              </a:path>
            </a:pathLst>
          </a:custGeom>
          <a:pattFill prst="ltHorz">
            <a:fgClr>
              <a:schemeClr val="tx1"/>
            </a:fgClr>
            <a:bgClr>
              <a:srgbClr val="FFFFCC"/>
            </a:bgClr>
          </a:pattFill>
          <a:ln w="9525">
            <a:solidFill>
              <a:schemeClr val="tx1"/>
            </a:solidFill>
            <a:round/>
            <a:headEnd/>
            <a:tailEnd/>
          </a:ln>
        </p:spPr>
        <p:txBody>
          <a:bodyPr wrap="none" anchor="ctr"/>
          <a:lstStyle/>
          <a:p>
            <a:endParaRPr lang="tr-TR">
              <a:latin typeface="Calibri" pitchFamily="34" charset="0"/>
            </a:endParaRPr>
          </a:p>
        </p:txBody>
      </p:sp>
      <p:sp>
        <p:nvSpPr>
          <p:cNvPr id="24595" name="Freeform 28" descr="Light horizontal"/>
          <p:cNvSpPr>
            <a:spLocks/>
          </p:cNvSpPr>
          <p:nvPr/>
        </p:nvSpPr>
        <p:spPr bwMode="auto">
          <a:xfrm>
            <a:off x="6545263" y="3554413"/>
            <a:ext cx="892175" cy="798512"/>
          </a:xfrm>
          <a:custGeom>
            <a:avLst/>
            <a:gdLst>
              <a:gd name="T0" fmla="*/ 0 w 562"/>
              <a:gd name="T1" fmla="*/ 0 h 503"/>
              <a:gd name="T2" fmla="*/ 0 w 562"/>
              <a:gd name="T3" fmla="*/ 1267637095 h 503"/>
              <a:gd name="T4" fmla="*/ 1416327594 w 562"/>
              <a:gd name="T5" fmla="*/ 1267637095 h 503"/>
              <a:gd name="T6" fmla="*/ 632558349 w 562"/>
              <a:gd name="T7" fmla="*/ 0 h 503"/>
              <a:gd name="T8" fmla="*/ 0 w 562"/>
              <a:gd name="T9" fmla="*/ 0 h 503"/>
              <a:gd name="T10" fmla="*/ 0 60000 65536"/>
              <a:gd name="T11" fmla="*/ 0 60000 65536"/>
              <a:gd name="T12" fmla="*/ 0 60000 65536"/>
              <a:gd name="T13" fmla="*/ 0 60000 65536"/>
              <a:gd name="T14" fmla="*/ 0 60000 65536"/>
              <a:gd name="T15" fmla="*/ 0 w 562"/>
              <a:gd name="T16" fmla="*/ 0 h 503"/>
              <a:gd name="T17" fmla="*/ 562 w 562"/>
              <a:gd name="T18" fmla="*/ 503 h 503"/>
            </a:gdLst>
            <a:ahLst/>
            <a:cxnLst>
              <a:cxn ang="T10">
                <a:pos x="T0" y="T1"/>
              </a:cxn>
              <a:cxn ang="T11">
                <a:pos x="T2" y="T3"/>
              </a:cxn>
              <a:cxn ang="T12">
                <a:pos x="T4" y="T5"/>
              </a:cxn>
              <a:cxn ang="T13">
                <a:pos x="T6" y="T7"/>
              </a:cxn>
              <a:cxn ang="T14">
                <a:pos x="T8" y="T9"/>
              </a:cxn>
            </a:cxnLst>
            <a:rect l="T15" t="T16" r="T17" b="T18"/>
            <a:pathLst>
              <a:path w="562" h="503">
                <a:moveTo>
                  <a:pt x="0" y="0"/>
                </a:moveTo>
                <a:lnTo>
                  <a:pt x="0" y="503"/>
                </a:lnTo>
                <a:lnTo>
                  <a:pt x="562" y="503"/>
                </a:lnTo>
                <a:lnTo>
                  <a:pt x="251" y="0"/>
                </a:lnTo>
                <a:lnTo>
                  <a:pt x="0" y="0"/>
                </a:lnTo>
                <a:close/>
              </a:path>
            </a:pathLst>
          </a:custGeom>
          <a:pattFill prst="ltHorz">
            <a:fgClr>
              <a:schemeClr val="tx1"/>
            </a:fgClr>
            <a:bgClr>
              <a:srgbClr val="FFFFCC"/>
            </a:bgClr>
          </a:pattFill>
          <a:ln w="9525">
            <a:solidFill>
              <a:schemeClr val="tx1"/>
            </a:solidFill>
            <a:round/>
            <a:headEnd/>
            <a:tailEnd/>
          </a:ln>
        </p:spPr>
        <p:txBody>
          <a:bodyPr wrap="none" anchor="ctr"/>
          <a:lstStyle/>
          <a:p>
            <a:endParaRPr lang="tr-TR">
              <a:latin typeface="Calibri" pitchFamily="34" charset="0"/>
            </a:endParaRPr>
          </a:p>
        </p:txBody>
      </p:sp>
      <p:sp>
        <p:nvSpPr>
          <p:cNvPr id="24596" name="Freeform 29" descr="Light horizontal"/>
          <p:cNvSpPr>
            <a:spLocks/>
          </p:cNvSpPr>
          <p:nvPr/>
        </p:nvSpPr>
        <p:spPr bwMode="auto">
          <a:xfrm>
            <a:off x="7129463" y="3862388"/>
            <a:ext cx="1139825" cy="800100"/>
          </a:xfrm>
          <a:custGeom>
            <a:avLst/>
            <a:gdLst>
              <a:gd name="T0" fmla="*/ 1025702848 w 718"/>
              <a:gd name="T1" fmla="*/ 1265118528 h 504"/>
              <a:gd name="T2" fmla="*/ 1809472366 w 718"/>
              <a:gd name="T3" fmla="*/ 0 h 504"/>
              <a:gd name="T4" fmla="*/ 0 w 718"/>
              <a:gd name="T5" fmla="*/ 0 h 504"/>
              <a:gd name="T6" fmla="*/ 768648387 w 718"/>
              <a:gd name="T7" fmla="*/ 1270158839 h 504"/>
              <a:gd name="T8" fmla="*/ 1025702848 w 718"/>
              <a:gd name="T9" fmla="*/ 1265118528 h 504"/>
              <a:gd name="T10" fmla="*/ 0 60000 65536"/>
              <a:gd name="T11" fmla="*/ 0 60000 65536"/>
              <a:gd name="T12" fmla="*/ 0 60000 65536"/>
              <a:gd name="T13" fmla="*/ 0 60000 65536"/>
              <a:gd name="T14" fmla="*/ 0 60000 65536"/>
              <a:gd name="T15" fmla="*/ 0 w 718"/>
              <a:gd name="T16" fmla="*/ 0 h 504"/>
              <a:gd name="T17" fmla="*/ 718 w 718"/>
              <a:gd name="T18" fmla="*/ 504 h 504"/>
            </a:gdLst>
            <a:ahLst/>
            <a:cxnLst>
              <a:cxn ang="T10">
                <a:pos x="T0" y="T1"/>
              </a:cxn>
              <a:cxn ang="T11">
                <a:pos x="T2" y="T3"/>
              </a:cxn>
              <a:cxn ang="T12">
                <a:pos x="T4" y="T5"/>
              </a:cxn>
              <a:cxn ang="T13">
                <a:pos x="T6" y="T7"/>
              </a:cxn>
              <a:cxn ang="T14">
                <a:pos x="T8" y="T9"/>
              </a:cxn>
            </a:cxnLst>
            <a:rect l="T15" t="T16" r="T17" b="T18"/>
            <a:pathLst>
              <a:path w="718" h="504">
                <a:moveTo>
                  <a:pt x="407" y="502"/>
                </a:moveTo>
                <a:lnTo>
                  <a:pt x="718" y="0"/>
                </a:lnTo>
                <a:lnTo>
                  <a:pt x="0" y="0"/>
                </a:lnTo>
                <a:lnTo>
                  <a:pt x="305" y="504"/>
                </a:lnTo>
                <a:lnTo>
                  <a:pt x="407" y="502"/>
                </a:lnTo>
                <a:close/>
              </a:path>
            </a:pathLst>
          </a:custGeom>
          <a:pattFill prst="ltHorz">
            <a:fgClr>
              <a:schemeClr val="tx1"/>
            </a:fgClr>
            <a:bgClr>
              <a:srgbClr val="FFFFCC"/>
            </a:bgClr>
          </a:pattFill>
          <a:ln w="9525">
            <a:solidFill>
              <a:schemeClr val="tx1"/>
            </a:solidFill>
            <a:round/>
            <a:headEnd/>
            <a:tailEnd/>
          </a:ln>
        </p:spPr>
        <p:txBody>
          <a:bodyPr wrap="none" anchor="ctr"/>
          <a:lstStyle/>
          <a:p>
            <a:endParaRPr lang="tr-TR">
              <a:latin typeface="Calibri" pitchFamily="34" charset="0"/>
            </a:endParaRPr>
          </a:p>
        </p:txBody>
      </p:sp>
      <p:sp>
        <p:nvSpPr>
          <p:cNvPr id="24597" name="Freeform 30" descr="Light horizontal"/>
          <p:cNvSpPr>
            <a:spLocks/>
          </p:cNvSpPr>
          <p:nvPr/>
        </p:nvSpPr>
        <p:spPr bwMode="auto">
          <a:xfrm flipH="1">
            <a:off x="7924800" y="3590925"/>
            <a:ext cx="892175" cy="798513"/>
          </a:xfrm>
          <a:custGeom>
            <a:avLst/>
            <a:gdLst>
              <a:gd name="T0" fmla="*/ 0 w 562"/>
              <a:gd name="T1" fmla="*/ 0 h 503"/>
              <a:gd name="T2" fmla="*/ 0 w 562"/>
              <a:gd name="T3" fmla="*/ 1267640270 h 503"/>
              <a:gd name="T4" fmla="*/ 1416327594 w 562"/>
              <a:gd name="T5" fmla="*/ 1267640270 h 503"/>
              <a:gd name="T6" fmla="*/ 632558349 w 562"/>
              <a:gd name="T7" fmla="*/ 0 h 503"/>
              <a:gd name="T8" fmla="*/ 0 w 562"/>
              <a:gd name="T9" fmla="*/ 0 h 503"/>
              <a:gd name="T10" fmla="*/ 0 60000 65536"/>
              <a:gd name="T11" fmla="*/ 0 60000 65536"/>
              <a:gd name="T12" fmla="*/ 0 60000 65536"/>
              <a:gd name="T13" fmla="*/ 0 60000 65536"/>
              <a:gd name="T14" fmla="*/ 0 60000 65536"/>
              <a:gd name="T15" fmla="*/ 0 w 562"/>
              <a:gd name="T16" fmla="*/ 0 h 503"/>
              <a:gd name="T17" fmla="*/ 562 w 562"/>
              <a:gd name="T18" fmla="*/ 503 h 503"/>
            </a:gdLst>
            <a:ahLst/>
            <a:cxnLst>
              <a:cxn ang="T10">
                <a:pos x="T0" y="T1"/>
              </a:cxn>
              <a:cxn ang="T11">
                <a:pos x="T2" y="T3"/>
              </a:cxn>
              <a:cxn ang="T12">
                <a:pos x="T4" y="T5"/>
              </a:cxn>
              <a:cxn ang="T13">
                <a:pos x="T6" y="T7"/>
              </a:cxn>
              <a:cxn ang="T14">
                <a:pos x="T8" y="T9"/>
              </a:cxn>
            </a:cxnLst>
            <a:rect l="T15" t="T16" r="T17" b="T18"/>
            <a:pathLst>
              <a:path w="562" h="503">
                <a:moveTo>
                  <a:pt x="0" y="0"/>
                </a:moveTo>
                <a:lnTo>
                  <a:pt x="0" y="503"/>
                </a:lnTo>
                <a:lnTo>
                  <a:pt x="562" y="503"/>
                </a:lnTo>
                <a:lnTo>
                  <a:pt x="251" y="0"/>
                </a:lnTo>
                <a:lnTo>
                  <a:pt x="0" y="0"/>
                </a:lnTo>
                <a:close/>
              </a:path>
            </a:pathLst>
          </a:custGeom>
          <a:pattFill prst="ltHorz">
            <a:fgClr>
              <a:schemeClr val="tx1"/>
            </a:fgClr>
            <a:bgClr>
              <a:srgbClr val="FFFFCC"/>
            </a:bgClr>
          </a:pattFill>
          <a:ln w="9525">
            <a:solidFill>
              <a:schemeClr val="tx1"/>
            </a:solidFill>
            <a:round/>
            <a:headEnd/>
            <a:tailEnd/>
          </a:ln>
        </p:spPr>
        <p:txBody>
          <a:bodyPr wrap="none" anchor="ctr"/>
          <a:lstStyle/>
          <a:p>
            <a:endParaRPr lang="tr-TR">
              <a:latin typeface="Calibri" pitchFamily="34" charset="0"/>
            </a:endParaRPr>
          </a:p>
        </p:txBody>
      </p:sp>
      <p:sp>
        <p:nvSpPr>
          <p:cNvPr id="24598" name="Freeform 32" descr="Light horizontal"/>
          <p:cNvSpPr>
            <a:spLocks/>
          </p:cNvSpPr>
          <p:nvPr/>
        </p:nvSpPr>
        <p:spPr bwMode="auto">
          <a:xfrm>
            <a:off x="6643688" y="2000250"/>
            <a:ext cx="892175" cy="798513"/>
          </a:xfrm>
          <a:custGeom>
            <a:avLst/>
            <a:gdLst>
              <a:gd name="T0" fmla="*/ 0 w 562"/>
              <a:gd name="T1" fmla="*/ 0 h 503"/>
              <a:gd name="T2" fmla="*/ 0 w 562"/>
              <a:gd name="T3" fmla="*/ 1267638683 h 503"/>
              <a:gd name="T4" fmla="*/ 1416327594 w 562"/>
              <a:gd name="T5" fmla="*/ 1267638683 h 503"/>
              <a:gd name="T6" fmla="*/ 632558349 w 562"/>
              <a:gd name="T7" fmla="*/ 0 h 503"/>
              <a:gd name="T8" fmla="*/ 0 w 562"/>
              <a:gd name="T9" fmla="*/ 0 h 503"/>
              <a:gd name="T10" fmla="*/ 0 60000 65536"/>
              <a:gd name="T11" fmla="*/ 0 60000 65536"/>
              <a:gd name="T12" fmla="*/ 0 60000 65536"/>
              <a:gd name="T13" fmla="*/ 0 60000 65536"/>
              <a:gd name="T14" fmla="*/ 0 60000 65536"/>
              <a:gd name="T15" fmla="*/ 0 w 562"/>
              <a:gd name="T16" fmla="*/ 0 h 503"/>
              <a:gd name="T17" fmla="*/ 562 w 562"/>
              <a:gd name="T18" fmla="*/ 503 h 503"/>
            </a:gdLst>
            <a:ahLst/>
            <a:cxnLst>
              <a:cxn ang="T10">
                <a:pos x="T0" y="T1"/>
              </a:cxn>
              <a:cxn ang="T11">
                <a:pos x="T2" y="T3"/>
              </a:cxn>
              <a:cxn ang="T12">
                <a:pos x="T4" y="T5"/>
              </a:cxn>
              <a:cxn ang="T13">
                <a:pos x="T6" y="T7"/>
              </a:cxn>
              <a:cxn ang="T14">
                <a:pos x="T8" y="T9"/>
              </a:cxn>
            </a:cxnLst>
            <a:rect l="T15" t="T16" r="T17" b="T18"/>
            <a:pathLst>
              <a:path w="562" h="503">
                <a:moveTo>
                  <a:pt x="0" y="0"/>
                </a:moveTo>
                <a:lnTo>
                  <a:pt x="0" y="503"/>
                </a:lnTo>
                <a:lnTo>
                  <a:pt x="562" y="503"/>
                </a:lnTo>
                <a:lnTo>
                  <a:pt x="251" y="0"/>
                </a:lnTo>
                <a:lnTo>
                  <a:pt x="0" y="0"/>
                </a:lnTo>
                <a:close/>
              </a:path>
            </a:pathLst>
          </a:custGeom>
          <a:pattFill prst="ltHorz">
            <a:fgClr>
              <a:schemeClr val="tx1"/>
            </a:fgClr>
            <a:bgClr>
              <a:srgbClr val="CCECFF"/>
            </a:bgClr>
          </a:pattFill>
          <a:ln w="9525">
            <a:solidFill>
              <a:schemeClr val="tx1"/>
            </a:solidFill>
            <a:round/>
            <a:headEnd/>
            <a:tailEnd/>
          </a:ln>
        </p:spPr>
        <p:txBody>
          <a:bodyPr wrap="none" anchor="ctr"/>
          <a:lstStyle/>
          <a:p>
            <a:endParaRPr lang="tr-TR">
              <a:latin typeface="Calibri" pitchFamily="34" charset="0"/>
            </a:endParaRPr>
          </a:p>
        </p:txBody>
      </p:sp>
      <p:sp>
        <p:nvSpPr>
          <p:cNvPr id="24599" name="Freeform 33" descr="Light horizontal"/>
          <p:cNvSpPr>
            <a:spLocks/>
          </p:cNvSpPr>
          <p:nvPr/>
        </p:nvSpPr>
        <p:spPr bwMode="auto">
          <a:xfrm>
            <a:off x="6858000" y="1714500"/>
            <a:ext cx="1490663" cy="800100"/>
          </a:xfrm>
          <a:custGeom>
            <a:avLst/>
            <a:gdLst>
              <a:gd name="T0" fmla="*/ 2147483647 w 939"/>
              <a:gd name="T1" fmla="*/ 1267639477 h 504"/>
              <a:gd name="T2" fmla="*/ 2147483647 w 939"/>
              <a:gd name="T3" fmla="*/ 0 h 504"/>
              <a:gd name="T4" fmla="*/ 0 w 939"/>
              <a:gd name="T5" fmla="*/ 0 h 504"/>
              <a:gd name="T6" fmla="*/ 768647119 w 939"/>
              <a:gd name="T7" fmla="*/ 1270158839 h 504"/>
              <a:gd name="T8" fmla="*/ 2147483647 w 939"/>
              <a:gd name="T9" fmla="*/ 1267639477 h 504"/>
              <a:gd name="T10" fmla="*/ 0 60000 65536"/>
              <a:gd name="T11" fmla="*/ 0 60000 65536"/>
              <a:gd name="T12" fmla="*/ 0 60000 65536"/>
              <a:gd name="T13" fmla="*/ 0 60000 65536"/>
              <a:gd name="T14" fmla="*/ 0 60000 65536"/>
              <a:gd name="T15" fmla="*/ 0 w 939"/>
              <a:gd name="T16" fmla="*/ 0 h 504"/>
              <a:gd name="T17" fmla="*/ 939 w 939"/>
              <a:gd name="T18" fmla="*/ 504 h 504"/>
            </a:gdLst>
            <a:ahLst/>
            <a:cxnLst>
              <a:cxn ang="T10">
                <a:pos x="T0" y="T1"/>
              </a:cxn>
              <a:cxn ang="T11">
                <a:pos x="T2" y="T3"/>
              </a:cxn>
              <a:cxn ang="T12">
                <a:pos x="T4" y="T5"/>
              </a:cxn>
              <a:cxn ang="T13">
                <a:pos x="T6" y="T7"/>
              </a:cxn>
              <a:cxn ang="T14">
                <a:pos x="T8" y="T9"/>
              </a:cxn>
            </a:cxnLst>
            <a:rect l="T15" t="T16" r="T17" b="T18"/>
            <a:pathLst>
              <a:path w="939" h="504">
                <a:moveTo>
                  <a:pt x="939" y="503"/>
                </a:moveTo>
                <a:lnTo>
                  <a:pt x="939" y="0"/>
                </a:lnTo>
                <a:lnTo>
                  <a:pt x="0" y="0"/>
                </a:lnTo>
                <a:lnTo>
                  <a:pt x="305" y="504"/>
                </a:lnTo>
                <a:lnTo>
                  <a:pt x="939" y="503"/>
                </a:lnTo>
                <a:close/>
              </a:path>
            </a:pathLst>
          </a:custGeom>
          <a:pattFill prst="ltHorz">
            <a:fgClr>
              <a:schemeClr val="tx1"/>
            </a:fgClr>
            <a:bgClr>
              <a:srgbClr val="CCECFF"/>
            </a:bgClr>
          </a:pattFill>
          <a:ln w="9525">
            <a:solidFill>
              <a:schemeClr val="tx1"/>
            </a:solidFill>
            <a:round/>
            <a:headEnd/>
            <a:tailEnd/>
          </a:ln>
        </p:spPr>
        <p:txBody>
          <a:bodyPr wrap="none" anchor="ctr"/>
          <a:lstStyle/>
          <a:p>
            <a:endParaRPr lang="tr-TR">
              <a:latin typeface="Calibri" pitchFamily="34" charset="0"/>
            </a:endParaRPr>
          </a:p>
        </p:txBody>
      </p:sp>
      <p:grpSp>
        <p:nvGrpSpPr>
          <p:cNvPr id="3" name="Group 34"/>
          <p:cNvGrpSpPr>
            <a:grpSpLocks/>
          </p:cNvGrpSpPr>
          <p:nvPr/>
        </p:nvGrpSpPr>
        <p:grpSpPr bwMode="auto">
          <a:xfrm>
            <a:off x="7000875" y="2143125"/>
            <a:ext cx="193675" cy="300038"/>
            <a:chOff x="4476" y="1329"/>
            <a:chExt cx="122" cy="189"/>
          </a:xfrm>
        </p:grpSpPr>
        <p:sp>
          <p:nvSpPr>
            <p:cNvPr id="24643" name="Line 35"/>
            <p:cNvSpPr>
              <a:spLocks noChangeShapeType="1"/>
            </p:cNvSpPr>
            <p:nvPr/>
          </p:nvSpPr>
          <p:spPr bwMode="auto">
            <a:xfrm>
              <a:off x="4476" y="1329"/>
              <a:ext cx="112" cy="185"/>
            </a:xfrm>
            <a:prstGeom prst="line">
              <a:avLst/>
            </a:prstGeom>
            <a:noFill/>
            <a:ln w="28575">
              <a:solidFill>
                <a:srgbClr val="000000"/>
              </a:solidFill>
              <a:round/>
              <a:headEnd/>
              <a:tailEnd/>
            </a:ln>
          </p:spPr>
          <p:txBody>
            <a:bodyPr wrap="none" anchor="ctr"/>
            <a:lstStyle/>
            <a:p>
              <a:endParaRPr lang="tr-TR"/>
            </a:p>
          </p:txBody>
        </p:sp>
        <p:sp>
          <p:nvSpPr>
            <p:cNvPr id="24644" name="Line 36"/>
            <p:cNvSpPr>
              <a:spLocks noChangeShapeType="1"/>
            </p:cNvSpPr>
            <p:nvPr/>
          </p:nvSpPr>
          <p:spPr bwMode="auto">
            <a:xfrm flipH="1">
              <a:off x="4585" y="1405"/>
              <a:ext cx="13" cy="113"/>
            </a:xfrm>
            <a:prstGeom prst="line">
              <a:avLst/>
            </a:prstGeom>
            <a:noFill/>
            <a:ln w="28575">
              <a:solidFill>
                <a:srgbClr val="000000"/>
              </a:solidFill>
              <a:round/>
              <a:headEnd/>
              <a:tailEnd/>
            </a:ln>
          </p:spPr>
          <p:txBody>
            <a:bodyPr wrap="none" anchor="ctr"/>
            <a:lstStyle/>
            <a:p>
              <a:endParaRPr lang="tr-TR"/>
            </a:p>
          </p:txBody>
        </p:sp>
      </p:grpSp>
      <p:grpSp>
        <p:nvGrpSpPr>
          <p:cNvPr id="4" name="Group 37"/>
          <p:cNvGrpSpPr>
            <a:grpSpLocks/>
          </p:cNvGrpSpPr>
          <p:nvPr/>
        </p:nvGrpSpPr>
        <p:grpSpPr bwMode="auto">
          <a:xfrm rot="10800000">
            <a:off x="7072313" y="1857375"/>
            <a:ext cx="193675" cy="300038"/>
            <a:chOff x="4572" y="1425"/>
            <a:chExt cx="122" cy="189"/>
          </a:xfrm>
        </p:grpSpPr>
        <p:sp>
          <p:nvSpPr>
            <p:cNvPr id="24641" name="Line 38"/>
            <p:cNvSpPr>
              <a:spLocks noChangeShapeType="1"/>
            </p:cNvSpPr>
            <p:nvPr/>
          </p:nvSpPr>
          <p:spPr bwMode="auto">
            <a:xfrm>
              <a:off x="4572" y="1425"/>
              <a:ext cx="112" cy="185"/>
            </a:xfrm>
            <a:prstGeom prst="line">
              <a:avLst/>
            </a:prstGeom>
            <a:noFill/>
            <a:ln w="28575">
              <a:solidFill>
                <a:srgbClr val="000000"/>
              </a:solidFill>
              <a:round/>
              <a:headEnd/>
              <a:tailEnd/>
            </a:ln>
          </p:spPr>
          <p:txBody>
            <a:bodyPr wrap="none" anchor="ctr"/>
            <a:lstStyle/>
            <a:p>
              <a:endParaRPr lang="tr-TR"/>
            </a:p>
          </p:txBody>
        </p:sp>
        <p:sp>
          <p:nvSpPr>
            <p:cNvPr id="24642" name="Line 39"/>
            <p:cNvSpPr>
              <a:spLocks noChangeShapeType="1"/>
            </p:cNvSpPr>
            <p:nvPr/>
          </p:nvSpPr>
          <p:spPr bwMode="auto">
            <a:xfrm flipH="1">
              <a:off x="4681" y="1501"/>
              <a:ext cx="13" cy="113"/>
            </a:xfrm>
            <a:prstGeom prst="line">
              <a:avLst/>
            </a:prstGeom>
            <a:noFill/>
            <a:ln w="28575">
              <a:solidFill>
                <a:srgbClr val="000000"/>
              </a:solidFill>
              <a:round/>
              <a:headEnd/>
              <a:tailEnd/>
            </a:ln>
          </p:spPr>
          <p:txBody>
            <a:bodyPr wrap="none" anchor="ctr"/>
            <a:lstStyle/>
            <a:p>
              <a:endParaRPr lang="tr-TR"/>
            </a:p>
          </p:txBody>
        </p:sp>
      </p:grpSp>
      <p:grpSp>
        <p:nvGrpSpPr>
          <p:cNvPr id="5" name="Group 40"/>
          <p:cNvGrpSpPr>
            <a:grpSpLocks/>
          </p:cNvGrpSpPr>
          <p:nvPr/>
        </p:nvGrpSpPr>
        <p:grpSpPr bwMode="auto">
          <a:xfrm>
            <a:off x="7299325" y="3983038"/>
            <a:ext cx="193675" cy="300037"/>
            <a:chOff x="4476" y="1329"/>
            <a:chExt cx="122" cy="189"/>
          </a:xfrm>
        </p:grpSpPr>
        <p:sp>
          <p:nvSpPr>
            <p:cNvPr id="24639" name="Line 41"/>
            <p:cNvSpPr>
              <a:spLocks noChangeShapeType="1"/>
            </p:cNvSpPr>
            <p:nvPr/>
          </p:nvSpPr>
          <p:spPr bwMode="auto">
            <a:xfrm>
              <a:off x="4476" y="1329"/>
              <a:ext cx="112" cy="185"/>
            </a:xfrm>
            <a:prstGeom prst="line">
              <a:avLst/>
            </a:prstGeom>
            <a:noFill/>
            <a:ln w="28575">
              <a:solidFill>
                <a:srgbClr val="000000"/>
              </a:solidFill>
              <a:round/>
              <a:headEnd/>
              <a:tailEnd/>
            </a:ln>
          </p:spPr>
          <p:txBody>
            <a:bodyPr wrap="none" anchor="ctr"/>
            <a:lstStyle/>
            <a:p>
              <a:endParaRPr lang="tr-TR"/>
            </a:p>
          </p:txBody>
        </p:sp>
        <p:sp>
          <p:nvSpPr>
            <p:cNvPr id="24640" name="Line 42"/>
            <p:cNvSpPr>
              <a:spLocks noChangeShapeType="1"/>
            </p:cNvSpPr>
            <p:nvPr/>
          </p:nvSpPr>
          <p:spPr bwMode="auto">
            <a:xfrm flipH="1">
              <a:off x="4585" y="1405"/>
              <a:ext cx="13" cy="113"/>
            </a:xfrm>
            <a:prstGeom prst="line">
              <a:avLst/>
            </a:prstGeom>
            <a:noFill/>
            <a:ln w="28575">
              <a:solidFill>
                <a:srgbClr val="000000"/>
              </a:solidFill>
              <a:round/>
              <a:headEnd/>
              <a:tailEnd/>
            </a:ln>
          </p:spPr>
          <p:txBody>
            <a:bodyPr wrap="none" anchor="ctr"/>
            <a:lstStyle/>
            <a:p>
              <a:endParaRPr lang="tr-TR"/>
            </a:p>
          </p:txBody>
        </p:sp>
      </p:grpSp>
      <p:grpSp>
        <p:nvGrpSpPr>
          <p:cNvPr id="6" name="Group 43"/>
          <p:cNvGrpSpPr>
            <a:grpSpLocks/>
          </p:cNvGrpSpPr>
          <p:nvPr/>
        </p:nvGrpSpPr>
        <p:grpSpPr bwMode="auto">
          <a:xfrm rot="10800000">
            <a:off x="7096125" y="3987800"/>
            <a:ext cx="193675" cy="300038"/>
            <a:chOff x="4572" y="1425"/>
            <a:chExt cx="122" cy="189"/>
          </a:xfrm>
        </p:grpSpPr>
        <p:sp>
          <p:nvSpPr>
            <p:cNvPr id="24637" name="Line 44"/>
            <p:cNvSpPr>
              <a:spLocks noChangeShapeType="1"/>
            </p:cNvSpPr>
            <p:nvPr/>
          </p:nvSpPr>
          <p:spPr bwMode="auto">
            <a:xfrm>
              <a:off x="4572" y="1425"/>
              <a:ext cx="112" cy="185"/>
            </a:xfrm>
            <a:prstGeom prst="line">
              <a:avLst/>
            </a:prstGeom>
            <a:noFill/>
            <a:ln w="28575">
              <a:solidFill>
                <a:srgbClr val="000000"/>
              </a:solidFill>
              <a:round/>
              <a:headEnd/>
              <a:tailEnd/>
            </a:ln>
          </p:spPr>
          <p:txBody>
            <a:bodyPr wrap="none" anchor="ctr"/>
            <a:lstStyle/>
            <a:p>
              <a:endParaRPr lang="tr-TR"/>
            </a:p>
          </p:txBody>
        </p:sp>
        <p:sp>
          <p:nvSpPr>
            <p:cNvPr id="24638" name="Line 45"/>
            <p:cNvSpPr>
              <a:spLocks noChangeShapeType="1"/>
            </p:cNvSpPr>
            <p:nvPr/>
          </p:nvSpPr>
          <p:spPr bwMode="auto">
            <a:xfrm flipH="1">
              <a:off x="4681" y="1501"/>
              <a:ext cx="13" cy="113"/>
            </a:xfrm>
            <a:prstGeom prst="line">
              <a:avLst/>
            </a:prstGeom>
            <a:noFill/>
            <a:ln w="28575">
              <a:solidFill>
                <a:srgbClr val="000000"/>
              </a:solidFill>
              <a:round/>
              <a:headEnd/>
              <a:tailEnd/>
            </a:ln>
          </p:spPr>
          <p:txBody>
            <a:bodyPr wrap="none" anchor="ctr"/>
            <a:lstStyle/>
            <a:p>
              <a:endParaRPr lang="tr-TR"/>
            </a:p>
          </p:txBody>
        </p:sp>
      </p:grpSp>
      <p:grpSp>
        <p:nvGrpSpPr>
          <p:cNvPr id="7" name="Group 46"/>
          <p:cNvGrpSpPr>
            <a:grpSpLocks/>
          </p:cNvGrpSpPr>
          <p:nvPr/>
        </p:nvGrpSpPr>
        <p:grpSpPr bwMode="auto">
          <a:xfrm rot="3915398">
            <a:off x="8068469" y="3999707"/>
            <a:ext cx="193675" cy="300037"/>
            <a:chOff x="4476" y="1329"/>
            <a:chExt cx="122" cy="189"/>
          </a:xfrm>
        </p:grpSpPr>
        <p:sp>
          <p:nvSpPr>
            <p:cNvPr id="24635" name="Line 47"/>
            <p:cNvSpPr>
              <a:spLocks noChangeShapeType="1"/>
            </p:cNvSpPr>
            <p:nvPr/>
          </p:nvSpPr>
          <p:spPr bwMode="auto">
            <a:xfrm>
              <a:off x="4476" y="1329"/>
              <a:ext cx="112" cy="185"/>
            </a:xfrm>
            <a:prstGeom prst="line">
              <a:avLst/>
            </a:prstGeom>
            <a:noFill/>
            <a:ln w="28575">
              <a:solidFill>
                <a:srgbClr val="000000"/>
              </a:solidFill>
              <a:round/>
              <a:headEnd/>
              <a:tailEnd/>
            </a:ln>
          </p:spPr>
          <p:txBody>
            <a:bodyPr wrap="none" anchor="ctr"/>
            <a:lstStyle/>
            <a:p>
              <a:endParaRPr lang="tr-TR"/>
            </a:p>
          </p:txBody>
        </p:sp>
        <p:sp>
          <p:nvSpPr>
            <p:cNvPr id="24636" name="Line 48"/>
            <p:cNvSpPr>
              <a:spLocks noChangeShapeType="1"/>
            </p:cNvSpPr>
            <p:nvPr/>
          </p:nvSpPr>
          <p:spPr bwMode="auto">
            <a:xfrm flipH="1">
              <a:off x="4585" y="1405"/>
              <a:ext cx="13" cy="113"/>
            </a:xfrm>
            <a:prstGeom prst="line">
              <a:avLst/>
            </a:prstGeom>
            <a:noFill/>
            <a:ln w="28575">
              <a:solidFill>
                <a:srgbClr val="000000"/>
              </a:solidFill>
              <a:round/>
              <a:headEnd/>
              <a:tailEnd/>
            </a:ln>
          </p:spPr>
          <p:txBody>
            <a:bodyPr wrap="none" anchor="ctr"/>
            <a:lstStyle/>
            <a:p>
              <a:endParaRPr lang="tr-TR"/>
            </a:p>
          </p:txBody>
        </p:sp>
      </p:grpSp>
      <p:grpSp>
        <p:nvGrpSpPr>
          <p:cNvPr id="8" name="Group 49"/>
          <p:cNvGrpSpPr>
            <a:grpSpLocks/>
          </p:cNvGrpSpPr>
          <p:nvPr/>
        </p:nvGrpSpPr>
        <p:grpSpPr bwMode="auto">
          <a:xfrm rot="-6587216">
            <a:off x="7931944" y="3931444"/>
            <a:ext cx="193675" cy="300037"/>
            <a:chOff x="4572" y="1425"/>
            <a:chExt cx="122" cy="189"/>
          </a:xfrm>
        </p:grpSpPr>
        <p:sp>
          <p:nvSpPr>
            <p:cNvPr id="24633" name="Line 50"/>
            <p:cNvSpPr>
              <a:spLocks noChangeShapeType="1"/>
            </p:cNvSpPr>
            <p:nvPr/>
          </p:nvSpPr>
          <p:spPr bwMode="auto">
            <a:xfrm>
              <a:off x="4572" y="1425"/>
              <a:ext cx="112" cy="185"/>
            </a:xfrm>
            <a:prstGeom prst="line">
              <a:avLst/>
            </a:prstGeom>
            <a:noFill/>
            <a:ln w="28575">
              <a:solidFill>
                <a:srgbClr val="000000"/>
              </a:solidFill>
              <a:round/>
              <a:headEnd/>
              <a:tailEnd/>
            </a:ln>
          </p:spPr>
          <p:txBody>
            <a:bodyPr wrap="none" anchor="ctr"/>
            <a:lstStyle/>
            <a:p>
              <a:endParaRPr lang="tr-TR"/>
            </a:p>
          </p:txBody>
        </p:sp>
        <p:sp>
          <p:nvSpPr>
            <p:cNvPr id="24634" name="Line 51"/>
            <p:cNvSpPr>
              <a:spLocks noChangeShapeType="1"/>
            </p:cNvSpPr>
            <p:nvPr/>
          </p:nvSpPr>
          <p:spPr bwMode="auto">
            <a:xfrm flipH="1">
              <a:off x="4681" y="1501"/>
              <a:ext cx="13" cy="113"/>
            </a:xfrm>
            <a:prstGeom prst="line">
              <a:avLst/>
            </a:prstGeom>
            <a:noFill/>
            <a:ln w="28575">
              <a:solidFill>
                <a:srgbClr val="000000"/>
              </a:solidFill>
              <a:round/>
              <a:headEnd/>
              <a:tailEnd/>
            </a:ln>
          </p:spPr>
          <p:txBody>
            <a:bodyPr wrap="none" anchor="ctr"/>
            <a:lstStyle/>
            <a:p>
              <a:endParaRPr lang="tr-TR"/>
            </a:p>
          </p:txBody>
        </p:sp>
      </p:grpSp>
      <p:sp>
        <p:nvSpPr>
          <p:cNvPr id="24606" name="Line 52"/>
          <p:cNvSpPr>
            <a:spLocks noChangeShapeType="1"/>
          </p:cNvSpPr>
          <p:nvPr/>
        </p:nvSpPr>
        <p:spPr bwMode="auto">
          <a:xfrm flipV="1">
            <a:off x="3898900" y="3532188"/>
            <a:ext cx="347663" cy="271462"/>
          </a:xfrm>
          <a:prstGeom prst="line">
            <a:avLst/>
          </a:prstGeom>
          <a:noFill/>
          <a:ln w="38100">
            <a:solidFill>
              <a:schemeClr val="bg1"/>
            </a:solidFill>
            <a:round/>
            <a:headEnd/>
            <a:tailEnd type="triangle" w="med" len="med"/>
          </a:ln>
        </p:spPr>
        <p:txBody>
          <a:bodyPr wrap="none" anchor="ctr"/>
          <a:lstStyle/>
          <a:p>
            <a:endParaRPr lang="tr-TR"/>
          </a:p>
        </p:txBody>
      </p:sp>
      <p:sp>
        <p:nvSpPr>
          <p:cNvPr id="24607" name="Line 53"/>
          <p:cNvSpPr>
            <a:spLocks noChangeShapeType="1"/>
          </p:cNvSpPr>
          <p:nvPr/>
        </p:nvSpPr>
        <p:spPr bwMode="auto">
          <a:xfrm>
            <a:off x="3863975" y="3978275"/>
            <a:ext cx="2465388" cy="333375"/>
          </a:xfrm>
          <a:prstGeom prst="line">
            <a:avLst/>
          </a:prstGeom>
          <a:noFill/>
          <a:ln w="38100">
            <a:solidFill>
              <a:schemeClr val="bg1"/>
            </a:solidFill>
            <a:round/>
            <a:headEnd/>
            <a:tailEnd type="triangle" w="med" len="med"/>
          </a:ln>
        </p:spPr>
        <p:txBody>
          <a:bodyPr wrap="none" anchor="ctr"/>
          <a:lstStyle/>
          <a:p>
            <a:endParaRPr lang="tr-TR"/>
          </a:p>
        </p:txBody>
      </p:sp>
      <p:sp>
        <p:nvSpPr>
          <p:cNvPr id="24608" name="Freeform 54"/>
          <p:cNvSpPr>
            <a:spLocks/>
          </p:cNvSpPr>
          <p:nvPr/>
        </p:nvSpPr>
        <p:spPr bwMode="auto">
          <a:xfrm>
            <a:off x="4975225" y="2960688"/>
            <a:ext cx="74613" cy="271462"/>
          </a:xfrm>
          <a:custGeom>
            <a:avLst/>
            <a:gdLst>
              <a:gd name="T0" fmla="*/ 0 w 40"/>
              <a:gd name="T1" fmla="*/ 0 h 198"/>
              <a:gd name="T2" fmla="*/ 139177499 w 40"/>
              <a:gd name="T3" fmla="*/ 372179943 h 198"/>
              <a:gd name="T4" fmla="*/ 139177499 w 40"/>
              <a:gd name="T5" fmla="*/ 24435696 h 198"/>
              <a:gd name="T6" fmla="*/ 0 60000 65536"/>
              <a:gd name="T7" fmla="*/ 0 60000 65536"/>
              <a:gd name="T8" fmla="*/ 0 60000 65536"/>
              <a:gd name="T9" fmla="*/ 0 w 40"/>
              <a:gd name="T10" fmla="*/ 0 h 198"/>
              <a:gd name="T11" fmla="*/ 40 w 40"/>
              <a:gd name="T12" fmla="*/ 198 h 198"/>
            </a:gdLst>
            <a:ahLst/>
            <a:cxnLst>
              <a:cxn ang="T6">
                <a:pos x="T0" y="T1"/>
              </a:cxn>
              <a:cxn ang="T7">
                <a:pos x="T2" y="T3"/>
              </a:cxn>
              <a:cxn ang="T8">
                <a:pos x="T4" y="T5"/>
              </a:cxn>
            </a:cxnLst>
            <a:rect l="T9" t="T10" r="T11" b="T12"/>
            <a:pathLst>
              <a:path w="40" h="198">
                <a:moveTo>
                  <a:pt x="0" y="0"/>
                </a:moveTo>
                <a:lnTo>
                  <a:pt x="40" y="198"/>
                </a:lnTo>
                <a:lnTo>
                  <a:pt x="40" y="13"/>
                </a:lnTo>
              </a:path>
            </a:pathLst>
          </a:custGeom>
          <a:solidFill>
            <a:schemeClr val="tx1"/>
          </a:solidFill>
          <a:ln w="9525">
            <a:solidFill>
              <a:schemeClr val="tx1"/>
            </a:solidFill>
            <a:round/>
            <a:headEnd/>
            <a:tailEnd/>
          </a:ln>
        </p:spPr>
        <p:txBody>
          <a:bodyPr wrap="none" anchor="ctr"/>
          <a:lstStyle/>
          <a:p>
            <a:endParaRPr lang="tr-TR">
              <a:latin typeface="Calibri" pitchFamily="34" charset="0"/>
            </a:endParaRPr>
          </a:p>
        </p:txBody>
      </p:sp>
      <p:sp>
        <p:nvSpPr>
          <p:cNvPr id="24609" name="Freeform 55"/>
          <p:cNvSpPr>
            <a:spLocks/>
          </p:cNvSpPr>
          <p:nvPr/>
        </p:nvSpPr>
        <p:spPr bwMode="auto">
          <a:xfrm>
            <a:off x="5168900" y="2968625"/>
            <a:ext cx="74613" cy="187325"/>
          </a:xfrm>
          <a:custGeom>
            <a:avLst/>
            <a:gdLst>
              <a:gd name="T0" fmla="*/ 0 w 40"/>
              <a:gd name="T1" fmla="*/ 0 h 198"/>
              <a:gd name="T2" fmla="*/ 139177499 w 40"/>
              <a:gd name="T3" fmla="*/ 177225538 h 198"/>
              <a:gd name="T4" fmla="*/ 139177499 w 40"/>
              <a:gd name="T5" fmla="*/ 11635910 h 198"/>
              <a:gd name="T6" fmla="*/ 0 60000 65536"/>
              <a:gd name="T7" fmla="*/ 0 60000 65536"/>
              <a:gd name="T8" fmla="*/ 0 60000 65536"/>
              <a:gd name="T9" fmla="*/ 0 w 40"/>
              <a:gd name="T10" fmla="*/ 0 h 198"/>
              <a:gd name="T11" fmla="*/ 40 w 40"/>
              <a:gd name="T12" fmla="*/ 198 h 198"/>
            </a:gdLst>
            <a:ahLst/>
            <a:cxnLst>
              <a:cxn ang="T6">
                <a:pos x="T0" y="T1"/>
              </a:cxn>
              <a:cxn ang="T7">
                <a:pos x="T2" y="T3"/>
              </a:cxn>
              <a:cxn ang="T8">
                <a:pos x="T4" y="T5"/>
              </a:cxn>
            </a:cxnLst>
            <a:rect l="T9" t="T10" r="T11" b="T12"/>
            <a:pathLst>
              <a:path w="40" h="198">
                <a:moveTo>
                  <a:pt x="0" y="0"/>
                </a:moveTo>
                <a:lnTo>
                  <a:pt x="40" y="198"/>
                </a:lnTo>
                <a:lnTo>
                  <a:pt x="40" y="13"/>
                </a:lnTo>
              </a:path>
            </a:pathLst>
          </a:custGeom>
          <a:solidFill>
            <a:schemeClr val="tx1"/>
          </a:solidFill>
          <a:ln w="9525">
            <a:solidFill>
              <a:schemeClr val="tx1"/>
            </a:solidFill>
            <a:round/>
            <a:headEnd/>
            <a:tailEnd/>
          </a:ln>
        </p:spPr>
        <p:txBody>
          <a:bodyPr wrap="none" anchor="ctr"/>
          <a:lstStyle/>
          <a:p>
            <a:endParaRPr lang="tr-TR">
              <a:latin typeface="Calibri" pitchFamily="34" charset="0"/>
            </a:endParaRPr>
          </a:p>
        </p:txBody>
      </p:sp>
      <p:sp>
        <p:nvSpPr>
          <p:cNvPr id="24610" name="Freeform 56"/>
          <p:cNvSpPr>
            <a:spLocks/>
          </p:cNvSpPr>
          <p:nvPr/>
        </p:nvSpPr>
        <p:spPr bwMode="auto">
          <a:xfrm>
            <a:off x="5426075" y="2984500"/>
            <a:ext cx="74613" cy="187325"/>
          </a:xfrm>
          <a:custGeom>
            <a:avLst/>
            <a:gdLst>
              <a:gd name="T0" fmla="*/ 0 w 40"/>
              <a:gd name="T1" fmla="*/ 0 h 198"/>
              <a:gd name="T2" fmla="*/ 139177499 w 40"/>
              <a:gd name="T3" fmla="*/ 177225538 h 198"/>
              <a:gd name="T4" fmla="*/ 139177499 w 40"/>
              <a:gd name="T5" fmla="*/ 11635910 h 198"/>
              <a:gd name="T6" fmla="*/ 0 60000 65536"/>
              <a:gd name="T7" fmla="*/ 0 60000 65536"/>
              <a:gd name="T8" fmla="*/ 0 60000 65536"/>
              <a:gd name="T9" fmla="*/ 0 w 40"/>
              <a:gd name="T10" fmla="*/ 0 h 198"/>
              <a:gd name="T11" fmla="*/ 40 w 40"/>
              <a:gd name="T12" fmla="*/ 198 h 198"/>
            </a:gdLst>
            <a:ahLst/>
            <a:cxnLst>
              <a:cxn ang="T6">
                <a:pos x="T0" y="T1"/>
              </a:cxn>
              <a:cxn ang="T7">
                <a:pos x="T2" y="T3"/>
              </a:cxn>
              <a:cxn ang="T8">
                <a:pos x="T4" y="T5"/>
              </a:cxn>
            </a:cxnLst>
            <a:rect l="T9" t="T10" r="T11" b="T12"/>
            <a:pathLst>
              <a:path w="40" h="198">
                <a:moveTo>
                  <a:pt x="0" y="0"/>
                </a:moveTo>
                <a:lnTo>
                  <a:pt x="40" y="198"/>
                </a:lnTo>
                <a:lnTo>
                  <a:pt x="40" y="13"/>
                </a:lnTo>
              </a:path>
            </a:pathLst>
          </a:custGeom>
          <a:solidFill>
            <a:schemeClr val="tx1"/>
          </a:solidFill>
          <a:ln w="9525">
            <a:solidFill>
              <a:schemeClr val="tx1"/>
            </a:solidFill>
            <a:round/>
            <a:headEnd/>
            <a:tailEnd/>
          </a:ln>
        </p:spPr>
        <p:txBody>
          <a:bodyPr wrap="none" anchor="ctr"/>
          <a:lstStyle/>
          <a:p>
            <a:endParaRPr lang="tr-TR">
              <a:latin typeface="Calibri" pitchFamily="34" charset="0"/>
            </a:endParaRPr>
          </a:p>
        </p:txBody>
      </p:sp>
      <p:sp>
        <p:nvSpPr>
          <p:cNvPr id="24611" name="Freeform 57"/>
          <p:cNvSpPr>
            <a:spLocks/>
          </p:cNvSpPr>
          <p:nvPr/>
        </p:nvSpPr>
        <p:spPr bwMode="auto">
          <a:xfrm flipV="1">
            <a:off x="5100638" y="3152775"/>
            <a:ext cx="74612" cy="187325"/>
          </a:xfrm>
          <a:custGeom>
            <a:avLst/>
            <a:gdLst>
              <a:gd name="T0" fmla="*/ 0 w 40"/>
              <a:gd name="T1" fmla="*/ 0 h 198"/>
              <a:gd name="T2" fmla="*/ 139173769 w 40"/>
              <a:gd name="T3" fmla="*/ 177225538 h 198"/>
              <a:gd name="T4" fmla="*/ 139173769 w 40"/>
              <a:gd name="T5" fmla="*/ 11635910 h 198"/>
              <a:gd name="T6" fmla="*/ 0 60000 65536"/>
              <a:gd name="T7" fmla="*/ 0 60000 65536"/>
              <a:gd name="T8" fmla="*/ 0 60000 65536"/>
              <a:gd name="T9" fmla="*/ 0 w 40"/>
              <a:gd name="T10" fmla="*/ 0 h 198"/>
              <a:gd name="T11" fmla="*/ 40 w 40"/>
              <a:gd name="T12" fmla="*/ 198 h 198"/>
            </a:gdLst>
            <a:ahLst/>
            <a:cxnLst>
              <a:cxn ang="T6">
                <a:pos x="T0" y="T1"/>
              </a:cxn>
              <a:cxn ang="T7">
                <a:pos x="T2" y="T3"/>
              </a:cxn>
              <a:cxn ang="T8">
                <a:pos x="T4" y="T5"/>
              </a:cxn>
            </a:cxnLst>
            <a:rect l="T9" t="T10" r="T11" b="T12"/>
            <a:pathLst>
              <a:path w="40" h="198">
                <a:moveTo>
                  <a:pt x="0" y="0"/>
                </a:moveTo>
                <a:lnTo>
                  <a:pt x="40" y="198"/>
                </a:lnTo>
                <a:lnTo>
                  <a:pt x="40" y="13"/>
                </a:lnTo>
              </a:path>
            </a:pathLst>
          </a:custGeom>
          <a:solidFill>
            <a:schemeClr val="tx1"/>
          </a:solidFill>
          <a:ln w="9525">
            <a:solidFill>
              <a:schemeClr val="tx1"/>
            </a:solidFill>
            <a:round/>
            <a:headEnd/>
            <a:tailEnd/>
          </a:ln>
        </p:spPr>
        <p:txBody>
          <a:bodyPr wrap="none" anchor="ctr"/>
          <a:lstStyle/>
          <a:p>
            <a:endParaRPr lang="tr-TR">
              <a:latin typeface="Calibri" pitchFamily="34" charset="0"/>
            </a:endParaRPr>
          </a:p>
        </p:txBody>
      </p:sp>
      <p:sp>
        <p:nvSpPr>
          <p:cNvPr id="24612" name="Freeform 58"/>
          <p:cNvSpPr>
            <a:spLocks/>
          </p:cNvSpPr>
          <p:nvPr/>
        </p:nvSpPr>
        <p:spPr bwMode="auto">
          <a:xfrm flipH="1" flipV="1">
            <a:off x="5360988" y="3136900"/>
            <a:ext cx="74612" cy="187325"/>
          </a:xfrm>
          <a:custGeom>
            <a:avLst/>
            <a:gdLst>
              <a:gd name="T0" fmla="*/ 0 w 40"/>
              <a:gd name="T1" fmla="*/ 0 h 198"/>
              <a:gd name="T2" fmla="*/ 139173769 w 40"/>
              <a:gd name="T3" fmla="*/ 177225538 h 198"/>
              <a:gd name="T4" fmla="*/ 139173769 w 40"/>
              <a:gd name="T5" fmla="*/ 11635910 h 198"/>
              <a:gd name="T6" fmla="*/ 0 60000 65536"/>
              <a:gd name="T7" fmla="*/ 0 60000 65536"/>
              <a:gd name="T8" fmla="*/ 0 60000 65536"/>
              <a:gd name="T9" fmla="*/ 0 w 40"/>
              <a:gd name="T10" fmla="*/ 0 h 198"/>
              <a:gd name="T11" fmla="*/ 40 w 40"/>
              <a:gd name="T12" fmla="*/ 198 h 198"/>
            </a:gdLst>
            <a:ahLst/>
            <a:cxnLst>
              <a:cxn ang="T6">
                <a:pos x="T0" y="T1"/>
              </a:cxn>
              <a:cxn ang="T7">
                <a:pos x="T2" y="T3"/>
              </a:cxn>
              <a:cxn ang="T8">
                <a:pos x="T4" y="T5"/>
              </a:cxn>
            </a:cxnLst>
            <a:rect l="T9" t="T10" r="T11" b="T12"/>
            <a:pathLst>
              <a:path w="40" h="198">
                <a:moveTo>
                  <a:pt x="0" y="0"/>
                </a:moveTo>
                <a:lnTo>
                  <a:pt x="40" y="198"/>
                </a:lnTo>
                <a:lnTo>
                  <a:pt x="40" y="13"/>
                </a:lnTo>
              </a:path>
            </a:pathLst>
          </a:custGeom>
          <a:solidFill>
            <a:schemeClr val="tx1"/>
          </a:solidFill>
          <a:ln w="9525">
            <a:solidFill>
              <a:schemeClr val="tx1"/>
            </a:solidFill>
            <a:round/>
            <a:headEnd/>
            <a:tailEnd/>
          </a:ln>
        </p:spPr>
        <p:txBody>
          <a:bodyPr wrap="none" anchor="ctr"/>
          <a:lstStyle/>
          <a:p>
            <a:endParaRPr lang="tr-TR">
              <a:latin typeface="Calibri" pitchFamily="34" charset="0"/>
            </a:endParaRPr>
          </a:p>
        </p:txBody>
      </p:sp>
      <p:sp>
        <p:nvSpPr>
          <p:cNvPr id="24613" name="Rectangle 59" descr="Light horizontal"/>
          <p:cNvSpPr>
            <a:spLocks noChangeArrowheads="1"/>
          </p:cNvSpPr>
          <p:nvPr/>
        </p:nvSpPr>
        <p:spPr bwMode="auto">
          <a:xfrm>
            <a:off x="1049338" y="5499100"/>
            <a:ext cx="1909762" cy="798513"/>
          </a:xfrm>
          <a:prstGeom prst="rect">
            <a:avLst/>
          </a:prstGeom>
          <a:pattFill prst="ltHorz">
            <a:fgClr>
              <a:schemeClr val="tx2"/>
            </a:fgClr>
            <a:bgClr>
              <a:srgbClr val="CCFFCC"/>
            </a:bgClr>
          </a:pattFill>
          <a:ln w="9525">
            <a:solidFill>
              <a:schemeClr val="tx1"/>
            </a:solidFill>
            <a:miter lim="800000"/>
            <a:headEnd/>
            <a:tailEnd/>
          </a:ln>
        </p:spPr>
        <p:txBody>
          <a:bodyPr wrap="none" anchor="ctr"/>
          <a:lstStyle/>
          <a:p>
            <a:endParaRPr lang="tr-TR">
              <a:latin typeface="Calibri" pitchFamily="34" charset="0"/>
            </a:endParaRPr>
          </a:p>
        </p:txBody>
      </p:sp>
      <p:sp>
        <p:nvSpPr>
          <p:cNvPr id="24614" name="AutoShape 60"/>
          <p:cNvSpPr>
            <a:spLocks noChangeArrowheads="1"/>
          </p:cNvSpPr>
          <p:nvPr/>
        </p:nvSpPr>
        <p:spPr bwMode="auto">
          <a:xfrm>
            <a:off x="1595438" y="5016500"/>
            <a:ext cx="828675" cy="420688"/>
          </a:xfrm>
          <a:prstGeom prst="rightArrow">
            <a:avLst>
              <a:gd name="adj1" fmla="val 50000"/>
              <a:gd name="adj2" fmla="val 49245"/>
            </a:avLst>
          </a:prstGeom>
          <a:solidFill>
            <a:schemeClr val="accent1"/>
          </a:solidFill>
          <a:ln w="9525">
            <a:solidFill>
              <a:schemeClr val="tx1"/>
            </a:solidFill>
            <a:miter lim="800000"/>
            <a:headEnd/>
            <a:tailEnd/>
          </a:ln>
        </p:spPr>
        <p:txBody>
          <a:bodyPr wrap="none" anchor="ctr"/>
          <a:lstStyle/>
          <a:p>
            <a:endParaRPr lang="tr-TR">
              <a:latin typeface="Calibri" pitchFamily="34" charset="0"/>
            </a:endParaRPr>
          </a:p>
        </p:txBody>
      </p:sp>
      <p:sp>
        <p:nvSpPr>
          <p:cNvPr id="24615" name="AutoShape 61"/>
          <p:cNvSpPr>
            <a:spLocks noChangeArrowheads="1"/>
          </p:cNvSpPr>
          <p:nvPr/>
        </p:nvSpPr>
        <p:spPr bwMode="auto">
          <a:xfrm>
            <a:off x="1628775" y="6338888"/>
            <a:ext cx="776288" cy="407987"/>
          </a:xfrm>
          <a:prstGeom prst="leftArrow">
            <a:avLst>
              <a:gd name="adj1" fmla="val 50000"/>
              <a:gd name="adj2" fmla="val 47568"/>
            </a:avLst>
          </a:prstGeom>
          <a:solidFill>
            <a:schemeClr val="accent1"/>
          </a:solidFill>
          <a:ln w="9525">
            <a:solidFill>
              <a:schemeClr val="tx1"/>
            </a:solidFill>
            <a:miter lim="800000"/>
            <a:headEnd/>
            <a:tailEnd/>
          </a:ln>
        </p:spPr>
        <p:txBody>
          <a:bodyPr wrap="none" anchor="ctr"/>
          <a:lstStyle/>
          <a:p>
            <a:endParaRPr lang="tr-TR">
              <a:latin typeface="Calibri" pitchFamily="34" charset="0"/>
            </a:endParaRPr>
          </a:p>
        </p:txBody>
      </p:sp>
      <p:sp>
        <p:nvSpPr>
          <p:cNvPr id="24616" name="Rectangle 62" descr="Light horizontal"/>
          <p:cNvSpPr>
            <a:spLocks noChangeArrowheads="1"/>
          </p:cNvSpPr>
          <p:nvPr/>
        </p:nvSpPr>
        <p:spPr bwMode="auto">
          <a:xfrm>
            <a:off x="6040438" y="5965825"/>
            <a:ext cx="1909762" cy="411163"/>
          </a:xfrm>
          <a:prstGeom prst="rect">
            <a:avLst/>
          </a:prstGeom>
          <a:pattFill prst="ltHorz">
            <a:fgClr>
              <a:schemeClr val="tx2"/>
            </a:fgClr>
            <a:bgClr>
              <a:srgbClr val="CCFFCC"/>
            </a:bgClr>
          </a:pattFill>
          <a:ln w="9525">
            <a:solidFill>
              <a:schemeClr val="tx1"/>
            </a:solidFill>
            <a:miter lim="800000"/>
            <a:headEnd/>
            <a:tailEnd/>
          </a:ln>
        </p:spPr>
        <p:txBody>
          <a:bodyPr wrap="none" anchor="ctr"/>
          <a:lstStyle/>
          <a:p>
            <a:endParaRPr lang="tr-TR">
              <a:latin typeface="Calibri" pitchFamily="34" charset="0"/>
            </a:endParaRPr>
          </a:p>
        </p:txBody>
      </p:sp>
      <p:sp>
        <p:nvSpPr>
          <p:cNvPr id="24617" name="Rectangle 63" descr="Light horizontal"/>
          <p:cNvSpPr>
            <a:spLocks noChangeArrowheads="1"/>
          </p:cNvSpPr>
          <p:nvPr/>
        </p:nvSpPr>
        <p:spPr bwMode="auto">
          <a:xfrm>
            <a:off x="5584825" y="6369050"/>
            <a:ext cx="1909763" cy="411163"/>
          </a:xfrm>
          <a:prstGeom prst="rect">
            <a:avLst/>
          </a:prstGeom>
          <a:pattFill prst="ltHorz">
            <a:fgClr>
              <a:schemeClr val="tx2"/>
            </a:fgClr>
            <a:bgClr>
              <a:srgbClr val="CCFFCC"/>
            </a:bgClr>
          </a:pattFill>
          <a:ln w="9525">
            <a:solidFill>
              <a:schemeClr val="tx1"/>
            </a:solidFill>
            <a:miter lim="800000"/>
            <a:headEnd/>
            <a:tailEnd/>
          </a:ln>
        </p:spPr>
        <p:txBody>
          <a:bodyPr wrap="none" anchor="ctr"/>
          <a:lstStyle/>
          <a:p>
            <a:endParaRPr lang="tr-TR">
              <a:latin typeface="Calibri" pitchFamily="34" charset="0"/>
            </a:endParaRPr>
          </a:p>
        </p:txBody>
      </p:sp>
      <p:grpSp>
        <p:nvGrpSpPr>
          <p:cNvPr id="9" name="Group 64"/>
          <p:cNvGrpSpPr>
            <a:grpSpLocks/>
          </p:cNvGrpSpPr>
          <p:nvPr/>
        </p:nvGrpSpPr>
        <p:grpSpPr bwMode="auto">
          <a:xfrm rot="7328536">
            <a:off x="6550819" y="6350794"/>
            <a:ext cx="193675" cy="300037"/>
            <a:chOff x="4572" y="1425"/>
            <a:chExt cx="122" cy="189"/>
          </a:xfrm>
        </p:grpSpPr>
        <p:sp>
          <p:nvSpPr>
            <p:cNvPr id="24631" name="Line 65"/>
            <p:cNvSpPr>
              <a:spLocks noChangeShapeType="1"/>
            </p:cNvSpPr>
            <p:nvPr/>
          </p:nvSpPr>
          <p:spPr bwMode="auto">
            <a:xfrm>
              <a:off x="4572" y="1425"/>
              <a:ext cx="112" cy="185"/>
            </a:xfrm>
            <a:prstGeom prst="line">
              <a:avLst/>
            </a:prstGeom>
            <a:noFill/>
            <a:ln w="28575">
              <a:solidFill>
                <a:srgbClr val="000000"/>
              </a:solidFill>
              <a:round/>
              <a:headEnd/>
              <a:tailEnd/>
            </a:ln>
          </p:spPr>
          <p:txBody>
            <a:bodyPr wrap="none" anchor="ctr"/>
            <a:lstStyle/>
            <a:p>
              <a:endParaRPr lang="tr-TR"/>
            </a:p>
          </p:txBody>
        </p:sp>
        <p:sp>
          <p:nvSpPr>
            <p:cNvPr id="24632" name="Line 66"/>
            <p:cNvSpPr>
              <a:spLocks noChangeShapeType="1"/>
            </p:cNvSpPr>
            <p:nvPr/>
          </p:nvSpPr>
          <p:spPr bwMode="auto">
            <a:xfrm flipH="1">
              <a:off x="4681" y="1501"/>
              <a:ext cx="13" cy="113"/>
            </a:xfrm>
            <a:prstGeom prst="line">
              <a:avLst/>
            </a:prstGeom>
            <a:noFill/>
            <a:ln w="28575">
              <a:solidFill>
                <a:srgbClr val="000000"/>
              </a:solidFill>
              <a:round/>
              <a:headEnd/>
              <a:tailEnd/>
            </a:ln>
          </p:spPr>
          <p:txBody>
            <a:bodyPr wrap="none" anchor="ctr"/>
            <a:lstStyle/>
            <a:p>
              <a:endParaRPr lang="tr-TR"/>
            </a:p>
          </p:txBody>
        </p:sp>
      </p:grpSp>
      <p:grpSp>
        <p:nvGrpSpPr>
          <p:cNvPr id="10" name="Group 67"/>
          <p:cNvGrpSpPr>
            <a:grpSpLocks/>
          </p:cNvGrpSpPr>
          <p:nvPr/>
        </p:nvGrpSpPr>
        <p:grpSpPr bwMode="auto">
          <a:xfrm rot="-3556553">
            <a:off x="6682581" y="6134894"/>
            <a:ext cx="193675" cy="300038"/>
            <a:chOff x="4572" y="1425"/>
            <a:chExt cx="122" cy="189"/>
          </a:xfrm>
        </p:grpSpPr>
        <p:sp>
          <p:nvSpPr>
            <p:cNvPr id="24629" name="Line 68"/>
            <p:cNvSpPr>
              <a:spLocks noChangeShapeType="1"/>
            </p:cNvSpPr>
            <p:nvPr/>
          </p:nvSpPr>
          <p:spPr bwMode="auto">
            <a:xfrm>
              <a:off x="4572" y="1425"/>
              <a:ext cx="112" cy="185"/>
            </a:xfrm>
            <a:prstGeom prst="line">
              <a:avLst/>
            </a:prstGeom>
            <a:noFill/>
            <a:ln w="28575">
              <a:solidFill>
                <a:srgbClr val="000000"/>
              </a:solidFill>
              <a:round/>
              <a:headEnd/>
              <a:tailEnd/>
            </a:ln>
          </p:spPr>
          <p:txBody>
            <a:bodyPr wrap="none" anchor="ctr"/>
            <a:lstStyle/>
            <a:p>
              <a:endParaRPr lang="tr-TR"/>
            </a:p>
          </p:txBody>
        </p:sp>
        <p:sp>
          <p:nvSpPr>
            <p:cNvPr id="24630" name="Line 69"/>
            <p:cNvSpPr>
              <a:spLocks noChangeShapeType="1"/>
            </p:cNvSpPr>
            <p:nvPr/>
          </p:nvSpPr>
          <p:spPr bwMode="auto">
            <a:xfrm flipH="1">
              <a:off x="4681" y="1501"/>
              <a:ext cx="13" cy="113"/>
            </a:xfrm>
            <a:prstGeom prst="line">
              <a:avLst/>
            </a:prstGeom>
            <a:noFill/>
            <a:ln w="28575">
              <a:solidFill>
                <a:srgbClr val="000000"/>
              </a:solidFill>
              <a:round/>
              <a:headEnd/>
              <a:tailEnd/>
            </a:ln>
          </p:spPr>
          <p:txBody>
            <a:bodyPr wrap="none" anchor="ctr"/>
            <a:lstStyle/>
            <a:p>
              <a:endParaRPr lang="tr-TR"/>
            </a:p>
          </p:txBody>
        </p:sp>
      </p:grpSp>
      <p:sp>
        <p:nvSpPr>
          <p:cNvPr id="24620" name="AutoShape 70" descr="Light horizontal"/>
          <p:cNvSpPr>
            <a:spLocks noChangeArrowheads="1"/>
          </p:cNvSpPr>
          <p:nvPr/>
        </p:nvSpPr>
        <p:spPr bwMode="auto">
          <a:xfrm>
            <a:off x="3924300" y="4987925"/>
            <a:ext cx="2319338" cy="785813"/>
          </a:xfrm>
          <a:prstGeom prst="parallelogram">
            <a:avLst>
              <a:gd name="adj" fmla="val 73788"/>
            </a:avLst>
          </a:prstGeom>
          <a:pattFill prst="ltHorz">
            <a:fgClr>
              <a:schemeClr val="tx1"/>
            </a:fgClr>
            <a:bgClr>
              <a:srgbClr val="CCFFCC"/>
            </a:bgClr>
          </a:pattFill>
          <a:ln w="9525">
            <a:solidFill>
              <a:schemeClr val="tx1"/>
            </a:solidFill>
            <a:miter lim="800000"/>
            <a:headEnd/>
            <a:tailEnd/>
          </a:ln>
        </p:spPr>
        <p:txBody>
          <a:bodyPr wrap="none" anchor="ctr"/>
          <a:lstStyle/>
          <a:p>
            <a:endParaRPr lang="tr-TR">
              <a:latin typeface="Calibri" pitchFamily="34" charset="0"/>
            </a:endParaRPr>
          </a:p>
        </p:txBody>
      </p:sp>
      <p:sp>
        <p:nvSpPr>
          <p:cNvPr id="1069127" name="Rectangle 71"/>
          <p:cNvSpPr>
            <a:spLocks noChangeArrowheads="1"/>
          </p:cNvSpPr>
          <p:nvPr/>
        </p:nvSpPr>
        <p:spPr bwMode="auto">
          <a:xfrm>
            <a:off x="6029325" y="5287963"/>
            <a:ext cx="1001713" cy="396875"/>
          </a:xfrm>
          <a:prstGeom prst="rect">
            <a:avLst/>
          </a:prstGeom>
          <a:noFill/>
          <a:ln w="9525">
            <a:noFill/>
            <a:miter lim="800000"/>
            <a:headEnd/>
            <a:tailEnd/>
          </a:ln>
          <a:effectLst/>
        </p:spPr>
        <p:txBody>
          <a:bodyPr wrap="none">
            <a:spAutoFit/>
          </a:bodyPr>
          <a:lstStyle/>
          <a:p>
            <a:pPr eaLnBrk="0" fontAlgn="auto" hangingPunct="0">
              <a:spcBef>
                <a:spcPts val="0"/>
              </a:spcBef>
              <a:spcAft>
                <a:spcPts val="0"/>
              </a:spcAft>
              <a:defRPr/>
            </a:pPr>
            <a:r>
              <a:rPr lang="en-US" sz="2000" b="1" i="1">
                <a:solidFill>
                  <a:srgbClr val="FFFF00"/>
                </a:solidFill>
                <a:effectLst>
                  <a:outerShdw blurRad="38100" dist="38100" dir="2700000" algn="tl">
                    <a:srgbClr val="FFFFFF"/>
                  </a:outerShdw>
                </a:effectLst>
                <a:latin typeface="Palatino" charset="0"/>
                <a:cs typeface="+mn-cs"/>
              </a:rPr>
              <a:t>P</a:t>
            </a:r>
            <a:r>
              <a:rPr lang="tr-TR" sz="2000" b="1" i="1">
                <a:solidFill>
                  <a:srgbClr val="FFFF00"/>
                </a:solidFill>
                <a:effectLst>
                  <a:outerShdw blurRad="38100" dist="38100" dir="2700000" algn="tl">
                    <a:srgbClr val="FFFFFF"/>
                  </a:outerShdw>
                </a:effectLst>
                <a:latin typeface="Palatino" charset="0"/>
                <a:cs typeface="+mn-cs"/>
              </a:rPr>
              <a:t>lastik</a:t>
            </a:r>
            <a:endParaRPr lang="en-US" sz="2000" b="1" i="1">
              <a:solidFill>
                <a:srgbClr val="FFFF00"/>
              </a:solidFill>
              <a:effectLst>
                <a:outerShdw blurRad="38100" dist="38100" dir="2700000" algn="tl">
                  <a:srgbClr val="FFFFFF"/>
                </a:outerShdw>
              </a:effectLst>
              <a:latin typeface="Palatino" charset="0"/>
              <a:cs typeface="+mn-cs"/>
            </a:endParaRPr>
          </a:p>
        </p:txBody>
      </p:sp>
      <p:sp>
        <p:nvSpPr>
          <p:cNvPr id="1069128" name="Rectangle 72"/>
          <p:cNvSpPr>
            <a:spLocks noChangeArrowheads="1"/>
          </p:cNvSpPr>
          <p:nvPr/>
        </p:nvSpPr>
        <p:spPr bwMode="auto">
          <a:xfrm>
            <a:off x="7643813" y="6461125"/>
            <a:ext cx="1044575" cy="396875"/>
          </a:xfrm>
          <a:prstGeom prst="rect">
            <a:avLst/>
          </a:prstGeom>
          <a:noFill/>
          <a:ln w="9525">
            <a:noFill/>
            <a:miter lim="800000"/>
            <a:headEnd/>
            <a:tailEnd/>
          </a:ln>
          <a:effectLst/>
        </p:spPr>
        <p:txBody>
          <a:bodyPr wrap="none">
            <a:spAutoFit/>
          </a:bodyPr>
          <a:lstStyle/>
          <a:p>
            <a:pPr eaLnBrk="0" fontAlgn="auto" hangingPunct="0">
              <a:spcBef>
                <a:spcPts val="0"/>
              </a:spcBef>
              <a:spcAft>
                <a:spcPts val="0"/>
              </a:spcAft>
              <a:defRPr/>
            </a:pPr>
            <a:r>
              <a:rPr lang="tr-TR" sz="2000" b="1" i="1" dirty="0">
                <a:solidFill>
                  <a:srgbClr val="FFFF00"/>
                </a:solidFill>
                <a:effectLst>
                  <a:outerShdw blurRad="38100" dist="38100" dir="2700000" algn="tl">
                    <a:srgbClr val="FFFFFF"/>
                  </a:outerShdw>
                </a:effectLst>
                <a:latin typeface="Palatino" charset="0"/>
                <a:cs typeface="+mn-cs"/>
              </a:rPr>
              <a:t>Gevrek</a:t>
            </a:r>
            <a:endParaRPr lang="en-US" sz="2000" b="1" i="1" dirty="0">
              <a:solidFill>
                <a:srgbClr val="FFFF00"/>
              </a:solidFill>
              <a:effectLst>
                <a:outerShdw blurRad="38100" dist="38100" dir="2700000" algn="tl">
                  <a:srgbClr val="FFFFFF"/>
                </a:outerShdw>
              </a:effectLst>
              <a:latin typeface="Palatino" charset="0"/>
              <a:cs typeface="+mn-cs"/>
            </a:endParaRPr>
          </a:p>
        </p:txBody>
      </p:sp>
      <p:sp>
        <p:nvSpPr>
          <p:cNvPr id="24623" name="Line 73"/>
          <p:cNvSpPr>
            <a:spLocks noChangeShapeType="1"/>
          </p:cNvSpPr>
          <p:nvPr/>
        </p:nvSpPr>
        <p:spPr bwMode="auto">
          <a:xfrm flipV="1">
            <a:off x="3022600" y="5416550"/>
            <a:ext cx="1019175" cy="492125"/>
          </a:xfrm>
          <a:prstGeom prst="line">
            <a:avLst/>
          </a:prstGeom>
          <a:noFill/>
          <a:ln w="38100">
            <a:solidFill>
              <a:schemeClr val="bg1"/>
            </a:solidFill>
            <a:round/>
            <a:headEnd/>
            <a:tailEnd type="triangle" w="med" len="med"/>
          </a:ln>
        </p:spPr>
        <p:txBody>
          <a:bodyPr wrap="none" anchor="ctr"/>
          <a:lstStyle/>
          <a:p>
            <a:endParaRPr lang="tr-TR"/>
          </a:p>
        </p:txBody>
      </p:sp>
      <p:sp>
        <p:nvSpPr>
          <p:cNvPr id="24624" name="Line 74"/>
          <p:cNvSpPr>
            <a:spLocks noChangeShapeType="1"/>
          </p:cNvSpPr>
          <p:nvPr/>
        </p:nvSpPr>
        <p:spPr bwMode="auto">
          <a:xfrm>
            <a:off x="3081338" y="6019800"/>
            <a:ext cx="2300287" cy="420688"/>
          </a:xfrm>
          <a:prstGeom prst="line">
            <a:avLst/>
          </a:prstGeom>
          <a:noFill/>
          <a:ln w="38100">
            <a:solidFill>
              <a:schemeClr val="bg1"/>
            </a:solidFill>
            <a:round/>
            <a:headEnd/>
            <a:tailEnd type="triangle" w="med" len="med"/>
          </a:ln>
        </p:spPr>
        <p:txBody>
          <a:bodyPr wrap="none" anchor="ctr"/>
          <a:lstStyle/>
          <a:p>
            <a:endParaRPr lang="tr-TR"/>
          </a:p>
        </p:txBody>
      </p:sp>
      <p:sp>
        <p:nvSpPr>
          <p:cNvPr id="1069131" name="Rectangle 75"/>
          <p:cNvSpPr>
            <a:spLocks noChangeArrowheads="1"/>
          </p:cNvSpPr>
          <p:nvPr/>
        </p:nvSpPr>
        <p:spPr bwMode="auto">
          <a:xfrm>
            <a:off x="4684713" y="3408363"/>
            <a:ext cx="1001712" cy="396875"/>
          </a:xfrm>
          <a:prstGeom prst="rect">
            <a:avLst/>
          </a:prstGeom>
          <a:noFill/>
          <a:ln w="9525">
            <a:noFill/>
            <a:miter lim="800000"/>
            <a:headEnd/>
            <a:tailEnd/>
          </a:ln>
          <a:effectLst/>
        </p:spPr>
        <p:txBody>
          <a:bodyPr wrap="none">
            <a:spAutoFit/>
          </a:bodyPr>
          <a:lstStyle/>
          <a:p>
            <a:pPr eaLnBrk="0" fontAlgn="auto" hangingPunct="0">
              <a:spcBef>
                <a:spcPts val="0"/>
              </a:spcBef>
              <a:spcAft>
                <a:spcPts val="0"/>
              </a:spcAft>
              <a:defRPr/>
            </a:pPr>
            <a:r>
              <a:rPr lang="en-US" sz="2000" b="1" i="1">
                <a:solidFill>
                  <a:srgbClr val="FFFF00"/>
                </a:solidFill>
                <a:effectLst>
                  <a:outerShdw blurRad="38100" dist="38100" dir="2700000" algn="tl">
                    <a:srgbClr val="FFFFFF"/>
                  </a:outerShdw>
                </a:effectLst>
                <a:latin typeface="Palatino" charset="0"/>
                <a:cs typeface="+mn-cs"/>
              </a:rPr>
              <a:t>P</a:t>
            </a:r>
            <a:r>
              <a:rPr lang="tr-TR" sz="2000" b="1" i="1">
                <a:solidFill>
                  <a:srgbClr val="FFFF00"/>
                </a:solidFill>
                <a:effectLst>
                  <a:outerShdw blurRad="38100" dist="38100" dir="2700000" algn="tl">
                    <a:srgbClr val="FFFFFF"/>
                  </a:outerShdw>
                </a:effectLst>
                <a:latin typeface="Palatino" charset="0"/>
                <a:cs typeface="+mn-cs"/>
              </a:rPr>
              <a:t>lastik</a:t>
            </a:r>
            <a:endParaRPr lang="en-US" sz="2000" b="1" i="1">
              <a:solidFill>
                <a:srgbClr val="FFFF00"/>
              </a:solidFill>
              <a:effectLst>
                <a:outerShdw blurRad="38100" dist="38100" dir="2700000" algn="tl">
                  <a:srgbClr val="FFFFFF"/>
                </a:outerShdw>
              </a:effectLst>
              <a:latin typeface="Palatino" charset="0"/>
              <a:cs typeface="+mn-cs"/>
            </a:endParaRPr>
          </a:p>
        </p:txBody>
      </p:sp>
      <p:sp>
        <p:nvSpPr>
          <p:cNvPr id="1069132" name="Rectangle 76"/>
          <p:cNvSpPr>
            <a:spLocks noChangeArrowheads="1"/>
          </p:cNvSpPr>
          <p:nvPr/>
        </p:nvSpPr>
        <p:spPr bwMode="auto">
          <a:xfrm>
            <a:off x="7072313" y="3405188"/>
            <a:ext cx="1044575" cy="396875"/>
          </a:xfrm>
          <a:prstGeom prst="rect">
            <a:avLst/>
          </a:prstGeom>
          <a:noFill/>
          <a:ln w="9525">
            <a:noFill/>
            <a:miter lim="800000"/>
            <a:headEnd/>
            <a:tailEnd/>
          </a:ln>
          <a:effectLst/>
        </p:spPr>
        <p:txBody>
          <a:bodyPr wrap="none">
            <a:spAutoFit/>
          </a:bodyPr>
          <a:lstStyle/>
          <a:p>
            <a:pPr eaLnBrk="0" fontAlgn="auto" hangingPunct="0">
              <a:spcBef>
                <a:spcPts val="0"/>
              </a:spcBef>
              <a:spcAft>
                <a:spcPts val="0"/>
              </a:spcAft>
              <a:defRPr/>
            </a:pPr>
            <a:r>
              <a:rPr lang="tr-TR" sz="2000" b="1" i="1">
                <a:solidFill>
                  <a:srgbClr val="FFFF00"/>
                </a:solidFill>
                <a:effectLst>
                  <a:outerShdw blurRad="38100" dist="38100" dir="2700000" algn="tl">
                    <a:srgbClr val="FFFFFF"/>
                  </a:outerShdw>
                </a:effectLst>
                <a:latin typeface="Palatino" charset="0"/>
                <a:cs typeface="+mn-cs"/>
              </a:rPr>
              <a:t>Gevrek</a:t>
            </a:r>
            <a:endParaRPr lang="en-US" sz="2000" b="1" i="1">
              <a:solidFill>
                <a:srgbClr val="FFFF00"/>
              </a:solidFill>
              <a:effectLst>
                <a:outerShdw blurRad="38100" dist="38100" dir="2700000" algn="tl">
                  <a:srgbClr val="FFFFFF"/>
                </a:outerShdw>
              </a:effectLst>
              <a:latin typeface="Palatino" charset="0"/>
              <a:cs typeface="+mn-cs"/>
            </a:endParaRPr>
          </a:p>
        </p:txBody>
      </p:sp>
      <p:sp>
        <p:nvSpPr>
          <p:cNvPr id="24627" name="Line 77"/>
          <p:cNvSpPr>
            <a:spLocks noChangeShapeType="1"/>
          </p:cNvSpPr>
          <p:nvPr/>
        </p:nvSpPr>
        <p:spPr bwMode="auto">
          <a:xfrm>
            <a:off x="211138" y="2665413"/>
            <a:ext cx="8721725" cy="1587"/>
          </a:xfrm>
          <a:prstGeom prst="line">
            <a:avLst/>
          </a:prstGeom>
          <a:noFill/>
          <a:ln w="9525">
            <a:solidFill>
              <a:schemeClr val="bg1"/>
            </a:solidFill>
            <a:round/>
            <a:headEnd/>
            <a:tailEnd/>
          </a:ln>
        </p:spPr>
        <p:txBody>
          <a:bodyPr wrap="none" anchor="ctr"/>
          <a:lstStyle/>
          <a:p>
            <a:endParaRPr lang="tr-TR"/>
          </a:p>
        </p:txBody>
      </p:sp>
      <p:sp>
        <p:nvSpPr>
          <p:cNvPr id="24628" name="Line 78"/>
          <p:cNvSpPr>
            <a:spLocks noChangeShapeType="1"/>
          </p:cNvSpPr>
          <p:nvPr/>
        </p:nvSpPr>
        <p:spPr bwMode="auto">
          <a:xfrm>
            <a:off x="165100" y="4718050"/>
            <a:ext cx="8721725" cy="1588"/>
          </a:xfrm>
          <a:prstGeom prst="line">
            <a:avLst/>
          </a:prstGeom>
          <a:noFill/>
          <a:ln w="9525">
            <a:solidFill>
              <a:schemeClr val="bg1"/>
            </a:solidFill>
            <a:round/>
            <a:headEnd/>
            <a:tailEnd/>
          </a:ln>
        </p:spPr>
        <p:txBody>
          <a:bodyPr wrap="none" anchor="ctr"/>
          <a:lstStyle/>
          <a:p>
            <a:endParaRPr lang="tr-T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2" name="Text Box 2"/>
          <p:cNvSpPr txBox="1">
            <a:spLocks noChangeArrowheads="1"/>
          </p:cNvSpPr>
          <p:nvPr/>
        </p:nvSpPr>
        <p:spPr bwMode="auto">
          <a:xfrm>
            <a:off x="381000" y="2057400"/>
            <a:ext cx="7924800" cy="2990850"/>
          </a:xfrm>
          <a:prstGeom prst="rect">
            <a:avLst/>
          </a:prstGeom>
          <a:noFill/>
          <a:ln w="9525">
            <a:noFill/>
            <a:miter lim="800000"/>
            <a:headEnd/>
            <a:tailEnd/>
          </a:ln>
          <a:effectLst/>
        </p:spPr>
        <p:txBody>
          <a:bodyPr>
            <a:spAutoFit/>
          </a:bodyPr>
          <a:lstStyle/>
          <a:p>
            <a:pPr eaLnBrk="0" hangingPunct="0">
              <a:spcBef>
                <a:spcPct val="50000"/>
              </a:spcBef>
              <a:buFont typeface="Monotype Sorts" pitchFamily="2" charset="2"/>
              <a:buNone/>
            </a:pPr>
            <a:r>
              <a:rPr lang="en-US" sz="2800" dirty="0">
                <a:solidFill>
                  <a:srgbClr val="FFFF00"/>
                </a:solidFill>
                <a:latin typeface="Verdana" pitchFamily="34" charset="0"/>
              </a:rPr>
              <a:t>1) </a:t>
            </a:r>
            <a:r>
              <a:rPr lang="tr-TR" sz="2800" dirty="0">
                <a:solidFill>
                  <a:srgbClr val="FFFF00"/>
                </a:solidFill>
                <a:latin typeface="Verdana" pitchFamily="34" charset="0"/>
              </a:rPr>
              <a:t>Kıvrımlar</a:t>
            </a:r>
            <a:endParaRPr lang="en-US" sz="2800" dirty="0">
              <a:solidFill>
                <a:srgbClr val="FFFF00"/>
              </a:solidFill>
              <a:latin typeface="Verdana" pitchFamily="34" charset="0"/>
            </a:endParaRPr>
          </a:p>
          <a:p>
            <a:pPr eaLnBrk="0" hangingPunct="0">
              <a:spcBef>
                <a:spcPct val="50000"/>
              </a:spcBef>
              <a:buFont typeface="Monotype Sorts" pitchFamily="2" charset="2"/>
              <a:buNone/>
            </a:pPr>
            <a:r>
              <a:rPr lang="en-US" sz="2800" dirty="0">
                <a:solidFill>
                  <a:srgbClr val="FFFF00"/>
                </a:solidFill>
                <a:latin typeface="Verdana" pitchFamily="34" charset="0"/>
              </a:rPr>
              <a:t>2) </a:t>
            </a:r>
            <a:r>
              <a:rPr lang="en-US" sz="2800" dirty="0" err="1">
                <a:solidFill>
                  <a:srgbClr val="FFFF00"/>
                </a:solidFill>
                <a:latin typeface="Verdana" pitchFamily="34" charset="0"/>
              </a:rPr>
              <a:t>Fa</a:t>
            </a:r>
            <a:r>
              <a:rPr lang="tr-TR" sz="2800" dirty="0" err="1">
                <a:solidFill>
                  <a:srgbClr val="FFFF00"/>
                </a:solidFill>
                <a:latin typeface="Verdana" pitchFamily="34" charset="0"/>
              </a:rPr>
              <a:t>ylar</a:t>
            </a:r>
            <a:endParaRPr lang="en-US" sz="2800" dirty="0">
              <a:solidFill>
                <a:srgbClr val="FFFF00"/>
              </a:solidFill>
              <a:latin typeface="Verdana" pitchFamily="34" charset="0"/>
            </a:endParaRPr>
          </a:p>
          <a:p>
            <a:pPr eaLnBrk="0" hangingPunct="0">
              <a:spcBef>
                <a:spcPct val="50000"/>
              </a:spcBef>
              <a:buFont typeface="Monotype Sorts" pitchFamily="2" charset="2"/>
              <a:buNone/>
            </a:pPr>
            <a:r>
              <a:rPr lang="en-US" sz="2800" dirty="0">
                <a:solidFill>
                  <a:srgbClr val="FFFF00"/>
                </a:solidFill>
                <a:latin typeface="Verdana" pitchFamily="34" charset="0"/>
              </a:rPr>
              <a:t>3) </a:t>
            </a:r>
            <a:r>
              <a:rPr lang="tr-TR" sz="2800" dirty="0">
                <a:solidFill>
                  <a:srgbClr val="FFFF00"/>
                </a:solidFill>
                <a:latin typeface="Verdana" pitchFamily="34" charset="0"/>
              </a:rPr>
              <a:t>Çatlaklar/damarlar</a:t>
            </a:r>
            <a:endParaRPr lang="en-US" sz="2800" dirty="0">
              <a:solidFill>
                <a:srgbClr val="FFFF00"/>
              </a:solidFill>
              <a:latin typeface="Verdana" pitchFamily="34" charset="0"/>
            </a:endParaRPr>
          </a:p>
          <a:p>
            <a:pPr eaLnBrk="0" hangingPunct="0">
              <a:spcBef>
                <a:spcPct val="50000"/>
              </a:spcBef>
              <a:buFont typeface="Monotype Sorts" pitchFamily="2" charset="2"/>
              <a:buNone/>
            </a:pPr>
            <a:r>
              <a:rPr lang="en-US" sz="2800" dirty="0">
                <a:solidFill>
                  <a:srgbClr val="FFFF00"/>
                </a:solidFill>
                <a:latin typeface="Verdana" pitchFamily="34" charset="0"/>
              </a:rPr>
              <a:t>4) </a:t>
            </a:r>
            <a:r>
              <a:rPr lang="tr-TR" sz="2800" dirty="0">
                <a:solidFill>
                  <a:srgbClr val="FFFF00"/>
                </a:solidFill>
                <a:latin typeface="Verdana" pitchFamily="34" charset="0"/>
              </a:rPr>
              <a:t>Kayaç </a:t>
            </a:r>
            <a:r>
              <a:rPr lang="tr-TR" sz="2800" dirty="0" err="1">
                <a:solidFill>
                  <a:srgbClr val="FFFF00"/>
                </a:solidFill>
                <a:latin typeface="Verdana" pitchFamily="34" charset="0"/>
              </a:rPr>
              <a:t>klivajı</a:t>
            </a:r>
            <a:r>
              <a:rPr lang="tr-TR" sz="2800" dirty="0">
                <a:solidFill>
                  <a:srgbClr val="FFFF00"/>
                </a:solidFill>
                <a:latin typeface="Verdana" pitchFamily="34" charset="0"/>
              </a:rPr>
              <a:t>/</a:t>
            </a:r>
            <a:r>
              <a:rPr lang="tr-TR" sz="2800" dirty="0" err="1">
                <a:solidFill>
                  <a:srgbClr val="FFFF00"/>
                </a:solidFill>
                <a:latin typeface="Verdana" pitchFamily="34" charset="0"/>
              </a:rPr>
              <a:t>foliasyon</a:t>
            </a:r>
            <a:endParaRPr lang="en-US" sz="2800" dirty="0">
              <a:solidFill>
                <a:srgbClr val="FFFF00"/>
              </a:solidFill>
              <a:latin typeface="Verdana" pitchFamily="34" charset="0"/>
            </a:endParaRPr>
          </a:p>
          <a:p>
            <a:pPr eaLnBrk="0" hangingPunct="0">
              <a:spcBef>
                <a:spcPct val="50000"/>
              </a:spcBef>
              <a:buFont typeface="Monotype Sorts" pitchFamily="2" charset="2"/>
              <a:buNone/>
            </a:pPr>
            <a:endParaRPr lang="en-US" sz="2400" dirty="0">
              <a:solidFill>
                <a:srgbClr val="FFFF00"/>
              </a:solidFill>
              <a:effectLst>
                <a:outerShdw blurRad="38100" dist="38100" dir="2700000" algn="tl">
                  <a:srgbClr val="FFFFFF"/>
                </a:outerShdw>
              </a:effectLst>
              <a:latin typeface="Times New Roman" pitchFamily="18" charset="0"/>
            </a:endParaRPr>
          </a:p>
        </p:txBody>
      </p:sp>
      <p:sp>
        <p:nvSpPr>
          <p:cNvPr id="1070083" name="Text Box 3"/>
          <p:cNvSpPr txBox="1">
            <a:spLocks noChangeArrowheads="1"/>
          </p:cNvSpPr>
          <p:nvPr/>
        </p:nvSpPr>
        <p:spPr bwMode="auto">
          <a:xfrm>
            <a:off x="381000" y="1273175"/>
            <a:ext cx="6838950" cy="519113"/>
          </a:xfrm>
          <a:prstGeom prst="rect">
            <a:avLst/>
          </a:prstGeom>
          <a:noFill/>
          <a:ln w="9525">
            <a:noFill/>
            <a:miter lim="800000"/>
            <a:headEnd/>
            <a:tailEnd/>
          </a:ln>
          <a:effectLst/>
        </p:spPr>
        <p:txBody>
          <a:bodyPr wrap="none">
            <a:spAutoFit/>
          </a:bodyPr>
          <a:lstStyle/>
          <a:p>
            <a:pPr eaLnBrk="0" hangingPunct="0"/>
            <a:r>
              <a:rPr lang="tr-TR" sz="2800">
                <a:solidFill>
                  <a:srgbClr val="FFFF00"/>
                </a:solidFill>
              </a:rPr>
              <a:t>Deformasyon sonucu oluşan temel yapılar</a:t>
            </a:r>
            <a:endParaRPr lang="en-US" sz="240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130" name="Rectangle 2"/>
          <p:cNvSpPr>
            <a:spLocks noGrp="1" noChangeArrowheads="1"/>
          </p:cNvSpPr>
          <p:nvPr>
            <p:ph type="title"/>
          </p:nvPr>
        </p:nvSpPr>
        <p:spPr>
          <a:xfrm>
            <a:off x="1763713" y="1052513"/>
            <a:ext cx="5313362" cy="660400"/>
          </a:xfrm>
          <a:noFill/>
          <a:ln/>
        </p:spPr>
        <p:txBody>
          <a:bodyPr wrap="none" lIns="63500" tIns="25400" rIns="63500" bIns="25400" anchor="t">
            <a:spAutoFit/>
          </a:bodyPr>
          <a:lstStyle/>
          <a:p>
            <a:r>
              <a:rPr lang="en-US">
                <a:solidFill>
                  <a:srgbClr val="FFFF00"/>
                </a:solidFill>
              </a:rPr>
              <a:t>Elasti</a:t>
            </a:r>
            <a:r>
              <a:rPr lang="tr-TR">
                <a:solidFill>
                  <a:srgbClr val="FFFF00"/>
                </a:solidFill>
              </a:rPr>
              <a:t>k</a:t>
            </a:r>
            <a:r>
              <a:rPr lang="en-US">
                <a:solidFill>
                  <a:srgbClr val="FFFF00"/>
                </a:solidFill>
              </a:rPr>
              <a:t> deforma</a:t>
            </a:r>
            <a:r>
              <a:rPr lang="tr-TR">
                <a:solidFill>
                  <a:srgbClr val="FFFF00"/>
                </a:solidFill>
              </a:rPr>
              <a:t>syo</a:t>
            </a:r>
            <a:r>
              <a:rPr lang="en-US">
                <a:solidFill>
                  <a:srgbClr val="FFFF00"/>
                </a:solidFill>
              </a:rPr>
              <a:t>n</a:t>
            </a:r>
          </a:p>
        </p:txBody>
      </p:sp>
      <p:sp>
        <p:nvSpPr>
          <p:cNvPr id="1072131" name="Rectangle 3"/>
          <p:cNvSpPr>
            <a:spLocks noChangeArrowheads="1"/>
          </p:cNvSpPr>
          <p:nvPr/>
        </p:nvSpPr>
        <p:spPr bwMode="auto">
          <a:xfrm>
            <a:off x="971550" y="1844675"/>
            <a:ext cx="7150100" cy="2098675"/>
          </a:xfrm>
          <a:prstGeom prst="rect">
            <a:avLst/>
          </a:prstGeom>
          <a:noFill/>
          <a:ln w="12700">
            <a:noFill/>
            <a:miter lim="800000"/>
            <a:headEnd/>
            <a:tailEnd/>
          </a:ln>
          <a:effectLst/>
        </p:spPr>
        <p:txBody>
          <a:bodyPr lIns="90487" tIns="44450" rIns="90487" bIns="44450">
            <a:spAutoFit/>
          </a:bodyPr>
          <a:lstStyle/>
          <a:p>
            <a:pPr eaLnBrk="0" hangingPunct="0">
              <a:lnSpc>
                <a:spcPct val="110000"/>
              </a:lnSpc>
              <a:spcBef>
                <a:spcPct val="50000"/>
              </a:spcBef>
            </a:pPr>
            <a:r>
              <a:rPr lang="tr-TR" sz="4000">
                <a:solidFill>
                  <a:srgbClr val="FFFF00"/>
                </a:solidFill>
                <a:latin typeface="Helvetica" charset="0"/>
              </a:rPr>
              <a:t>Kayaçlarda gerilme ortadan kalktığında, tekrar eski şekle dönen geçiçi biçim değişimi</a:t>
            </a:r>
            <a:r>
              <a:rPr lang="en-US" sz="4000">
                <a:solidFill>
                  <a:srgbClr val="FFFF00"/>
                </a:solidFill>
                <a:latin typeface="Helvetica" charset="0"/>
              </a:rPr>
              <a:t>   </a:t>
            </a:r>
          </a:p>
        </p:txBody>
      </p:sp>
      <p:sp>
        <p:nvSpPr>
          <p:cNvPr id="1072132" name="Oval 4"/>
          <p:cNvSpPr>
            <a:spLocks noChangeArrowheads="1"/>
          </p:cNvSpPr>
          <p:nvPr/>
        </p:nvSpPr>
        <p:spPr bwMode="auto">
          <a:xfrm>
            <a:off x="609600" y="4648200"/>
            <a:ext cx="914400" cy="91440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1072133" name="Oval 5"/>
          <p:cNvSpPr>
            <a:spLocks noChangeArrowheads="1"/>
          </p:cNvSpPr>
          <p:nvPr/>
        </p:nvSpPr>
        <p:spPr bwMode="auto">
          <a:xfrm>
            <a:off x="4343400" y="4572000"/>
            <a:ext cx="914400" cy="914400"/>
          </a:xfrm>
          <a:prstGeom prst="ellipse">
            <a:avLst/>
          </a:prstGeom>
          <a:solidFill>
            <a:schemeClr val="accent1"/>
          </a:solidFill>
          <a:ln w="9525">
            <a:solidFill>
              <a:schemeClr val="tx1"/>
            </a:solidFill>
            <a:round/>
            <a:headEnd/>
            <a:tailEnd/>
          </a:ln>
          <a:effectLst/>
        </p:spPr>
        <p:txBody>
          <a:bodyPr wrap="none" anchor="ctr"/>
          <a:lstStyle/>
          <a:p>
            <a:pPr algn="ctr" eaLnBrk="0" hangingPunct="0"/>
            <a:endParaRPr lang="tr-TR" sz="2400">
              <a:latin typeface="Times" charset="0"/>
            </a:endParaRPr>
          </a:p>
        </p:txBody>
      </p:sp>
      <p:sp>
        <p:nvSpPr>
          <p:cNvPr id="1072134" name="Oval 6"/>
          <p:cNvSpPr>
            <a:spLocks noChangeArrowheads="1"/>
          </p:cNvSpPr>
          <p:nvPr/>
        </p:nvSpPr>
        <p:spPr bwMode="auto">
          <a:xfrm>
            <a:off x="2590800" y="4267200"/>
            <a:ext cx="914400" cy="1371600"/>
          </a:xfrm>
          <a:prstGeom prst="ellipse">
            <a:avLst/>
          </a:prstGeom>
          <a:solidFill>
            <a:schemeClr val="accent1"/>
          </a:solidFill>
          <a:ln w="9525">
            <a:solidFill>
              <a:schemeClr val="tx1"/>
            </a:solidFill>
            <a:round/>
            <a:headEnd/>
            <a:tailEnd/>
          </a:ln>
          <a:effectLst/>
        </p:spPr>
        <p:txBody>
          <a:bodyPr wrap="none" anchor="ctr"/>
          <a:lstStyle/>
          <a:p>
            <a:pPr algn="ctr" eaLnBrk="0" hangingPunct="0"/>
            <a:endParaRPr lang="tr-TR" sz="2400">
              <a:latin typeface="Times" charset="0"/>
            </a:endParaRPr>
          </a:p>
        </p:txBody>
      </p:sp>
      <p:sp>
        <p:nvSpPr>
          <p:cNvPr id="1072135" name="Oval 7"/>
          <p:cNvSpPr>
            <a:spLocks noChangeArrowheads="1"/>
          </p:cNvSpPr>
          <p:nvPr/>
        </p:nvSpPr>
        <p:spPr bwMode="auto">
          <a:xfrm>
            <a:off x="7924800" y="4495800"/>
            <a:ext cx="914400" cy="914400"/>
          </a:xfrm>
          <a:prstGeom prst="ellipse">
            <a:avLst/>
          </a:prstGeom>
          <a:solidFill>
            <a:schemeClr val="accent1"/>
          </a:solidFill>
          <a:ln w="9525">
            <a:solidFill>
              <a:schemeClr val="tx1"/>
            </a:solidFill>
            <a:round/>
            <a:headEnd/>
            <a:tailEnd/>
          </a:ln>
          <a:effectLst/>
        </p:spPr>
        <p:txBody>
          <a:bodyPr wrap="none" anchor="ctr"/>
          <a:lstStyle/>
          <a:p>
            <a:pPr algn="ctr" eaLnBrk="0" hangingPunct="0"/>
            <a:endParaRPr lang="tr-TR" sz="2400">
              <a:latin typeface="Times" charset="0"/>
            </a:endParaRPr>
          </a:p>
        </p:txBody>
      </p:sp>
      <p:sp>
        <p:nvSpPr>
          <p:cNvPr id="1072136" name="Oval 8"/>
          <p:cNvSpPr>
            <a:spLocks noChangeArrowheads="1"/>
          </p:cNvSpPr>
          <p:nvPr/>
        </p:nvSpPr>
        <p:spPr bwMode="auto">
          <a:xfrm>
            <a:off x="5943600" y="4495800"/>
            <a:ext cx="1676400" cy="838200"/>
          </a:xfrm>
          <a:prstGeom prst="ellipse">
            <a:avLst/>
          </a:prstGeom>
          <a:solidFill>
            <a:schemeClr val="accent1"/>
          </a:solidFill>
          <a:ln w="9525">
            <a:solidFill>
              <a:schemeClr val="tx1"/>
            </a:solidFill>
            <a:round/>
            <a:headEnd/>
            <a:tailEnd/>
          </a:ln>
          <a:effectLst/>
        </p:spPr>
        <p:txBody>
          <a:bodyPr wrap="none" anchor="ctr"/>
          <a:lstStyle/>
          <a:p>
            <a:pPr algn="ctr" eaLnBrk="0" hangingPunct="0"/>
            <a:endParaRPr lang="tr-TR" sz="2400">
              <a:latin typeface="Times" charset="0"/>
            </a:endParaRPr>
          </a:p>
        </p:txBody>
      </p:sp>
      <p:sp>
        <p:nvSpPr>
          <p:cNvPr id="1072137" name="Line 9"/>
          <p:cNvSpPr>
            <a:spLocks noChangeShapeType="1"/>
          </p:cNvSpPr>
          <p:nvPr/>
        </p:nvSpPr>
        <p:spPr bwMode="auto">
          <a:xfrm flipV="1">
            <a:off x="1981200" y="4953000"/>
            <a:ext cx="304800" cy="76200"/>
          </a:xfrm>
          <a:prstGeom prst="line">
            <a:avLst/>
          </a:prstGeom>
          <a:noFill/>
          <a:ln w="9525">
            <a:solidFill>
              <a:schemeClr val="tx1"/>
            </a:solidFill>
            <a:round/>
            <a:headEnd/>
            <a:tailEnd type="triangle" w="med" len="med"/>
          </a:ln>
          <a:effectLst/>
        </p:spPr>
        <p:txBody>
          <a:bodyPr/>
          <a:lstStyle/>
          <a:p>
            <a:endParaRPr lang="tr-TR"/>
          </a:p>
        </p:txBody>
      </p:sp>
      <p:sp>
        <p:nvSpPr>
          <p:cNvPr id="1072138" name="Line 10"/>
          <p:cNvSpPr>
            <a:spLocks noChangeShapeType="1"/>
          </p:cNvSpPr>
          <p:nvPr/>
        </p:nvSpPr>
        <p:spPr bwMode="auto">
          <a:xfrm flipV="1">
            <a:off x="3810000" y="5029200"/>
            <a:ext cx="304800" cy="76200"/>
          </a:xfrm>
          <a:prstGeom prst="line">
            <a:avLst/>
          </a:prstGeom>
          <a:noFill/>
          <a:ln w="9525">
            <a:solidFill>
              <a:schemeClr val="tx1"/>
            </a:solidFill>
            <a:round/>
            <a:headEnd/>
            <a:tailEnd type="triangle" w="med" len="med"/>
          </a:ln>
          <a:effectLst/>
        </p:spPr>
        <p:txBody>
          <a:bodyPr/>
          <a:lstStyle/>
          <a:p>
            <a:endParaRPr lang="tr-TR"/>
          </a:p>
        </p:txBody>
      </p:sp>
      <p:sp>
        <p:nvSpPr>
          <p:cNvPr id="1072139" name="Line 11"/>
          <p:cNvSpPr>
            <a:spLocks noChangeShapeType="1"/>
          </p:cNvSpPr>
          <p:nvPr/>
        </p:nvSpPr>
        <p:spPr bwMode="auto">
          <a:xfrm flipV="1">
            <a:off x="5562600" y="5029200"/>
            <a:ext cx="304800" cy="76200"/>
          </a:xfrm>
          <a:prstGeom prst="line">
            <a:avLst/>
          </a:prstGeom>
          <a:noFill/>
          <a:ln w="9525">
            <a:solidFill>
              <a:schemeClr val="tx1"/>
            </a:solidFill>
            <a:round/>
            <a:headEnd/>
            <a:tailEnd type="triangle" w="med" len="med"/>
          </a:ln>
          <a:effectLst/>
        </p:spPr>
        <p:txBody>
          <a:bodyPr/>
          <a:lstStyle/>
          <a:p>
            <a:endParaRPr lang="tr-TR"/>
          </a:p>
        </p:txBody>
      </p:sp>
      <p:sp>
        <p:nvSpPr>
          <p:cNvPr id="1072140" name="Line 12"/>
          <p:cNvSpPr>
            <a:spLocks noChangeShapeType="1"/>
          </p:cNvSpPr>
          <p:nvPr/>
        </p:nvSpPr>
        <p:spPr bwMode="auto">
          <a:xfrm flipV="1">
            <a:off x="7620000" y="5105400"/>
            <a:ext cx="304800" cy="76200"/>
          </a:xfrm>
          <a:prstGeom prst="line">
            <a:avLst/>
          </a:prstGeom>
          <a:noFill/>
          <a:ln w="9525">
            <a:solidFill>
              <a:schemeClr val="tx1"/>
            </a:solidFill>
            <a:round/>
            <a:headEnd/>
            <a:tailEnd type="triangle" w="med" len="med"/>
          </a:ln>
          <a:effectLst/>
        </p:spPr>
        <p:txBody>
          <a:bodyPr/>
          <a:lstStyle/>
          <a:p>
            <a:endParaRPr lang="tr-T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3154" name="Rectangle 2"/>
          <p:cNvSpPr>
            <a:spLocks noGrp="1" noChangeArrowheads="1"/>
          </p:cNvSpPr>
          <p:nvPr>
            <p:ph type="title"/>
          </p:nvPr>
        </p:nvSpPr>
        <p:spPr>
          <a:xfrm>
            <a:off x="611188" y="1268413"/>
            <a:ext cx="4387850" cy="1270000"/>
          </a:xfrm>
          <a:noFill/>
          <a:ln/>
        </p:spPr>
        <p:txBody>
          <a:bodyPr wrap="none" lIns="63500" tIns="25400" rIns="63500" bIns="25400" anchor="t">
            <a:spAutoFit/>
          </a:bodyPr>
          <a:lstStyle/>
          <a:p>
            <a:r>
              <a:rPr lang="tr-TR">
                <a:solidFill>
                  <a:srgbClr val="FFFF00"/>
                </a:solidFill>
                <a:latin typeface="Helvetica" charset="0"/>
              </a:rPr>
              <a:t>Sünümlü (plastik)</a:t>
            </a:r>
            <a:br>
              <a:rPr lang="tr-TR">
                <a:solidFill>
                  <a:srgbClr val="FFFF00"/>
                </a:solidFill>
                <a:latin typeface="Helvetica" charset="0"/>
              </a:rPr>
            </a:br>
            <a:r>
              <a:rPr lang="tr-TR">
                <a:solidFill>
                  <a:srgbClr val="FFFF00"/>
                </a:solidFill>
                <a:latin typeface="Helvetica" charset="0"/>
              </a:rPr>
              <a:t> deformasyon</a:t>
            </a:r>
            <a:endParaRPr lang="en-US">
              <a:solidFill>
                <a:srgbClr val="FFFF00"/>
              </a:solidFill>
            </a:endParaRPr>
          </a:p>
        </p:txBody>
      </p:sp>
      <p:sp>
        <p:nvSpPr>
          <p:cNvPr id="1073155" name="Rectangle 3"/>
          <p:cNvSpPr>
            <a:spLocks noChangeArrowheads="1"/>
          </p:cNvSpPr>
          <p:nvPr/>
        </p:nvSpPr>
        <p:spPr bwMode="auto">
          <a:xfrm>
            <a:off x="0" y="2846388"/>
            <a:ext cx="5486400" cy="4011612"/>
          </a:xfrm>
          <a:prstGeom prst="rect">
            <a:avLst/>
          </a:prstGeom>
          <a:noFill/>
          <a:ln w="12700">
            <a:noFill/>
            <a:miter lim="800000"/>
            <a:headEnd/>
            <a:tailEnd/>
          </a:ln>
          <a:effectLst/>
        </p:spPr>
        <p:txBody>
          <a:bodyPr lIns="90487" tIns="44450" rIns="90487" bIns="44450">
            <a:spAutoFit/>
          </a:bodyPr>
          <a:lstStyle/>
          <a:p>
            <a:pPr marL="342900" indent="-342900" eaLnBrk="0" hangingPunct="0">
              <a:lnSpc>
                <a:spcPct val="90000"/>
              </a:lnSpc>
              <a:spcBef>
                <a:spcPct val="85000"/>
              </a:spcBef>
              <a:buFontTx/>
              <a:buChar char="•"/>
            </a:pPr>
            <a:r>
              <a:rPr lang="tr-TR" sz="3600" u="sng">
                <a:solidFill>
                  <a:srgbClr val="FFFF00"/>
                </a:solidFill>
                <a:latin typeface="Helvetica" charset="0"/>
              </a:rPr>
              <a:t>Kayaçlarda kırık oluşturmadan deformasyonun bir noktadan diğerine dereceli olarak değiştiği kalıcı deformasyon</a:t>
            </a:r>
            <a:endParaRPr lang="en-US" sz="3600">
              <a:solidFill>
                <a:srgbClr val="FFFF00"/>
              </a:solidFill>
              <a:latin typeface="Helvetica" charset="0"/>
            </a:endParaRPr>
          </a:p>
          <a:p>
            <a:pPr marL="342900" indent="-342900" eaLnBrk="0" hangingPunct="0">
              <a:lnSpc>
                <a:spcPct val="90000"/>
              </a:lnSpc>
              <a:spcBef>
                <a:spcPct val="85000"/>
              </a:spcBef>
              <a:buFontTx/>
              <a:buChar char="•"/>
            </a:pPr>
            <a:r>
              <a:rPr lang="tr-TR" sz="3600">
                <a:solidFill>
                  <a:srgbClr val="FFFF00"/>
                </a:solidFill>
                <a:latin typeface="Helvetica" charset="0"/>
              </a:rPr>
              <a:t>Örneğin</a:t>
            </a:r>
            <a:r>
              <a:rPr lang="en-US" sz="3600">
                <a:solidFill>
                  <a:srgbClr val="FFFF00"/>
                </a:solidFill>
                <a:latin typeface="Helvetica" charset="0"/>
              </a:rPr>
              <a:t>: </a:t>
            </a:r>
            <a:r>
              <a:rPr lang="tr-TR" sz="3600">
                <a:solidFill>
                  <a:srgbClr val="FFFF00"/>
                </a:solidFill>
                <a:latin typeface="Helvetica" charset="0"/>
              </a:rPr>
              <a:t>Kıvrımlar</a:t>
            </a:r>
            <a:endParaRPr lang="en-US" sz="3600">
              <a:solidFill>
                <a:srgbClr val="FFFF00"/>
              </a:solidFill>
              <a:latin typeface="Helvetica" charset="0"/>
            </a:endParaRPr>
          </a:p>
        </p:txBody>
      </p:sp>
      <p:pic>
        <p:nvPicPr>
          <p:cNvPr id="1073156" name="Picture 4"/>
          <p:cNvPicPr>
            <a:picLocks noChangeAspect="1" noChangeArrowheads="1"/>
          </p:cNvPicPr>
          <p:nvPr/>
        </p:nvPicPr>
        <p:blipFill>
          <a:blip r:embed="rId2"/>
          <a:srcRect/>
          <a:stretch>
            <a:fillRect/>
          </a:stretch>
        </p:blipFill>
        <p:spPr bwMode="auto">
          <a:xfrm>
            <a:off x="5711825" y="1219200"/>
            <a:ext cx="3343275" cy="5105400"/>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178" name="Rectangle 2"/>
          <p:cNvSpPr>
            <a:spLocks noGrp="1" noChangeArrowheads="1"/>
          </p:cNvSpPr>
          <p:nvPr>
            <p:ph type="title"/>
          </p:nvPr>
        </p:nvSpPr>
        <p:spPr>
          <a:xfrm>
            <a:off x="0" y="836613"/>
            <a:ext cx="4211638" cy="1698625"/>
          </a:xfrm>
          <a:noFill/>
          <a:ln/>
        </p:spPr>
        <p:txBody>
          <a:bodyPr lIns="63500" tIns="25400" rIns="63500" bIns="25400" anchor="t">
            <a:spAutoFit/>
          </a:bodyPr>
          <a:lstStyle/>
          <a:p>
            <a:r>
              <a:rPr lang="tr-TR" sz="2800">
                <a:solidFill>
                  <a:srgbClr val="FFFF00"/>
                </a:solidFill>
                <a:latin typeface="Helvetica" charset="0"/>
              </a:rPr>
              <a:t>Gevrek deformasyon</a:t>
            </a:r>
            <a:br>
              <a:rPr lang="tr-TR" sz="2800">
                <a:solidFill>
                  <a:srgbClr val="FFFF00"/>
                </a:solidFill>
                <a:latin typeface="Helvetica" charset="0"/>
              </a:rPr>
            </a:br>
            <a:r>
              <a:rPr lang="en-US" sz="2800">
                <a:solidFill>
                  <a:srgbClr val="FFFF00"/>
                </a:solidFill>
                <a:latin typeface="Helvetica" charset="0"/>
              </a:rPr>
              <a:t> (</a:t>
            </a:r>
            <a:r>
              <a:rPr lang="tr-TR" sz="2800">
                <a:solidFill>
                  <a:srgbClr val="FFFF00"/>
                </a:solidFill>
                <a:latin typeface="Helvetica" charset="0"/>
              </a:rPr>
              <a:t>kırılma</a:t>
            </a:r>
            <a:r>
              <a:rPr lang="en-US" sz="2800">
                <a:solidFill>
                  <a:srgbClr val="FFFF00"/>
                </a:solidFill>
                <a:latin typeface="Helvetica" charset="0"/>
              </a:rPr>
              <a:t>)</a:t>
            </a:r>
            <a:endParaRPr lang="en-US" sz="2800">
              <a:solidFill>
                <a:srgbClr val="FFFF00"/>
              </a:solidFill>
            </a:endParaRPr>
          </a:p>
        </p:txBody>
      </p:sp>
      <p:sp>
        <p:nvSpPr>
          <p:cNvPr id="1074179" name="Rectangle 3"/>
          <p:cNvSpPr>
            <a:spLocks noChangeArrowheads="1"/>
          </p:cNvSpPr>
          <p:nvPr/>
        </p:nvSpPr>
        <p:spPr bwMode="auto">
          <a:xfrm>
            <a:off x="0" y="2790825"/>
            <a:ext cx="4718050" cy="4067175"/>
          </a:xfrm>
          <a:prstGeom prst="rect">
            <a:avLst/>
          </a:prstGeom>
          <a:noFill/>
          <a:ln w="12700">
            <a:noFill/>
            <a:miter lim="800000"/>
            <a:headEnd/>
            <a:tailEnd/>
          </a:ln>
          <a:effectLst/>
        </p:spPr>
        <p:txBody>
          <a:bodyPr lIns="90487" tIns="44450" rIns="90487" bIns="44450">
            <a:spAutoFit/>
          </a:bodyPr>
          <a:lstStyle/>
          <a:p>
            <a:pPr marL="342900" indent="-342900" eaLnBrk="0" hangingPunct="0">
              <a:lnSpc>
                <a:spcPct val="90000"/>
              </a:lnSpc>
              <a:spcBef>
                <a:spcPct val="95000"/>
              </a:spcBef>
              <a:buFontTx/>
              <a:buChar char="•"/>
            </a:pPr>
            <a:r>
              <a:rPr lang="tr-TR" sz="3600" u="sng">
                <a:solidFill>
                  <a:srgbClr val="FFFF00"/>
                </a:solidFill>
                <a:latin typeface="Helvetica" charset="0"/>
              </a:rPr>
              <a:t>Uygulanan gerilme ile kayaçlarda kohezyonun kaybolmasına ve kırık oluşumuna yol açan deformasyon</a:t>
            </a:r>
            <a:endParaRPr lang="en-US" sz="3600">
              <a:solidFill>
                <a:srgbClr val="FFFF00"/>
              </a:solidFill>
              <a:latin typeface="Helvetica" charset="0"/>
            </a:endParaRPr>
          </a:p>
          <a:p>
            <a:pPr marL="342900" indent="-342900" eaLnBrk="0" hangingPunct="0">
              <a:lnSpc>
                <a:spcPct val="90000"/>
              </a:lnSpc>
              <a:spcBef>
                <a:spcPct val="95000"/>
              </a:spcBef>
            </a:pPr>
            <a:r>
              <a:rPr lang="tr-TR" sz="3600">
                <a:solidFill>
                  <a:srgbClr val="FFFF00"/>
                </a:solidFill>
                <a:latin typeface="Helvetica" charset="0"/>
              </a:rPr>
              <a:t>Örnek: faylar </a:t>
            </a:r>
            <a:endParaRPr lang="en-US" sz="3600">
              <a:solidFill>
                <a:srgbClr val="FFFF00"/>
              </a:solidFill>
              <a:latin typeface="Helvetica" charset="0"/>
            </a:endParaRPr>
          </a:p>
        </p:txBody>
      </p:sp>
      <p:pic>
        <p:nvPicPr>
          <p:cNvPr id="1074182" name="Picture 6" descr="DSC00611"/>
          <p:cNvPicPr>
            <a:picLocks noGrp="1" noChangeAspect="1" noChangeArrowheads="1"/>
          </p:cNvPicPr>
          <p:nvPr>
            <p:ph idx="1"/>
          </p:nvPr>
        </p:nvPicPr>
        <p:blipFill>
          <a:blip r:embed="rId2" cstate="print"/>
          <a:srcRect/>
          <a:stretch>
            <a:fillRect/>
          </a:stretch>
        </p:blipFill>
        <p:spPr>
          <a:xfrm>
            <a:off x="4410075" y="981075"/>
            <a:ext cx="4733925" cy="3551238"/>
          </a:xfrm>
          <a:noFill/>
          <a:ln/>
        </p:spPr>
      </p:pic>
      <p:sp>
        <p:nvSpPr>
          <p:cNvPr id="1074183" name="Text Box 7"/>
          <p:cNvSpPr txBox="1">
            <a:spLocks noChangeArrowheads="1"/>
          </p:cNvSpPr>
          <p:nvPr/>
        </p:nvSpPr>
        <p:spPr bwMode="auto">
          <a:xfrm>
            <a:off x="6516688" y="4076700"/>
            <a:ext cx="979487" cy="244475"/>
          </a:xfrm>
          <a:prstGeom prst="rect">
            <a:avLst/>
          </a:prstGeom>
          <a:noFill/>
          <a:ln w="9525">
            <a:noFill/>
            <a:miter lim="800000"/>
            <a:headEnd/>
            <a:tailEnd/>
          </a:ln>
          <a:effectLst/>
        </p:spPr>
        <p:txBody>
          <a:bodyPr wrap="none">
            <a:spAutoFit/>
          </a:bodyPr>
          <a:lstStyle/>
          <a:p>
            <a:pPr eaLnBrk="0" hangingPunct="0">
              <a:spcBef>
                <a:spcPct val="20000"/>
              </a:spcBef>
              <a:buFontTx/>
              <a:buChar char="•"/>
            </a:pPr>
            <a:r>
              <a:rPr lang="tr-TR" sz="1000">
                <a:solidFill>
                  <a:srgbClr val="FFFF00"/>
                </a:solidFill>
              </a:rPr>
              <a:t>Konya kuzeyi</a:t>
            </a:r>
            <a:endParaRPr lang="tr-TR" sz="4000" b="1">
              <a:solidFill>
                <a:srgbClr val="FFFF00"/>
              </a:solidFill>
              <a:effectLst>
                <a:outerShdw blurRad="38100" dist="38100" dir="2700000" algn="tl">
                  <a:srgbClr val="FFFFFF"/>
                </a:outerShdw>
              </a:effectLst>
              <a:latin typeface="Helvetica"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02" name="Picture 2" descr="skinner brittle deformation"/>
          <p:cNvPicPr>
            <a:picLocks noChangeAspect="1" noChangeArrowheads="1"/>
          </p:cNvPicPr>
          <p:nvPr/>
        </p:nvPicPr>
        <p:blipFill>
          <a:blip r:embed="rId3"/>
          <a:srcRect/>
          <a:stretch>
            <a:fillRect/>
          </a:stretch>
        </p:blipFill>
        <p:spPr bwMode="auto">
          <a:xfrm>
            <a:off x="533400" y="2879725"/>
            <a:ext cx="4343400" cy="3429000"/>
          </a:xfrm>
          <a:prstGeom prst="rect">
            <a:avLst/>
          </a:prstGeom>
          <a:noFill/>
        </p:spPr>
      </p:pic>
      <p:pic>
        <p:nvPicPr>
          <p:cNvPr id="1075203" name="Picture 3" descr="skinner ductile deformation"/>
          <p:cNvPicPr>
            <a:picLocks noChangeAspect="1" noChangeArrowheads="1"/>
          </p:cNvPicPr>
          <p:nvPr/>
        </p:nvPicPr>
        <p:blipFill>
          <a:blip r:embed="rId4"/>
          <a:srcRect/>
          <a:stretch>
            <a:fillRect/>
          </a:stretch>
        </p:blipFill>
        <p:spPr bwMode="auto">
          <a:xfrm>
            <a:off x="5029200" y="2879725"/>
            <a:ext cx="3810000" cy="3429000"/>
          </a:xfrm>
          <a:prstGeom prst="rect">
            <a:avLst/>
          </a:prstGeom>
          <a:noFill/>
        </p:spPr>
      </p:pic>
      <p:sp>
        <p:nvSpPr>
          <p:cNvPr id="1075204" name="Text Box 4"/>
          <p:cNvSpPr txBox="1">
            <a:spLocks noChangeArrowheads="1"/>
          </p:cNvSpPr>
          <p:nvPr/>
        </p:nvSpPr>
        <p:spPr bwMode="auto">
          <a:xfrm>
            <a:off x="1090613" y="2209800"/>
            <a:ext cx="2779712" cy="701675"/>
          </a:xfrm>
          <a:prstGeom prst="rect">
            <a:avLst/>
          </a:prstGeom>
          <a:noFill/>
          <a:ln w="9525">
            <a:noFill/>
            <a:miter lim="800000"/>
            <a:headEnd/>
            <a:tailEnd/>
          </a:ln>
          <a:effectLst/>
        </p:spPr>
        <p:txBody>
          <a:bodyPr wrap="none">
            <a:spAutoFit/>
          </a:bodyPr>
          <a:lstStyle/>
          <a:p>
            <a:pPr algn="ctr" eaLnBrk="0" hangingPunct="0"/>
            <a:r>
              <a:rPr lang="tr-TR" sz="2000" b="1">
                <a:solidFill>
                  <a:srgbClr val="FFFF00"/>
                </a:solidFill>
              </a:rPr>
              <a:t>Gevrek deformasyon</a:t>
            </a:r>
            <a:r>
              <a:rPr lang="en-US" sz="2000">
                <a:solidFill>
                  <a:srgbClr val="FFFF00"/>
                </a:solidFill>
              </a:rPr>
              <a:t> </a:t>
            </a:r>
          </a:p>
          <a:p>
            <a:pPr algn="ctr" eaLnBrk="0" hangingPunct="0"/>
            <a:r>
              <a:rPr lang="tr-TR" sz="2000">
                <a:solidFill>
                  <a:srgbClr val="FFFF00"/>
                </a:solidFill>
              </a:rPr>
              <a:t>Çatlak/fay</a:t>
            </a:r>
            <a:endParaRPr lang="en-US" sz="2000">
              <a:solidFill>
                <a:srgbClr val="FFFF00"/>
              </a:solidFill>
            </a:endParaRPr>
          </a:p>
        </p:txBody>
      </p:sp>
      <p:sp>
        <p:nvSpPr>
          <p:cNvPr id="1075205" name="Text Box 5"/>
          <p:cNvSpPr txBox="1">
            <a:spLocks noChangeArrowheads="1"/>
          </p:cNvSpPr>
          <p:nvPr/>
        </p:nvSpPr>
        <p:spPr bwMode="auto">
          <a:xfrm>
            <a:off x="5305425" y="2209800"/>
            <a:ext cx="2936875" cy="701675"/>
          </a:xfrm>
          <a:prstGeom prst="rect">
            <a:avLst/>
          </a:prstGeom>
          <a:noFill/>
          <a:ln w="9525">
            <a:noFill/>
            <a:miter lim="800000"/>
            <a:headEnd/>
            <a:tailEnd/>
          </a:ln>
          <a:effectLst/>
        </p:spPr>
        <p:txBody>
          <a:bodyPr wrap="none">
            <a:spAutoFit/>
          </a:bodyPr>
          <a:lstStyle/>
          <a:p>
            <a:pPr algn="ctr" eaLnBrk="0" hangingPunct="0"/>
            <a:r>
              <a:rPr lang="tr-TR" sz="2000" b="1">
                <a:solidFill>
                  <a:srgbClr val="FFFF00"/>
                </a:solidFill>
              </a:rPr>
              <a:t>Sünümlü deformasyon</a:t>
            </a:r>
            <a:endParaRPr lang="en-US" sz="2000">
              <a:solidFill>
                <a:srgbClr val="FFFF00"/>
              </a:solidFill>
            </a:endParaRPr>
          </a:p>
          <a:p>
            <a:pPr algn="ctr" eaLnBrk="0" hangingPunct="0"/>
            <a:r>
              <a:rPr lang="tr-TR" sz="2000">
                <a:solidFill>
                  <a:srgbClr val="FFFF00"/>
                </a:solidFill>
              </a:rPr>
              <a:t>Kayaç akması</a:t>
            </a:r>
            <a:endParaRPr lang="en-US" sz="2000">
              <a:solidFill>
                <a:srgbClr val="FFFF00"/>
              </a:solidFill>
            </a:endParaRPr>
          </a:p>
        </p:txBody>
      </p:sp>
      <p:sp>
        <p:nvSpPr>
          <p:cNvPr id="1075206" name="Text Box 6"/>
          <p:cNvSpPr txBox="1">
            <a:spLocks noChangeArrowheads="1"/>
          </p:cNvSpPr>
          <p:nvPr/>
        </p:nvSpPr>
        <p:spPr bwMode="auto">
          <a:xfrm>
            <a:off x="611188" y="6237288"/>
            <a:ext cx="3741737" cy="396875"/>
          </a:xfrm>
          <a:prstGeom prst="rect">
            <a:avLst/>
          </a:prstGeom>
          <a:noFill/>
          <a:ln w="9525">
            <a:noFill/>
            <a:miter lim="800000"/>
            <a:headEnd/>
            <a:tailEnd/>
          </a:ln>
          <a:effectLst/>
        </p:spPr>
        <p:txBody>
          <a:bodyPr wrap="none">
            <a:spAutoFit/>
          </a:bodyPr>
          <a:lstStyle/>
          <a:p>
            <a:pPr eaLnBrk="0" hangingPunct="0"/>
            <a:r>
              <a:rPr lang="tr-TR" sz="2000">
                <a:solidFill>
                  <a:srgbClr val="FFFF00"/>
                </a:solidFill>
              </a:rPr>
              <a:t>Yerkabuğunun üst kesimlerinde</a:t>
            </a:r>
            <a:endParaRPr lang="en-US" sz="2000">
              <a:solidFill>
                <a:srgbClr val="FFFF00"/>
              </a:solidFill>
            </a:endParaRPr>
          </a:p>
        </p:txBody>
      </p:sp>
      <p:sp>
        <p:nvSpPr>
          <p:cNvPr id="1075207" name="Text Box 7"/>
          <p:cNvSpPr txBox="1">
            <a:spLocks noChangeArrowheads="1"/>
          </p:cNvSpPr>
          <p:nvPr/>
        </p:nvSpPr>
        <p:spPr bwMode="auto">
          <a:xfrm>
            <a:off x="5003800" y="6461125"/>
            <a:ext cx="3476625" cy="396875"/>
          </a:xfrm>
          <a:prstGeom prst="rect">
            <a:avLst/>
          </a:prstGeom>
          <a:noFill/>
          <a:ln w="9525">
            <a:noFill/>
            <a:miter lim="800000"/>
            <a:headEnd/>
            <a:tailEnd/>
          </a:ln>
          <a:effectLst/>
        </p:spPr>
        <p:txBody>
          <a:bodyPr wrap="none">
            <a:spAutoFit/>
          </a:bodyPr>
          <a:lstStyle/>
          <a:p>
            <a:pPr eaLnBrk="0" hangingPunct="0"/>
            <a:r>
              <a:rPr lang="tr-TR" sz="2000">
                <a:solidFill>
                  <a:srgbClr val="FFFF00"/>
                </a:solidFill>
              </a:rPr>
              <a:t>Yerkabuğunun derinliklerinde</a:t>
            </a:r>
            <a:endParaRPr lang="en-US" sz="2000">
              <a:solidFill>
                <a:srgbClr val="FFFF00"/>
              </a:solidFill>
            </a:endParaRPr>
          </a:p>
        </p:txBody>
      </p:sp>
      <p:grpSp>
        <p:nvGrpSpPr>
          <p:cNvPr id="2" name="Group 8"/>
          <p:cNvGrpSpPr>
            <a:grpSpLocks/>
          </p:cNvGrpSpPr>
          <p:nvPr/>
        </p:nvGrpSpPr>
        <p:grpSpPr bwMode="auto">
          <a:xfrm>
            <a:off x="533400" y="3429000"/>
            <a:ext cx="4343400" cy="914400"/>
            <a:chOff x="336" y="2160"/>
            <a:chExt cx="2736" cy="576"/>
          </a:xfrm>
        </p:grpSpPr>
        <p:sp>
          <p:nvSpPr>
            <p:cNvPr id="1075209" name="Line 9"/>
            <p:cNvSpPr>
              <a:spLocks noChangeShapeType="1"/>
            </p:cNvSpPr>
            <p:nvPr/>
          </p:nvSpPr>
          <p:spPr bwMode="auto">
            <a:xfrm flipV="1">
              <a:off x="720" y="2640"/>
              <a:ext cx="1920" cy="96"/>
            </a:xfrm>
            <a:prstGeom prst="line">
              <a:avLst/>
            </a:prstGeom>
            <a:noFill/>
            <a:ln w="76200">
              <a:solidFill>
                <a:srgbClr val="FFFF00"/>
              </a:solidFill>
              <a:round/>
              <a:headEnd/>
              <a:tailEnd/>
            </a:ln>
            <a:effectLst/>
          </p:spPr>
          <p:txBody>
            <a:bodyPr wrap="none" anchor="ctr"/>
            <a:lstStyle/>
            <a:p>
              <a:endParaRPr lang="tr-TR"/>
            </a:p>
          </p:txBody>
        </p:sp>
        <p:sp>
          <p:nvSpPr>
            <p:cNvPr id="1075210" name="Line 10"/>
            <p:cNvSpPr>
              <a:spLocks noChangeShapeType="1"/>
            </p:cNvSpPr>
            <p:nvPr/>
          </p:nvSpPr>
          <p:spPr bwMode="auto">
            <a:xfrm flipV="1">
              <a:off x="336" y="2160"/>
              <a:ext cx="240" cy="0"/>
            </a:xfrm>
            <a:prstGeom prst="line">
              <a:avLst/>
            </a:prstGeom>
            <a:noFill/>
            <a:ln w="76200">
              <a:solidFill>
                <a:srgbClr val="FFFF00"/>
              </a:solidFill>
              <a:round/>
              <a:headEnd/>
              <a:tailEnd/>
            </a:ln>
            <a:effectLst/>
          </p:spPr>
          <p:txBody>
            <a:bodyPr wrap="none" anchor="ctr"/>
            <a:lstStyle/>
            <a:p>
              <a:endParaRPr lang="tr-TR"/>
            </a:p>
          </p:txBody>
        </p:sp>
        <p:sp>
          <p:nvSpPr>
            <p:cNvPr id="1075211" name="Line 11"/>
            <p:cNvSpPr>
              <a:spLocks noChangeShapeType="1"/>
            </p:cNvSpPr>
            <p:nvPr/>
          </p:nvSpPr>
          <p:spPr bwMode="auto">
            <a:xfrm flipV="1">
              <a:off x="2640" y="2592"/>
              <a:ext cx="432" cy="0"/>
            </a:xfrm>
            <a:prstGeom prst="line">
              <a:avLst/>
            </a:prstGeom>
            <a:noFill/>
            <a:ln w="76200">
              <a:solidFill>
                <a:srgbClr val="FFFF00"/>
              </a:solidFill>
              <a:round/>
              <a:headEnd/>
              <a:tailEnd/>
            </a:ln>
            <a:effectLst/>
          </p:spPr>
          <p:txBody>
            <a:bodyPr wrap="none" anchor="ctr"/>
            <a:lstStyle/>
            <a:p>
              <a:endParaRPr lang="tr-TR"/>
            </a:p>
          </p:txBody>
        </p:sp>
      </p:grpSp>
      <p:sp>
        <p:nvSpPr>
          <p:cNvPr id="1075212" name="Freeform 12"/>
          <p:cNvSpPr>
            <a:spLocks/>
          </p:cNvSpPr>
          <p:nvPr/>
        </p:nvSpPr>
        <p:spPr bwMode="auto">
          <a:xfrm>
            <a:off x="5033963" y="3321050"/>
            <a:ext cx="3741737" cy="2562225"/>
          </a:xfrm>
          <a:custGeom>
            <a:avLst/>
            <a:gdLst/>
            <a:ahLst/>
            <a:cxnLst>
              <a:cxn ang="0">
                <a:pos x="2357" y="1392"/>
              </a:cxn>
              <a:cxn ang="0">
                <a:pos x="2213" y="1476"/>
              </a:cxn>
              <a:cxn ang="0">
                <a:pos x="2093" y="1524"/>
              </a:cxn>
              <a:cxn ang="0">
                <a:pos x="1961" y="1608"/>
              </a:cxn>
              <a:cxn ang="0">
                <a:pos x="1901" y="1524"/>
              </a:cxn>
              <a:cxn ang="0">
                <a:pos x="1817" y="1332"/>
              </a:cxn>
              <a:cxn ang="0">
                <a:pos x="1853" y="1140"/>
              </a:cxn>
              <a:cxn ang="0">
                <a:pos x="1889" y="804"/>
              </a:cxn>
              <a:cxn ang="0">
                <a:pos x="1877" y="324"/>
              </a:cxn>
              <a:cxn ang="0">
                <a:pos x="1721" y="336"/>
              </a:cxn>
              <a:cxn ang="0">
                <a:pos x="1697" y="372"/>
              </a:cxn>
              <a:cxn ang="0">
                <a:pos x="1637" y="468"/>
              </a:cxn>
              <a:cxn ang="0">
                <a:pos x="1493" y="528"/>
              </a:cxn>
              <a:cxn ang="0">
                <a:pos x="1469" y="540"/>
              </a:cxn>
              <a:cxn ang="0">
                <a:pos x="1457" y="552"/>
              </a:cxn>
              <a:cxn ang="0">
                <a:pos x="1361" y="600"/>
              </a:cxn>
              <a:cxn ang="0">
                <a:pos x="1277" y="636"/>
              </a:cxn>
              <a:cxn ang="0">
                <a:pos x="1133" y="720"/>
              </a:cxn>
              <a:cxn ang="0">
                <a:pos x="1097" y="756"/>
              </a:cxn>
              <a:cxn ang="0">
                <a:pos x="1001" y="888"/>
              </a:cxn>
              <a:cxn ang="0">
                <a:pos x="845" y="1044"/>
              </a:cxn>
              <a:cxn ang="0">
                <a:pos x="773" y="1056"/>
              </a:cxn>
              <a:cxn ang="0">
                <a:pos x="689" y="1068"/>
              </a:cxn>
              <a:cxn ang="0">
                <a:pos x="593" y="1140"/>
              </a:cxn>
              <a:cxn ang="0">
                <a:pos x="533" y="1200"/>
              </a:cxn>
              <a:cxn ang="0">
                <a:pos x="401" y="1332"/>
              </a:cxn>
              <a:cxn ang="0">
                <a:pos x="353" y="1356"/>
              </a:cxn>
              <a:cxn ang="0">
                <a:pos x="329" y="1380"/>
              </a:cxn>
              <a:cxn ang="0">
                <a:pos x="305" y="1392"/>
              </a:cxn>
              <a:cxn ang="0">
                <a:pos x="233" y="1464"/>
              </a:cxn>
              <a:cxn ang="0">
                <a:pos x="209" y="1476"/>
              </a:cxn>
              <a:cxn ang="0">
                <a:pos x="137" y="1548"/>
              </a:cxn>
              <a:cxn ang="0">
                <a:pos x="113" y="1560"/>
              </a:cxn>
              <a:cxn ang="0">
                <a:pos x="53" y="1608"/>
              </a:cxn>
              <a:cxn ang="0">
                <a:pos x="17" y="1560"/>
              </a:cxn>
              <a:cxn ang="0">
                <a:pos x="149" y="1320"/>
              </a:cxn>
              <a:cxn ang="0">
                <a:pos x="173" y="1284"/>
              </a:cxn>
              <a:cxn ang="0">
                <a:pos x="173" y="936"/>
              </a:cxn>
              <a:cxn ang="0">
                <a:pos x="161" y="924"/>
              </a:cxn>
              <a:cxn ang="0">
                <a:pos x="125" y="852"/>
              </a:cxn>
              <a:cxn ang="0">
                <a:pos x="89" y="804"/>
              </a:cxn>
              <a:cxn ang="0">
                <a:pos x="101" y="696"/>
              </a:cxn>
              <a:cxn ang="0">
                <a:pos x="89" y="600"/>
              </a:cxn>
              <a:cxn ang="0">
                <a:pos x="65" y="576"/>
              </a:cxn>
              <a:cxn ang="0">
                <a:pos x="77" y="480"/>
              </a:cxn>
              <a:cxn ang="0">
                <a:pos x="101" y="432"/>
              </a:cxn>
              <a:cxn ang="0">
                <a:pos x="125" y="408"/>
              </a:cxn>
              <a:cxn ang="0">
                <a:pos x="89" y="240"/>
              </a:cxn>
              <a:cxn ang="0">
                <a:pos x="149" y="72"/>
              </a:cxn>
              <a:cxn ang="0">
                <a:pos x="173" y="0"/>
              </a:cxn>
            </a:cxnLst>
            <a:rect l="0" t="0" r="r" b="b"/>
            <a:pathLst>
              <a:path w="2357" h="1614">
                <a:moveTo>
                  <a:pt x="2357" y="1392"/>
                </a:moveTo>
                <a:cubicBezTo>
                  <a:pt x="2297" y="1412"/>
                  <a:pt x="2271" y="1457"/>
                  <a:pt x="2213" y="1476"/>
                </a:cubicBezTo>
                <a:cubicBezTo>
                  <a:pt x="2177" y="1512"/>
                  <a:pt x="2145" y="1515"/>
                  <a:pt x="2093" y="1524"/>
                </a:cubicBezTo>
                <a:cubicBezTo>
                  <a:pt x="2055" y="1562"/>
                  <a:pt x="1999" y="1570"/>
                  <a:pt x="1961" y="1608"/>
                </a:cubicBezTo>
                <a:cubicBezTo>
                  <a:pt x="1893" y="1585"/>
                  <a:pt x="1946" y="1614"/>
                  <a:pt x="1901" y="1524"/>
                </a:cubicBezTo>
                <a:cubicBezTo>
                  <a:pt x="1877" y="1476"/>
                  <a:pt x="1851" y="1366"/>
                  <a:pt x="1817" y="1332"/>
                </a:cubicBezTo>
                <a:cubicBezTo>
                  <a:pt x="1825" y="1248"/>
                  <a:pt x="1820" y="1206"/>
                  <a:pt x="1853" y="1140"/>
                </a:cubicBezTo>
                <a:cubicBezTo>
                  <a:pt x="1872" y="1028"/>
                  <a:pt x="1861" y="914"/>
                  <a:pt x="1889" y="804"/>
                </a:cubicBezTo>
                <a:cubicBezTo>
                  <a:pt x="1885" y="644"/>
                  <a:pt x="1931" y="475"/>
                  <a:pt x="1877" y="324"/>
                </a:cubicBezTo>
                <a:cubicBezTo>
                  <a:pt x="1859" y="275"/>
                  <a:pt x="1773" y="329"/>
                  <a:pt x="1721" y="336"/>
                </a:cubicBezTo>
                <a:cubicBezTo>
                  <a:pt x="1711" y="337"/>
                  <a:pt x="1698" y="370"/>
                  <a:pt x="1697" y="372"/>
                </a:cubicBezTo>
                <a:cubicBezTo>
                  <a:pt x="1684" y="406"/>
                  <a:pt x="1674" y="450"/>
                  <a:pt x="1637" y="468"/>
                </a:cubicBezTo>
                <a:cubicBezTo>
                  <a:pt x="1584" y="494"/>
                  <a:pt x="1550" y="509"/>
                  <a:pt x="1493" y="528"/>
                </a:cubicBezTo>
                <a:cubicBezTo>
                  <a:pt x="1485" y="531"/>
                  <a:pt x="1476" y="535"/>
                  <a:pt x="1469" y="540"/>
                </a:cubicBezTo>
                <a:cubicBezTo>
                  <a:pt x="1464" y="543"/>
                  <a:pt x="1462" y="550"/>
                  <a:pt x="1457" y="552"/>
                </a:cubicBezTo>
                <a:cubicBezTo>
                  <a:pt x="1409" y="571"/>
                  <a:pt x="1397" y="564"/>
                  <a:pt x="1361" y="600"/>
                </a:cubicBezTo>
                <a:cubicBezTo>
                  <a:pt x="1340" y="621"/>
                  <a:pt x="1302" y="620"/>
                  <a:pt x="1277" y="636"/>
                </a:cubicBezTo>
                <a:cubicBezTo>
                  <a:pt x="1254" y="651"/>
                  <a:pt x="1152" y="701"/>
                  <a:pt x="1133" y="720"/>
                </a:cubicBezTo>
                <a:cubicBezTo>
                  <a:pt x="1121" y="732"/>
                  <a:pt x="1097" y="756"/>
                  <a:pt x="1097" y="756"/>
                </a:cubicBezTo>
                <a:cubicBezTo>
                  <a:pt x="1080" y="807"/>
                  <a:pt x="1039" y="850"/>
                  <a:pt x="1001" y="888"/>
                </a:cubicBezTo>
                <a:cubicBezTo>
                  <a:pt x="949" y="940"/>
                  <a:pt x="897" y="992"/>
                  <a:pt x="845" y="1044"/>
                </a:cubicBezTo>
                <a:cubicBezTo>
                  <a:pt x="828" y="1061"/>
                  <a:pt x="797" y="1052"/>
                  <a:pt x="773" y="1056"/>
                </a:cubicBezTo>
                <a:cubicBezTo>
                  <a:pt x="745" y="1060"/>
                  <a:pt x="717" y="1064"/>
                  <a:pt x="689" y="1068"/>
                </a:cubicBezTo>
                <a:cubicBezTo>
                  <a:pt x="660" y="1097"/>
                  <a:pt x="626" y="1116"/>
                  <a:pt x="593" y="1140"/>
                </a:cubicBezTo>
                <a:cubicBezTo>
                  <a:pt x="572" y="1156"/>
                  <a:pt x="552" y="1181"/>
                  <a:pt x="533" y="1200"/>
                </a:cubicBezTo>
                <a:cubicBezTo>
                  <a:pt x="489" y="1244"/>
                  <a:pt x="445" y="1288"/>
                  <a:pt x="401" y="1332"/>
                </a:cubicBezTo>
                <a:cubicBezTo>
                  <a:pt x="388" y="1345"/>
                  <a:pt x="369" y="1348"/>
                  <a:pt x="353" y="1356"/>
                </a:cubicBezTo>
                <a:cubicBezTo>
                  <a:pt x="343" y="1361"/>
                  <a:pt x="339" y="1375"/>
                  <a:pt x="329" y="1380"/>
                </a:cubicBezTo>
                <a:cubicBezTo>
                  <a:pt x="321" y="1384"/>
                  <a:pt x="312" y="1387"/>
                  <a:pt x="305" y="1392"/>
                </a:cubicBezTo>
                <a:cubicBezTo>
                  <a:pt x="279" y="1411"/>
                  <a:pt x="256" y="1441"/>
                  <a:pt x="233" y="1464"/>
                </a:cubicBezTo>
                <a:cubicBezTo>
                  <a:pt x="227" y="1470"/>
                  <a:pt x="216" y="1471"/>
                  <a:pt x="209" y="1476"/>
                </a:cubicBezTo>
                <a:cubicBezTo>
                  <a:pt x="185" y="1494"/>
                  <a:pt x="164" y="1534"/>
                  <a:pt x="137" y="1548"/>
                </a:cubicBezTo>
                <a:cubicBezTo>
                  <a:pt x="129" y="1552"/>
                  <a:pt x="120" y="1555"/>
                  <a:pt x="113" y="1560"/>
                </a:cubicBezTo>
                <a:cubicBezTo>
                  <a:pt x="86" y="1580"/>
                  <a:pt x="82" y="1593"/>
                  <a:pt x="53" y="1608"/>
                </a:cubicBezTo>
                <a:cubicBezTo>
                  <a:pt x="41" y="1592"/>
                  <a:pt x="20" y="1580"/>
                  <a:pt x="17" y="1560"/>
                </a:cubicBezTo>
                <a:cubicBezTo>
                  <a:pt x="0" y="1458"/>
                  <a:pt x="85" y="1384"/>
                  <a:pt x="149" y="1320"/>
                </a:cubicBezTo>
                <a:cubicBezTo>
                  <a:pt x="159" y="1310"/>
                  <a:pt x="163" y="1294"/>
                  <a:pt x="173" y="1284"/>
                </a:cubicBezTo>
                <a:cubicBezTo>
                  <a:pt x="211" y="1171"/>
                  <a:pt x="206" y="1053"/>
                  <a:pt x="173" y="936"/>
                </a:cubicBezTo>
                <a:cubicBezTo>
                  <a:pt x="171" y="931"/>
                  <a:pt x="164" y="929"/>
                  <a:pt x="161" y="924"/>
                </a:cubicBezTo>
                <a:cubicBezTo>
                  <a:pt x="147" y="901"/>
                  <a:pt x="144" y="871"/>
                  <a:pt x="125" y="852"/>
                </a:cubicBezTo>
                <a:cubicBezTo>
                  <a:pt x="95" y="822"/>
                  <a:pt x="106" y="838"/>
                  <a:pt x="89" y="804"/>
                </a:cubicBezTo>
                <a:cubicBezTo>
                  <a:pt x="93" y="768"/>
                  <a:pt x="101" y="732"/>
                  <a:pt x="101" y="696"/>
                </a:cubicBezTo>
                <a:cubicBezTo>
                  <a:pt x="101" y="664"/>
                  <a:pt x="98" y="631"/>
                  <a:pt x="89" y="600"/>
                </a:cubicBezTo>
                <a:cubicBezTo>
                  <a:pt x="86" y="589"/>
                  <a:pt x="65" y="576"/>
                  <a:pt x="65" y="576"/>
                </a:cubicBezTo>
                <a:cubicBezTo>
                  <a:pt x="69" y="544"/>
                  <a:pt x="69" y="511"/>
                  <a:pt x="77" y="480"/>
                </a:cubicBezTo>
                <a:cubicBezTo>
                  <a:pt x="81" y="463"/>
                  <a:pt x="93" y="448"/>
                  <a:pt x="101" y="432"/>
                </a:cubicBezTo>
                <a:cubicBezTo>
                  <a:pt x="106" y="422"/>
                  <a:pt x="125" y="408"/>
                  <a:pt x="125" y="408"/>
                </a:cubicBezTo>
                <a:cubicBezTo>
                  <a:pt x="109" y="236"/>
                  <a:pt x="129" y="319"/>
                  <a:pt x="89" y="240"/>
                </a:cubicBezTo>
                <a:cubicBezTo>
                  <a:pt x="98" y="137"/>
                  <a:pt x="76" y="109"/>
                  <a:pt x="149" y="72"/>
                </a:cubicBezTo>
                <a:cubicBezTo>
                  <a:pt x="167" y="37"/>
                  <a:pt x="173" y="43"/>
                  <a:pt x="173" y="0"/>
                </a:cubicBezTo>
              </a:path>
            </a:pathLst>
          </a:custGeom>
          <a:noFill/>
          <a:ln w="57150" cmpd="sng">
            <a:solidFill>
              <a:srgbClr val="FFFF00"/>
            </a:solidFill>
            <a:round/>
            <a:headEnd/>
            <a:tailEnd/>
          </a:ln>
          <a:effectLst/>
        </p:spPr>
        <p:txBody>
          <a:bodyPr wrap="none" anchor="ctr"/>
          <a:lstStyle/>
          <a:p>
            <a:endParaRPr lang="tr-TR"/>
          </a:p>
        </p:txBody>
      </p:sp>
      <p:sp>
        <p:nvSpPr>
          <p:cNvPr id="1075214" name="Text Box 14"/>
          <p:cNvSpPr txBox="1">
            <a:spLocks noChangeArrowheads="1"/>
          </p:cNvSpPr>
          <p:nvPr/>
        </p:nvSpPr>
        <p:spPr bwMode="auto">
          <a:xfrm>
            <a:off x="0" y="6613525"/>
            <a:ext cx="1643063" cy="244475"/>
          </a:xfrm>
          <a:prstGeom prst="rect">
            <a:avLst/>
          </a:prstGeom>
          <a:noFill/>
          <a:ln w="9525">
            <a:noFill/>
            <a:miter lim="800000"/>
            <a:headEnd/>
            <a:tailEnd/>
          </a:ln>
          <a:effectLst/>
        </p:spPr>
        <p:txBody>
          <a:bodyPr wrap="none">
            <a:spAutoFit/>
          </a:bodyPr>
          <a:lstStyle/>
          <a:p>
            <a:pPr eaLnBrk="0" hangingPunct="0">
              <a:spcBef>
                <a:spcPct val="20000"/>
              </a:spcBef>
              <a:buFontTx/>
              <a:buChar char="•"/>
            </a:pPr>
            <a:r>
              <a:rPr lang="tr-TR" sz="1000">
                <a:solidFill>
                  <a:srgbClr val="FFFF00"/>
                </a:solidFill>
              </a:rPr>
              <a:t>Yrd.Doç.Dr. Yaşar EREN</a:t>
            </a:r>
            <a:endParaRPr lang="tr-TR" sz="4000" b="1">
              <a:solidFill>
                <a:srgbClr val="FFFF00"/>
              </a:solidFill>
              <a:effectLst>
                <a:outerShdw blurRad="38100" dist="38100" dir="2700000" algn="tl">
                  <a:srgbClr val="FFFFFF"/>
                </a:outerShdw>
              </a:effectLst>
              <a:latin typeface="Helvetica"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75212"/>
                                        </p:tgtEl>
                                        <p:attrNameLst>
                                          <p:attrName>style.visibility</p:attrName>
                                        </p:attrNameLst>
                                      </p:cBhvr>
                                      <p:to>
                                        <p:strVal val="visible"/>
                                      </p:to>
                                    </p:set>
                                    <p:animEffect transition="in" filter="dissolve">
                                      <p:cBhvr>
                                        <p:cTn id="12" dur="500"/>
                                        <p:tgtEl>
                                          <p:spTgt spid="1075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250" name="Rectangle 2"/>
          <p:cNvSpPr>
            <a:spLocks noGrp="1" noChangeArrowheads="1"/>
          </p:cNvSpPr>
          <p:nvPr>
            <p:ph type="title"/>
          </p:nvPr>
        </p:nvSpPr>
        <p:spPr/>
        <p:txBody>
          <a:bodyPr/>
          <a:lstStyle/>
          <a:p>
            <a:endParaRPr lang="tr-TR"/>
          </a:p>
        </p:txBody>
      </p:sp>
      <p:pic>
        <p:nvPicPr>
          <p:cNvPr id="1077251" name="Picture 3" descr="tekir21"/>
          <p:cNvPicPr>
            <a:picLocks noGrp="1" noChangeAspect="1" noChangeArrowheads="1"/>
          </p:cNvPicPr>
          <p:nvPr>
            <p:ph sz="half" idx="2"/>
          </p:nvPr>
        </p:nvPicPr>
        <p:blipFill>
          <a:blip r:embed="rId2" cstate="print"/>
          <a:srcRect/>
          <a:stretch>
            <a:fillRect/>
          </a:stretch>
        </p:blipFill>
        <p:spPr>
          <a:xfrm>
            <a:off x="0" y="0"/>
            <a:ext cx="5292725" cy="3970338"/>
          </a:xfrm>
          <a:noFill/>
          <a:ln/>
        </p:spPr>
      </p:pic>
      <p:pic>
        <p:nvPicPr>
          <p:cNvPr id="1077252" name="Picture 4" descr="gülek4"/>
          <p:cNvPicPr>
            <a:picLocks noGrp="1" noChangeAspect="1" noChangeArrowheads="1"/>
          </p:cNvPicPr>
          <p:nvPr>
            <p:ph sz="half" idx="1"/>
          </p:nvPr>
        </p:nvPicPr>
        <p:blipFill>
          <a:blip r:embed="rId3" cstate="print"/>
          <a:srcRect/>
          <a:stretch>
            <a:fillRect/>
          </a:stretch>
        </p:blipFill>
        <p:spPr>
          <a:xfrm>
            <a:off x="3995738" y="2995613"/>
            <a:ext cx="5148262" cy="3862387"/>
          </a:xfrm>
          <a:noFill/>
          <a:ln/>
        </p:spPr>
      </p:pic>
      <p:sp>
        <p:nvSpPr>
          <p:cNvPr id="1077253" name="Text Box 5"/>
          <p:cNvSpPr txBox="1">
            <a:spLocks noChangeArrowheads="1"/>
          </p:cNvSpPr>
          <p:nvPr/>
        </p:nvSpPr>
        <p:spPr bwMode="auto">
          <a:xfrm>
            <a:off x="539750" y="3141663"/>
            <a:ext cx="1176338" cy="396875"/>
          </a:xfrm>
          <a:prstGeom prst="rect">
            <a:avLst/>
          </a:prstGeom>
          <a:noFill/>
          <a:ln w="9525">
            <a:noFill/>
            <a:miter lim="800000"/>
            <a:headEnd/>
            <a:tailEnd/>
          </a:ln>
          <a:effectLst/>
        </p:spPr>
        <p:txBody>
          <a:bodyPr wrap="none">
            <a:spAutoFit/>
          </a:bodyPr>
          <a:lstStyle/>
          <a:p>
            <a:pPr eaLnBrk="0" hangingPunct="0">
              <a:spcBef>
                <a:spcPct val="20000"/>
              </a:spcBef>
              <a:buFontTx/>
              <a:buChar char="•"/>
            </a:pPr>
            <a:r>
              <a:rPr lang="tr-TR" sz="2000" b="1">
                <a:effectLst>
                  <a:outerShdw blurRad="38100" dist="38100" dir="2700000" algn="tl">
                    <a:srgbClr val="FFFFFF"/>
                  </a:outerShdw>
                </a:effectLst>
                <a:latin typeface="Helvetica" charset="0"/>
              </a:rPr>
              <a:t>Pozantı</a:t>
            </a:r>
          </a:p>
        </p:txBody>
      </p:sp>
      <p:sp>
        <p:nvSpPr>
          <p:cNvPr id="1077254" name="Text Box 6"/>
          <p:cNvSpPr txBox="1">
            <a:spLocks noChangeArrowheads="1"/>
          </p:cNvSpPr>
          <p:nvPr/>
        </p:nvSpPr>
        <p:spPr bwMode="auto">
          <a:xfrm>
            <a:off x="4140200" y="6461125"/>
            <a:ext cx="1176338" cy="396875"/>
          </a:xfrm>
          <a:prstGeom prst="rect">
            <a:avLst/>
          </a:prstGeom>
          <a:noFill/>
          <a:ln w="9525">
            <a:noFill/>
            <a:miter lim="800000"/>
            <a:headEnd/>
            <a:tailEnd/>
          </a:ln>
          <a:effectLst/>
        </p:spPr>
        <p:txBody>
          <a:bodyPr wrap="none">
            <a:spAutoFit/>
          </a:bodyPr>
          <a:lstStyle/>
          <a:p>
            <a:pPr eaLnBrk="0" hangingPunct="0">
              <a:spcBef>
                <a:spcPct val="20000"/>
              </a:spcBef>
              <a:buFontTx/>
              <a:buChar char="•"/>
            </a:pPr>
            <a:r>
              <a:rPr lang="tr-TR" sz="2000" b="1">
                <a:effectLst>
                  <a:outerShdw blurRad="38100" dist="38100" dir="2700000" algn="tl">
                    <a:srgbClr val="FFFFFF"/>
                  </a:outerShdw>
                </a:effectLst>
                <a:latin typeface="Helvetica" charset="0"/>
              </a:rPr>
              <a:t>Pozantı</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8274" name="Picture 2" descr="T&amp;L Fig 15"/>
          <p:cNvPicPr>
            <a:picLocks noChangeAspect="1" noChangeArrowheads="1"/>
          </p:cNvPicPr>
          <p:nvPr/>
        </p:nvPicPr>
        <p:blipFill>
          <a:blip r:embed="rId3"/>
          <a:srcRect/>
          <a:stretch>
            <a:fillRect/>
          </a:stretch>
        </p:blipFill>
        <p:spPr bwMode="auto">
          <a:xfrm>
            <a:off x="533400" y="1874838"/>
            <a:ext cx="8610600" cy="4987925"/>
          </a:xfrm>
          <a:prstGeom prst="rect">
            <a:avLst/>
          </a:prstGeom>
          <a:noFill/>
        </p:spPr>
      </p:pic>
      <p:sp>
        <p:nvSpPr>
          <p:cNvPr id="1078276" name="Text Box 4"/>
          <p:cNvSpPr txBox="1">
            <a:spLocks noChangeArrowheads="1"/>
          </p:cNvSpPr>
          <p:nvPr/>
        </p:nvSpPr>
        <p:spPr bwMode="auto">
          <a:xfrm>
            <a:off x="593725" y="2449513"/>
            <a:ext cx="184150" cy="396875"/>
          </a:xfrm>
          <a:prstGeom prst="rect">
            <a:avLst/>
          </a:prstGeom>
          <a:noFill/>
          <a:ln w="9525">
            <a:noFill/>
            <a:miter lim="800000"/>
            <a:headEnd/>
            <a:tailEnd/>
          </a:ln>
          <a:effectLst/>
        </p:spPr>
        <p:txBody>
          <a:bodyPr wrap="none">
            <a:spAutoFit/>
          </a:bodyPr>
          <a:lstStyle/>
          <a:p>
            <a:pPr eaLnBrk="0" hangingPunct="0"/>
            <a:endParaRPr lang="tr-TR" sz="2000"/>
          </a:p>
        </p:txBody>
      </p:sp>
      <p:sp>
        <p:nvSpPr>
          <p:cNvPr id="1078277" name="Text Box 5"/>
          <p:cNvSpPr txBox="1">
            <a:spLocks noChangeArrowheads="1"/>
          </p:cNvSpPr>
          <p:nvPr/>
        </p:nvSpPr>
        <p:spPr bwMode="auto">
          <a:xfrm>
            <a:off x="0" y="1268413"/>
            <a:ext cx="8615363" cy="457200"/>
          </a:xfrm>
          <a:prstGeom prst="rect">
            <a:avLst/>
          </a:prstGeom>
          <a:noFill/>
          <a:ln w="9525">
            <a:noFill/>
            <a:miter lim="800000"/>
            <a:headEnd/>
            <a:tailEnd/>
          </a:ln>
          <a:effectLst/>
        </p:spPr>
        <p:txBody>
          <a:bodyPr>
            <a:spAutoFit/>
          </a:bodyPr>
          <a:lstStyle/>
          <a:p>
            <a:pPr eaLnBrk="0" hangingPunct="0"/>
            <a:r>
              <a:rPr lang="en-US" sz="2400">
                <a:solidFill>
                  <a:srgbClr val="FFFF00"/>
                </a:solidFill>
              </a:rPr>
              <a:t>De</a:t>
            </a:r>
            <a:r>
              <a:rPr lang="tr-TR" sz="2400">
                <a:solidFill>
                  <a:srgbClr val="FFFF00"/>
                </a:solidFill>
              </a:rPr>
              <a:t>formasyon süreçleri fay, kıvrım, çatlak ve damar oluşturur</a:t>
            </a:r>
            <a:r>
              <a:rPr lang="en-US" sz="2400">
                <a:solidFill>
                  <a:srgbClr val="FFFF00"/>
                </a:solidFill>
              </a:rPr>
              <a:t>                        </a:t>
            </a:r>
            <a:endParaRPr lang="en-US" sz="2400" b="1">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78274"/>
                                        </p:tgtEl>
                                        <p:attrNameLst>
                                          <p:attrName>style.visibility</p:attrName>
                                        </p:attrNameLst>
                                      </p:cBhvr>
                                      <p:to>
                                        <p:strVal val="visible"/>
                                      </p:to>
                                    </p:set>
                                    <p:animEffect transition="in" filter="dissolve">
                                      <p:cBhvr>
                                        <p:cTn id="7" dur="500"/>
                                        <p:tgtEl>
                                          <p:spTgt spid="1078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322" name="Rectangle 2"/>
          <p:cNvSpPr>
            <a:spLocks noGrp="1" noChangeArrowheads="1"/>
          </p:cNvSpPr>
          <p:nvPr>
            <p:ph type="title"/>
          </p:nvPr>
        </p:nvSpPr>
        <p:spPr>
          <a:xfrm>
            <a:off x="900113" y="2276475"/>
            <a:ext cx="3468687" cy="630238"/>
          </a:xfrm>
          <a:noFill/>
          <a:ln/>
        </p:spPr>
        <p:txBody>
          <a:bodyPr wrap="none" lIns="63500" tIns="25400" rIns="63500" bIns="25400" anchor="t">
            <a:spAutoFit/>
          </a:bodyPr>
          <a:lstStyle/>
          <a:p>
            <a:pPr>
              <a:lnSpc>
                <a:spcPct val="95000"/>
              </a:lnSpc>
            </a:pPr>
            <a:r>
              <a:rPr lang="tr-TR" b="0">
                <a:solidFill>
                  <a:srgbClr val="FFFF00"/>
                </a:solidFill>
                <a:latin typeface="Helvetica" charset="0"/>
              </a:rPr>
              <a:t>Gerilme türleri</a:t>
            </a:r>
            <a:r>
              <a:rPr lang="en-US">
                <a:solidFill>
                  <a:srgbClr val="FFFF00"/>
                </a:solidFill>
              </a:rPr>
              <a:t> </a:t>
            </a:r>
          </a:p>
        </p:txBody>
      </p:sp>
      <p:sp>
        <p:nvSpPr>
          <p:cNvPr id="1080323" name="Rectangle 3"/>
          <p:cNvSpPr>
            <a:spLocks noGrp="1" noChangeArrowheads="1"/>
          </p:cNvSpPr>
          <p:nvPr>
            <p:ph type="body" idx="1"/>
          </p:nvPr>
        </p:nvSpPr>
        <p:spPr>
          <a:xfrm>
            <a:off x="457200" y="2362200"/>
            <a:ext cx="8229600" cy="2949575"/>
          </a:xfrm>
          <a:noFill/>
          <a:ln/>
        </p:spPr>
        <p:txBody>
          <a:bodyPr lIns="63500" tIns="25400" rIns="63500" bIns="25400">
            <a:spAutoFit/>
          </a:bodyPr>
          <a:lstStyle/>
          <a:p>
            <a:pPr marL="395288" indent="-395288">
              <a:lnSpc>
                <a:spcPct val="96000"/>
              </a:lnSpc>
              <a:spcBef>
                <a:spcPct val="48000"/>
              </a:spcBef>
              <a:buFontTx/>
              <a:buNone/>
            </a:pPr>
            <a:endParaRPr lang="en-US" sz="3600">
              <a:solidFill>
                <a:srgbClr val="FFFF00"/>
              </a:solidFill>
              <a:latin typeface="Helvetica" charset="0"/>
            </a:endParaRPr>
          </a:p>
          <a:p>
            <a:pPr marL="395288" indent="-395288">
              <a:lnSpc>
                <a:spcPct val="96000"/>
              </a:lnSpc>
              <a:spcBef>
                <a:spcPct val="48000"/>
              </a:spcBef>
              <a:buFontTx/>
              <a:buNone/>
            </a:pPr>
            <a:r>
              <a:rPr lang="en-US" sz="3600">
                <a:solidFill>
                  <a:srgbClr val="FFFF00"/>
                </a:solidFill>
                <a:latin typeface="Helvetica" charset="0"/>
              </a:rPr>
              <a:t>• </a:t>
            </a:r>
            <a:r>
              <a:rPr lang="tr-TR" sz="3600">
                <a:solidFill>
                  <a:srgbClr val="FFFF00"/>
                </a:solidFill>
                <a:latin typeface="Helvetica" charset="0"/>
              </a:rPr>
              <a:t>Sıkışma (Kompresyon)</a:t>
            </a:r>
            <a:endParaRPr lang="en-US" sz="3600">
              <a:solidFill>
                <a:srgbClr val="FFFF00"/>
              </a:solidFill>
              <a:latin typeface="Helvetica" charset="0"/>
            </a:endParaRPr>
          </a:p>
          <a:p>
            <a:pPr marL="395288" indent="-395288">
              <a:lnSpc>
                <a:spcPct val="96000"/>
              </a:lnSpc>
              <a:spcBef>
                <a:spcPct val="48000"/>
              </a:spcBef>
              <a:buFontTx/>
              <a:buNone/>
            </a:pPr>
            <a:r>
              <a:rPr lang="en-US" sz="3600" b="1">
                <a:solidFill>
                  <a:srgbClr val="FFFF00"/>
                </a:solidFill>
                <a:latin typeface="Helvetica" charset="0"/>
              </a:rPr>
              <a:t>• </a:t>
            </a:r>
            <a:r>
              <a:rPr lang="tr-TR" sz="3600">
                <a:solidFill>
                  <a:srgbClr val="FFFF00"/>
                </a:solidFill>
                <a:latin typeface="Helvetica" charset="0"/>
              </a:rPr>
              <a:t>Çekme</a:t>
            </a:r>
            <a:endParaRPr lang="en-US" sz="3600" b="1">
              <a:solidFill>
                <a:srgbClr val="FFFF00"/>
              </a:solidFill>
              <a:latin typeface="Helvetica" charset="0"/>
            </a:endParaRPr>
          </a:p>
          <a:p>
            <a:pPr marL="395288" indent="-395288">
              <a:lnSpc>
                <a:spcPct val="96000"/>
              </a:lnSpc>
              <a:spcBef>
                <a:spcPct val="48000"/>
              </a:spcBef>
              <a:buFontTx/>
              <a:buNone/>
            </a:pPr>
            <a:r>
              <a:rPr lang="en-US" sz="3600" b="1">
                <a:solidFill>
                  <a:srgbClr val="FFFF00"/>
                </a:solidFill>
                <a:latin typeface="Helvetica" charset="0"/>
              </a:rPr>
              <a:t>• </a:t>
            </a:r>
            <a:r>
              <a:rPr lang="tr-TR" sz="3600">
                <a:solidFill>
                  <a:srgbClr val="FFFF00"/>
                </a:solidFill>
                <a:latin typeface="Helvetica" charset="0"/>
              </a:rPr>
              <a:t>Kayma</a:t>
            </a:r>
            <a:endParaRPr lang="en-US" sz="3600">
              <a:solidFill>
                <a:srgbClr val="FFFF00"/>
              </a:solidFill>
              <a:latin typeface="Helvetica"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1346" name="Rectangle 2"/>
          <p:cNvSpPr>
            <a:spLocks noGrp="1" noChangeArrowheads="1"/>
          </p:cNvSpPr>
          <p:nvPr>
            <p:ph type="title"/>
          </p:nvPr>
        </p:nvSpPr>
        <p:spPr>
          <a:xfrm>
            <a:off x="2184400" y="1196975"/>
            <a:ext cx="3570288" cy="660400"/>
          </a:xfrm>
          <a:noFill/>
          <a:ln/>
        </p:spPr>
        <p:txBody>
          <a:bodyPr wrap="none" lIns="63500" tIns="25400" rIns="63500" bIns="25400" anchor="t">
            <a:spAutoFit/>
          </a:bodyPr>
          <a:lstStyle/>
          <a:p>
            <a:r>
              <a:rPr lang="tr-TR">
                <a:solidFill>
                  <a:srgbClr val="FFFF00"/>
                </a:solidFill>
                <a:latin typeface="Helvetica" charset="0"/>
              </a:rPr>
              <a:t>(Kompresyon)</a:t>
            </a:r>
            <a:endParaRPr lang="en-US">
              <a:solidFill>
                <a:srgbClr val="FFFF00"/>
              </a:solidFill>
            </a:endParaRPr>
          </a:p>
        </p:txBody>
      </p:sp>
      <p:sp>
        <p:nvSpPr>
          <p:cNvPr id="1081347" name="Rectangle 3"/>
          <p:cNvSpPr>
            <a:spLocks noChangeArrowheads="1"/>
          </p:cNvSpPr>
          <p:nvPr/>
        </p:nvSpPr>
        <p:spPr bwMode="auto">
          <a:xfrm>
            <a:off x="0" y="1989138"/>
            <a:ext cx="8531225" cy="527050"/>
          </a:xfrm>
          <a:prstGeom prst="rect">
            <a:avLst/>
          </a:prstGeom>
          <a:noFill/>
          <a:ln w="12700">
            <a:noFill/>
            <a:miter lim="800000"/>
            <a:headEnd/>
            <a:tailEnd/>
          </a:ln>
          <a:effectLst/>
        </p:spPr>
        <p:txBody>
          <a:bodyPr lIns="90487" tIns="44450" rIns="90487" bIns="44450">
            <a:spAutoFit/>
          </a:bodyPr>
          <a:lstStyle/>
          <a:p>
            <a:pPr eaLnBrk="0" hangingPunct="0">
              <a:lnSpc>
                <a:spcPct val="90000"/>
              </a:lnSpc>
              <a:spcBef>
                <a:spcPct val="50000"/>
              </a:spcBef>
            </a:pPr>
            <a:r>
              <a:rPr lang="tr-TR" sz="3200">
                <a:solidFill>
                  <a:srgbClr val="FFFF00"/>
                </a:solidFill>
                <a:latin typeface="Helvetica" charset="0"/>
              </a:rPr>
              <a:t>Kayaçlarda kısalmaya yol açar</a:t>
            </a:r>
            <a:endParaRPr lang="en-US" sz="3200" b="1" u="sng">
              <a:solidFill>
                <a:srgbClr val="FFFF00"/>
              </a:solidFill>
              <a:latin typeface="Helvetica" charset="0"/>
            </a:endParaRPr>
          </a:p>
        </p:txBody>
      </p:sp>
      <p:grpSp>
        <p:nvGrpSpPr>
          <p:cNvPr id="2" name="Group 4"/>
          <p:cNvGrpSpPr>
            <a:grpSpLocks/>
          </p:cNvGrpSpPr>
          <p:nvPr/>
        </p:nvGrpSpPr>
        <p:grpSpPr bwMode="auto">
          <a:xfrm>
            <a:off x="4302125" y="3476625"/>
            <a:ext cx="2401888" cy="2782888"/>
            <a:chOff x="2710" y="2190"/>
            <a:chExt cx="1513" cy="1753"/>
          </a:xfrm>
        </p:grpSpPr>
        <p:grpSp>
          <p:nvGrpSpPr>
            <p:cNvPr id="3" name="Group 5"/>
            <p:cNvGrpSpPr>
              <a:grpSpLocks/>
            </p:cNvGrpSpPr>
            <p:nvPr/>
          </p:nvGrpSpPr>
          <p:grpSpPr bwMode="auto">
            <a:xfrm>
              <a:off x="3571" y="2190"/>
              <a:ext cx="652" cy="662"/>
              <a:chOff x="3571" y="2190"/>
              <a:chExt cx="652" cy="662"/>
            </a:xfrm>
          </p:grpSpPr>
          <p:sp>
            <p:nvSpPr>
              <p:cNvPr id="1081350" name="Freeform 6"/>
              <p:cNvSpPr>
                <a:spLocks/>
              </p:cNvSpPr>
              <p:nvPr/>
            </p:nvSpPr>
            <p:spPr bwMode="auto">
              <a:xfrm>
                <a:off x="3736" y="2190"/>
                <a:ext cx="487" cy="242"/>
              </a:xfrm>
              <a:custGeom>
                <a:avLst/>
                <a:gdLst/>
                <a:ahLst/>
                <a:cxnLst>
                  <a:cxn ang="0">
                    <a:pos x="129" y="483"/>
                  </a:cxn>
                  <a:cxn ang="0">
                    <a:pos x="975" y="74"/>
                  </a:cxn>
                  <a:cxn ang="0">
                    <a:pos x="846" y="0"/>
                  </a:cxn>
                  <a:cxn ang="0">
                    <a:pos x="0" y="394"/>
                  </a:cxn>
                  <a:cxn ang="0">
                    <a:pos x="129" y="483"/>
                  </a:cxn>
                </a:cxnLst>
                <a:rect l="0" t="0" r="r" b="b"/>
                <a:pathLst>
                  <a:path w="975" h="483">
                    <a:moveTo>
                      <a:pt x="129" y="483"/>
                    </a:moveTo>
                    <a:lnTo>
                      <a:pt x="975" y="74"/>
                    </a:lnTo>
                    <a:lnTo>
                      <a:pt x="846" y="0"/>
                    </a:lnTo>
                    <a:lnTo>
                      <a:pt x="0" y="394"/>
                    </a:lnTo>
                    <a:lnTo>
                      <a:pt x="129" y="483"/>
                    </a:lnTo>
                    <a:close/>
                  </a:path>
                </a:pathLst>
              </a:custGeom>
              <a:solidFill>
                <a:srgbClr val="339966"/>
              </a:solidFill>
              <a:ln w="9525">
                <a:noFill/>
                <a:round/>
                <a:headEnd/>
                <a:tailEnd/>
              </a:ln>
            </p:spPr>
            <p:txBody>
              <a:bodyPr/>
              <a:lstStyle/>
              <a:p>
                <a:endParaRPr lang="tr-TR"/>
              </a:p>
            </p:txBody>
          </p:sp>
          <p:sp>
            <p:nvSpPr>
              <p:cNvPr id="1081351" name="Freeform 7"/>
              <p:cNvSpPr>
                <a:spLocks/>
              </p:cNvSpPr>
              <p:nvPr/>
            </p:nvSpPr>
            <p:spPr bwMode="auto">
              <a:xfrm>
                <a:off x="3628" y="2227"/>
                <a:ext cx="595" cy="625"/>
              </a:xfrm>
              <a:custGeom>
                <a:avLst/>
                <a:gdLst/>
                <a:ahLst/>
                <a:cxnLst>
                  <a:cxn ang="0">
                    <a:pos x="344" y="85"/>
                  </a:cxn>
                  <a:cxn ang="0">
                    <a:pos x="0" y="797"/>
                  </a:cxn>
                  <a:cxn ang="0">
                    <a:pos x="344" y="1249"/>
                  </a:cxn>
                  <a:cxn ang="0">
                    <a:pos x="344" y="927"/>
                  </a:cxn>
                  <a:cxn ang="0">
                    <a:pos x="1190" y="492"/>
                  </a:cxn>
                  <a:cxn ang="0">
                    <a:pos x="1190" y="0"/>
                  </a:cxn>
                  <a:cxn ang="0">
                    <a:pos x="344" y="409"/>
                  </a:cxn>
                  <a:cxn ang="0">
                    <a:pos x="344" y="85"/>
                  </a:cxn>
                </a:cxnLst>
                <a:rect l="0" t="0" r="r" b="b"/>
                <a:pathLst>
                  <a:path w="1190" h="1249">
                    <a:moveTo>
                      <a:pt x="344" y="85"/>
                    </a:moveTo>
                    <a:lnTo>
                      <a:pt x="0" y="797"/>
                    </a:lnTo>
                    <a:lnTo>
                      <a:pt x="344" y="1249"/>
                    </a:lnTo>
                    <a:lnTo>
                      <a:pt x="344" y="927"/>
                    </a:lnTo>
                    <a:lnTo>
                      <a:pt x="1190" y="492"/>
                    </a:lnTo>
                    <a:lnTo>
                      <a:pt x="1190" y="0"/>
                    </a:lnTo>
                    <a:lnTo>
                      <a:pt x="344" y="409"/>
                    </a:lnTo>
                    <a:lnTo>
                      <a:pt x="344" y="85"/>
                    </a:lnTo>
                    <a:close/>
                  </a:path>
                </a:pathLst>
              </a:custGeom>
              <a:solidFill>
                <a:srgbClr val="339966"/>
              </a:solidFill>
              <a:ln w="9525">
                <a:noFill/>
                <a:round/>
                <a:headEnd/>
                <a:tailEnd/>
              </a:ln>
            </p:spPr>
            <p:txBody>
              <a:bodyPr/>
              <a:lstStyle/>
              <a:p>
                <a:endParaRPr lang="tr-TR"/>
              </a:p>
            </p:txBody>
          </p:sp>
          <p:sp>
            <p:nvSpPr>
              <p:cNvPr id="1081352" name="Freeform 8"/>
              <p:cNvSpPr>
                <a:spLocks/>
              </p:cNvSpPr>
              <p:nvPr/>
            </p:nvSpPr>
            <p:spPr bwMode="auto">
              <a:xfrm>
                <a:off x="3571" y="2237"/>
                <a:ext cx="229" cy="389"/>
              </a:xfrm>
              <a:custGeom>
                <a:avLst/>
                <a:gdLst/>
                <a:ahLst/>
                <a:cxnLst>
                  <a:cxn ang="0">
                    <a:pos x="459" y="64"/>
                  </a:cxn>
                  <a:cxn ang="0">
                    <a:pos x="115" y="776"/>
                  </a:cxn>
                  <a:cxn ang="0">
                    <a:pos x="0" y="647"/>
                  </a:cxn>
                  <a:cxn ang="0">
                    <a:pos x="346" y="0"/>
                  </a:cxn>
                  <a:cxn ang="0">
                    <a:pos x="459" y="64"/>
                  </a:cxn>
                </a:cxnLst>
                <a:rect l="0" t="0" r="r" b="b"/>
                <a:pathLst>
                  <a:path w="459" h="776">
                    <a:moveTo>
                      <a:pt x="459" y="64"/>
                    </a:moveTo>
                    <a:lnTo>
                      <a:pt x="115" y="776"/>
                    </a:lnTo>
                    <a:lnTo>
                      <a:pt x="0" y="647"/>
                    </a:lnTo>
                    <a:lnTo>
                      <a:pt x="346" y="0"/>
                    </a:lnTo>
                    <a:lnTo>
                      <a:pt x="459" y="64"/>
                    </a:lnTo>
                    <a:close/>
                  </a:path>
                </a:pathLst>
              </a:custGeom>
              <a:solidFill>
                <a:srgbClr val="339966"/>
              </a:solidFill>
              <a:ln w="9525">
                <a:noFill/>
                <a:round/>
                <a:headEnd/>
                <a:tailEnd/>
              </a:ln>
            </p:spPr>
            <p:txBody>
              <a:bodyPr/>
              <a:lstStyle/>
              <a:p>
                <a:endParaRPr lang="tr-TR"/>
              </a:p>
            </p:txBody>
          </p:sp>
        </p:grpSp>
        <p:grpSp>
          <p:nvGrpSpPr>
            <p:cNvPr id="4" name="Group 9"/>
            <p:cNvGrpSpPr>
              <a:grpSpLocks/>
            </p:cNvGrpSpPr>
            <p:nvPr/>
          </p:nvGrpSpPr>
          <p:grpSpPr bwMode="auto">
            <a:xfrm>
              <a:off x="2710" y="3167"/>
              <a:ext cx="488" cy="776"/>
              <a:chOff x="2710" y="3167"/>
              <a:chExt cx="488" cy="776"/>
            </a:xfrm>
          </p:grpSpPr>
          <p:sp>
            <p:nvSpPr>
              <p:cNvPr id="1081354" name="Freeform 10"/>
              <p:cNvSpPr>
                <a:spLocks/>
              </p:cNvSpPr>
              <p:nvPr/>
            </p:nvSpPr>
            <p:spPr bwMode="auto">
              <a:xfrm>
                <a:off x="2825" y="3457"/>
                <a:ext cx="58" cy="486"/>
              </a:xfrm>
              <a:custGeom>
                <a:avLst/>
                <a:gdLst/>
                <a:ahLst/>
                <a:cxnLst>
                  <a:cxn ang="0">
                    <a:pos x="115" y="972"/>
                  </a:cxn>
                  <a:cxn ang="0">
                    <a:pos x="115" y="66"/>
                  </a:cxn>
                  <a:cxn ang="0">
                    <a:pos x="0" y="0"/>
                  </a:cxn>
                  <a:cxn ang="0">
                    <a:pos x="0" y="843"/>
                  </a:cxn>
                  <a:cxn ang="0">
                    <a:pos x="115" y="972"/>
                  </a:cxn>
                </a:cxnLst>
                <a:rect l="0" t="0" r="r" b="b"/>
                <a:pathLst>
                  <a:path w="115" h="972">
                    <a:moveTo>
                      <a:pt x="115" y="972"/>
                    </a:moveTo>
                    <a:lnTo>
                      <a:pt x="115" y="66"/>
                    </a:lnTo>
                    <a:lnTo>
                      <a:pt x="0" y="0"/>
                    </a:lnTo>
                    <a:lnTo>
                      <a:pt x="0" y="843"/>
                    </a:lnTo>
                    <a:lnTo>
                      <a:pt x="115" y="972"/>
                    </a:lnTo>
                    <a:close/>
                  </a:path>
                </a:pathLst>
              </a:custGeom>
              <a:solidFill>
                <a:srgbClr val="339966"/>
              </a:solidFill>
              <a:ln w="9525">
                <a:noFill/>
                <a:round/>
                <a:headEnd/>
                <a:tailEnd/>
              </a:ln>
            </p:spPr>
            <p:txBody>
              <a:bodyPr/>
              <a:lstStyle/>
              <a:p>
                <a:endParaRPr lang="tr-TR"/>
              </a:p>
            </p:txBody>
          </p:sp>
          <p:sp>
            <p:nvSpPr>
              <p:cNvPr id="1081355" name="Freeform 11"/>
              <p:cNvSpPr>
                <a:spLocks/>
              </p:cNvSpPr>
              <p:nvPr/>
            </p:nvSpPr>
            <p:spPr bwMode="auto">
              <a:xfrm>
                <a:off x="2768" y="3199"/>
                <a:ext cx="430" cy="744"/>
              </a:xfrm>
              <a:custGeom>
                <a:avLst/>
                <a:gdLst/>
                <a:ahLst/>
                <a:cxnLst>
                  <a:cxn ang="0">
                    <a:pos x="402" y="0"/>
                  </a:cxn>
                  <a:cxn ang="0">
                    <a:pos x="859" y="259"/>
                  </a:cxn>
                  <a:cxn ang="0">
                    <a:pos x="632" y="386"/>
                  </a:cxn>
                  <a:cxn ang="0">
                    <a:pos x="632" y="1292"/>
                  </a:cxn>
                  <a:cxn ang="0">
                    <a:pos x="230" y="1487"/>
                  </a:cxn>
                  <a:cxn ang="0">
                    <a:pos x="230" y="581"/>
                  </a:cxn>
                  <a:cxn ang="0">
                    <a:pos x="0" y="711"/>
                  </a:cxn>
                  <a:cxn ang="0">
                    <a:pos x="402" y="0"/>
                  </a:cxn>
                </a:cxnLst>
                <a:rect l="0" t="0" r="r" b="b"/>
                <a:pathLst>
                  <a:path w="859" h="1487">
                    <a:moveTo>
                      <a:pt x="402" y="0"/>
                    </a:moveTo>
                    <a:lnTo>
                      <a:pt x="859" y="259"/>
                    </a:lnTo>
                    <a:lnTo>
                      <a:pt x="632" y="386"/>
                    </a:lnTo>
                    <a:lnTo>
                      <a:pt x="632" y="1292"/>
                    </a:lnTo>
                    <a:lnTo>
                      <a:pt x="230" y="1487"/>
                    </a:lnTo>
                    <a:lnTo>
                      <a:pt x="230" y="581"/>
                    </a:lnTo>
                    <a:lnTo>
                      <a:pt x="0" y="711"/>
                    </a:lnTo>
                    <a:lnTo>
                      <a:pt x="402" y="0"/>
                    </a:lnTo>
                    <a:close/>
                  </a:path>
                </a:pathLst>
              </a:custGeom>
              <a:solidFill>
                <a:srgbClr val="339966"/>
              </a:solidFill>
              <a:ln w="9525">
                <a:noFill/>
                <a:round/>
                <a:headEnd/>
                <a:tailEnd/>
              </a:ln>
            </p:spPr>
            <p:txBody>
              <a:bodyPr/>
              <a:lstStyle/>
              <a:p>
                <a:endParaRPr lang="tr-TR"/>
              </a:p>
            </p:txBody>
          </p:sp>
          <p:sp>
            <p:nvSpPr>
              <p:cNvPr id="1081356" name="Freeform 12"/>
              <p:cNvSpPr>
                <a:spLocks/>
              </p:cNvSpPr>
              <p:nvPr/>
            </p:nvSpPr>
            <p:spPr bwMode="auto">
              <a:xfrm>
                <a:off x="2710" y="3167"/>
                <a:ext cx="259" cy="388"/>
              </a:xfrm>
              <a:custGeom>
                <a:avLst/>
                <a:gdLst/>
                <a:ahLst/>
                <a:cxnLst>
                  <a:cxn ang="0">
                    <a:pos x="116" y="777"/>
                  </a:cxn>
                  <a:cxn ang="0">
                    <a:pos x="0" y="711"/>
                  </a:cxn>
                  <a:cxn ang="0">
                    <a:pos x="403" y="0"/>
                  </a:cxn>
                  <a:cxn ang="0">
                    <a:pos x="518" y="66"/>
                  </a:cxn>
                  <a:cxn ang="0">
                    <a:pos x="116" y="777"/>
                  </a:cxn>
                </a:cxnLst>
                <a:rect l="0" t="0" r="r" b="b"/>
                <a:pathLst>
                  <a:path w="518" h="777">
                    <a:moveTo>
                      <a:pt x="116" y="777"/>
                    </a:moveTo>
                    <a:lnTo>
                      <a:pt x="0" y="711"/>
                    </a:lnTo>
                    <a:lnTo>
                      <a:pt x="403" y="0"/>
                    </a:lnTo>
                    <a:lnTo>
                      <a:pt x="518" y="66"/>
                    </a:lnTo>
                    <a:lnTo>
                      <a:pt x="116" y="777"/>
                    </a:lnTo>
                    <a:close/>
                  </a:path>
                </a:pathLst>
              </a:custGeom>
              <a:solidFill>
                <a:srgbClr val="339966"/>
              </a:solidFill>
              <a:ln w="9525">
                <a:noFill/>
                <a:round/>
                <a:headEnd/>
                <a:tailEnd/>
              </a:ln>
            </p:spPr>
            <p:txBody>
              <a:bodyPr/>
              <a:lstStyle/>
              <a:p>
                <a:endParaRPr lang="tr-TR"/>
              </a:p>
            </p:txBody>
          </p:sp>
        </p:grpSp>
      </p:grpSp>
      <p:grpSp>
        <p:nvGrpSpPr>
          <p:cNvPr id="5" name="Group 13"/>
          <p:cNvGrpSpPr>
            <a:grpSpLocks/>
          </p:cNvGrpSpPr>
          <p:nvPr/>
        </p:nvGrpSpPr>
        <p:grpSpPr bwMode="auto">
          <a:xfrm>
            <a:off x="3165475" y="3384550"/>
            <a:ext cx="2638425" cy="2259013"/>
            <a:chOff x="1994" y="2132"/>
            <a:chExt cx="1662" cy="1423"/>
          </a:xfrm>
        </p:grpSpPr>
        <p:sp>
          <p:nvSpPr>
            <p:cNvPr id="1081358" name="Freeform 14"/>
            <p:cNvSpPr>
              <a:spLocks/>
            </p:cNvSpPr>
            <p:nvPr/>
          </p:nvSpPr>
          <p:spPr bwMode="auto">
            <a:xfrm>
              <a:off x="1994" y="2682"/>
              <a:ext cx="344" cy="873"/>
            </a:xfrm>
            <a:custGeom>
              <a:avLst/>
              <a:gdLst/>
              <a:ahLst/>
              <a:cxnLst>
                <a:cxn ang="0">
                  <a:pos x="0" y="0"/>
                </a:cxn>
                <a:cxn ang="0">
                  <a:pos x="688" y="452"/>
                </a:cxn>
                <a:cxn ang="0">
                  <a:pos x="688" y="1747"/>
                </a:cxn>
                <a:cxn ang="0">
                  <a:pos x="0" y="1295"/>
                </a:cxn>
                <a:cxn ang="0">
                  <a:pos x="0" y="0"/>
                </a:cxn>
              </a:cxnLst>
              <a:rect l="0" t="0" r="r" b="b"/>
              <a:pathLst>
                <a:path w="688" h="1747">
                  <a:moveTo>
                    <a:pt x="0" y="0"/>
                  </a:moveTo>
                  <a:lnTo>
                    <a:pt x="688" y="452"/>
                  </a:lnTo>
                  <a:lnTo>
                    <a:pt x="688" y="1747"/>
                  </a:lnTo>
                  <a:lnTo>
                    <a:pt x="0" y="1295"/>
                  </a:lnTo>
                  <a:lnTo>
                    <a:pt x="0" y="0"/>
                  </a:lnTo>
                  <a:close/>
                </a:path>
              </a:pathLst>
            </a:custGeom>
            <a:solidFill>
              <a:srgbClr val="800000"/>
            </a:solidFill>
            <a:ln w="9525">
              <a:noFill/>
              <a:round/>
              <a:headEnd/>
              <a:tailEnd/>
            </a:ln>
          </p:spPr>
          <p:txBody>
            <a:bodyPr/>
            <a:lstStyle/>
            <a:p>
              <a:endParaRPr lang="tr-TR"/>
            </a:p>
          </p:txBody>
        </p:sp>
        <p:sp>
          <p:nvSpPr>
            <p:cNvPr id="1081359" name="Freeform 15"/>
            <p:cNvSpPr>
              <a:spLocks/>
            </p:cNvSpPr>
            <p:nvPr/>
          </p:nvSpPr>
          <p:spPr bwMode="auto">
            <a:xfrm>
              <a:off x="1994" y="2132"/>
              <a:ext cx="1662" cy="776"/>
            </a:xfrm>
            <a:custGeom>
              <a:avLst/>
              <a:gdLst/>
              <a:ahLst/>
              <a:cxnLst>
                <a:cxn ang="0">
                  <a:pos x="0" y="1099"/>
                </a:cxn>
                <a:cxn ang="0">
                  <a:pos x="688" y="1551"/>
                </a:cxn>
                <a:cxn ang="0">
                  <a:pos x="3325" y="389"/>
                </a:cxn>
                <a:cxn ang="0">
                  <a:pos x="2751" y="0"/>
                </a:cxn>
                <a:cxn ang="0">
                  <a:pos x="0" y="1099"/>
                </a:cxn>
              </a:cxnLst>
              <a:rect l="0" t="0" r="r" b="b"/>
              <a:pathLst>
                <a:path w="3325" h="1551">
                  <a:moveTo>
                    <a:pt x="0" y="1099"/>
                  </a:moveTo>
                  <a:lnTo>
                    <a:pt x="688" y="1551"/>
                  </a:lnTo>
                  <a:lnTo>
                    <a:pt x="3325" y="389"/>
                  </a:lnTo>
                  <a:lnTo>
                    <a:pt x="2751" y="0"/>
                  </a:lnTo>
                  <a:lnTo>
                    <a:pt x="0" y="1099"/>
                  </a:lnTo>
                  <a:close/>
                </a:path>
              </a:pathLst>
            </a:custGeom>
            <a:solidFill>
              <a:srgbClr val="FF5F7F"/>
            </a:solidFill>
            <a:ln w="9525">
              <a:noFill/>
              <a:round/>
              <a:headEnd/>
              <a:tailEnd/>
            </a:ln>
          </p:spPr>
          <p:txBody>
            <a:bodyPr/>
            <a:lstStyle/>
            <a:p>
              <a:endParaRPr lang="tr-TR"/>
            </a:p>
          </p:txBody>
        </p:sp>
        <p:sp>
          <p:nvSpPr>
            <p:cNvPr id="1081360" name="Freeform 16"/>
            <p:cNvSpPr>
              <a:spLocks/>
            </p:cNvSpPr>
            <p:nvPr/>
          </p:nvSpPr>
          <p:spPr bwMode="auto">
            <a:xfrm>
              <a:off x="2338" y="2326"/>
              <a:ext cx="1318" cy="1229"/>
            </a:xfrm>
            <a:custGeom>
              <a:avLst/>
              <a:gdLst/>
              <a:ahLst/>
              <a:cxnLst>
                <a:cxn ang="0">
                  <a:pos x="0" y="1162"/>
                </a:cxn>
                <a:cxn ang="0">
                  <a:pos x="0" y="2457"/>
                </a:cxn>
                <a:cxn ang="0">
                  <a:pos x="2637" y="1099"/>
                </a:cxn>
                <a:cxn ang="0">
                  <a:pos x="2637" y="0"/>
                </a:cxn>
                <a:cxn ang="0">
                  <a:pos x="0" y="1162"/>
                </a:cxn>
              </a:cxnLst>
              <a:rect l="0" t="0" r="r" b="b"/>
              <a:pathLst>
                <a:path w="2637" h="2457">
                  <a:moveTo>
                    <a:pt x="0" y="1162"/>
                  </a:moveTo>
                  <a:lnTo>
                    <a:pt x="0" y="2457"/>
                  </a:lnTo>
                  <a:lnTo>
                    <a:pt x="2637" y="1099"/>
                  </a:lnTo>
                  <a:lnTo>
                    <a:pt x="2637" y="0"/>
                  </a:lnTo>
                  <a:lnTo>
                    <a:pt x="0" y="1162"/>
                  </a:lnTo>
                  <a:close/>
                </a:path>
              </a:pathLst>
            </a:custGeom>
            <a:solidFill>
              <a:srgbClr val="FF0000"/>
            </a:solidFill>
            <a:ln w="9525">
              <a:noFill/>
              <a:round/>
              <a:headEnd/>
              <a:tailEnd/>
            </a:ln>
          </p:spPr>
          <p:txBody>
            <a:bodyPr/>
            <a:lstStyle/>
            <a:p>
              <a:endParaRPr lang="tr-TR"/>
            </a:p>
          </p:txBody>
        </p:sp>
      </p:grpSp>
      <p:sp>
        <p:nvSpPr>
          <p:cNvPr id="1081361" name="Freeform 17"/>
          <p:cNvSpPr>
            <a:spLocks/>
          </p:cNvSpPr>
          <p:nvPr/>
        </p:nvSpPr>
        <p:spPr bwMode="auto">
          <a:xfrm>
            <a:off x="4302125" y="2770188"/>
            <a:ext cx="411163" cy="152400"/>
          </a:xfrm>
          <a:custGeom>
            <a:avLst/>
            <a:gdLst/>
            <a:ahLst/>
            <a:cxnLst>
              <a:cxn ang="0">
                <a:pos x="0" y="127"/>
              </a:cxn>
              <a:cxn ang="0">
                <a:pos x="116" y="193"/>
              </a:cxn>
              <a:cxn ang="0">
                <a:pos x="518" y="64"/>
              </a:cxn>
              <a:cxn ang="0">
                <a:pos x="403" y="0"/>
              </a:cxn>
              <a:cxn ang="0">
                <a:pos x="0" y="127"/>
              </a:cxn>
            </a:cxnLst>
            <a:rect l="0" t="0" r="r" b="b"/>
            <a:pathLst>
              <a:path w="518" h="193">
                <a:moveTo>
                  <a:pt x="0" y="127"/>
                </a:moveTo>
                <a:lnTo>
                  <a:pt x="116" y="193"/>
                </a:lnTo>
                <a:lnTo>
                  <a:pt x="518" y="64"/>
                </a:lnTo>
                <a:lnTo>
                  <a:pt x="403" y="0"/>
                </a:lnTo>
                <a:lnTo>
                  <a:pt x="0" y="127"/>
                </a:lnTo>
                <a:close/>
              </a:path>
            </a:pathLst>
          </a:custGeom>
          <a:solidFill>
            <a:srgbClr val="7FFFDF"/>
          </a:solidFill>
          <a:ln w="9525">
            <a:noFill/>
            <a:round/>
            <a:headEnd/>
            <a:tailEnd/>
          </a:ln>
        </p:spPr>
        <p:txBody>
          <a:bodyPr/>
          <a:lstStyle/>
          <a:p>
            <a:endParaRPr lang="tr-TR"/>
          </a:p>
        </p:txBody>
      </p:sp>
      <p:grpSp>
        <p:nvGrpSpPr>
          <p:cNvPr id="6" name="Group 18"/>
          <p:cNvGrpSpPr>
            <a:grpSpLocks/>
          </p:cNvGrpSpPr>
          <p:nvPr/>
        </p:nvGrpSpPr>
        <p:grpSpPr bwMode="auto">
          <a:xfrm>
            <a:off x="2530475" y="2820988"/>
            <a:ext cx="2406650" cy="2873375"/>
            <a:chOff x="1594" y="1777"/>
            <a:chExt cx="1516" cy="1810"/>
          </a:xfrm>
        </p:grpSpPr>
        <p:grpSp>
          <p:nvGrpSpPr>
            <p:cNvPr id="7" name="Group 19"/>
            <p:cNvGrpSpPr>
              <a:grpSpLocks/>
            </p:cNvGrpSpPr>
            <p:nvPr/>
          </p:nvGrpSpPr>
          <p:grpSpPr bwMode="auto">
            <a:xfrm>
              <a:off x="2546" y="1777"/>
              <a:ext cx="564" cy="646"/>
              <a:chOff x="2546" y="1777"/>
              <a:chExt cx="564" cy="646"/>
            </a:xfrm>
          </p:grpSpPr>
          <p:sp>
            <p:nvSpPr>
              <p:cNvPr id="1081364" name="Freeform 20"/>
              <p:cNvSpPr>
                <a:spLocks/>
              </p:cNvSpPr>
              <p:nvPr/>
            </p:nvSpPr>
            <p:spPr bwMode="auto">
              <a:xfrm>
                <a:off x="2908" y="2092"/>
                <a:ext cx="202" cy="89"/>
              </a:xfrm>
              <a:custGeom>
                <a:avLst/>
                <a:gdLst/>
                <a:ahLst/>
                <a:cxnLst>
                  <a:cxn ang="0">
                    <a:pos x="113" y="180"/>
                  </a:cxn>
                  <a:cxn ang="0">
                    <a:pos x="404" y="56"/>
                  </a:cxn>
                  <a:cxn ang="0">
                    <a:pos x="276" y="0"/>
                  </a:cxn>
                  <a:cxn ang="0">
                    <a:pos x="0" y="122"/>
                  </a:cxn>
                  <a:cxn ang="0">
                    <a:pos x="113" y="180"/>
                  </a:cxn>
                </a:cxnLst>
                <a:rect l="0" t="0" r="r" b="b"/>
                <a:pathLst>
                  <a:path w="404" h="180">
                    <a:moveTo>
                      <a:pt x="113" y="180"/>
                    </a:moveTo>
                    <a:lnTo>
                      <a:pt x="404" y="56"/>
                    </a:lnTo>
                    <a:lnTo>
                      <a:pt x="276" y="0"/>
                    </a:lnTo>
                    <a:lnTo>
                      <a:pt x="0" y="122"/>
                    </a:lnTo>
                    <a:lnTo>
                      <a:pt x="113" y="180"/>
                    </a:lnTo>
                    <a:close/>
                  </a:path>
                </a:pathLst>
              </a:custGeom>
              <a:solidFill>
                <a:srgbClr val="339966"/>
              </a:solidFill>
              <a:ln w="9525">
                <a:noFill/>
                <a:round/>
                <a:headEnd/>
                <a:tailEnd/>
              </a:ln>
            </p:spPr>
            <p:txBody>
              <a:bodyPr/>
              <a:lstStyle/>
              <a:p>
                <a:endParaRPr lang="tr-TR"/>
              </a:p>
            </p:txBody>
          </p:sp>
          <p:sp>
            <p:nvSpPr>
              <p:cNvPr id="1081365" name="Freeform 21"/>
              <p:cNvSpPr>
                <a:spLocks/>
              </p:cNvSpPr>
              <p:nvPr/>
            </p:nvSpPr>
            <p:spPr bwMode="auto">
              <a:xfrm>
                <a:off x="2608" y="1777"/>
                <a:ext cx="502" cy="646"/>
              </a:xfrm>
              <a:custGeom>
                <a:avLst/>
                <a:gdLst/>
                <a:ahLst/>
                <a:cxnLst>
                  <a:cxn ang="0">
                    <a:pos x="320" y="129"/>
                  </a:cxn>
                  <a:cxn ang="0">
                    <a:pos x="722" y="0"/>
                  </a:cxn>
                  <a:cxn ang="0">
                    <a:pos x="722" y="803"/>
                  </a:cxn>
                  <a:cxn ang="0">
                    <a:pos x="1004" y="685"/>
                  </a:cxn>
                  <a:cxn ang="0">
                    <a:pos x="550" y="1292"/>
                  </a:cxn>
                  <a:cxn ang="0">
                    <a:pos x="0" y="1097"/>
                  </a:cxn>
                  <a:cxn ang="0">
                    <a:pos x="320" y="969"/>
                  </a:cxn>
                  <a:cxn ang="0">
                    <a:pos x="320" y="129"/>
                  </a:cxn>
                </a:cxnLst>
                <a:rect l="0" t="0" r="r" b="b"/>
                <a:pathLst>
                  <a:path w="1004" h="1292">
                    <a:moveTo>
                      <a:pt x="320" y="129"/>
                    </a:moveTo>
                    <a:lnTo>
                      <a:pt x="722" y="0"/>
                    </a:lnTo>
                    <a:lnTo>
                      <a:pt x="722" y="803"/>
                    </a:lnTo>
                    <a:lnTo>
                      <a:pt x="1004" y="685"/>
                    </a:lnTo>
                    <a:lnTo>
                      <a:pt x="550" y="1292"/>
                    </a:lnTo>
                    <a:lnTo>
                      <a:pt x="0" y="1097"/>
                    </a:lnTo>
                    <a:lnTo>
                      <a:pt x="320" y="969"/>
                    </a:lnTo>
                    <a:lnTo>
                      <a:pt x="320" y="129"/>
                    </a:lnTo>
                    <a:close/>
                  </a:path>
                </a:pathLst>
              </a:custGeom>
              <a:solidFill>
                <a:srgbClr val="339966"/>
              </a:solidFill>
              <a:ln w="9525">
                <a:noFill/>
                <a:round/>
                <a:headEnd/>
                <a:tailEnd/>
              </a:ln>
            </p:spPr>
            <p:txBody>
              <a:bodyPr/>
              <a:lstStyle/>
              <a:p>
                <a:endParaRPr lang="tr-TR"/>
              </a:p>
            </p:txBody>
          </p:sp>
          <p:sp>
            <p:nvSpPr>
              <p:cNvPr id="1081366" name="Freeform 22"/>
              <p:cNvSpPr>
                <a:spLocks/>
              </p:cNvSpPr>
              <p:nvPr/>
            </p:nvSpPr>
            <p:spPr bwMode="auto">
              <a:xfrm>
                <a:off x="2546" y="2230"/>
                <a:ext cx="222" cy="95"/>
              </a:xfrm>
              <a:custGeom>
                <a:avLst/>
                <a:gdLst/>
                <a:ahLst/>
                <a:cxnLst>
                  <a:cxn ang="0">
                    <a:pos x="124" y="192"/>
                  </a:cxn>
                  <a:cxn ang="0">
                    <a:pos x="0" y="124"/>
                  </a:cxn>
                  <a:cxn ang="0">
                    <a:pos x="328" y="0"/>
                  </a:cxn>
                  <a:cxn ang="0">
                    <a:pos x="444" y="64"/>
                  </a:cxn>
                  <a:cxn ang="0">
                    <a:pos x="124" y="192"/>
                  </a:cxn>
                </a:cxnLst>
                <a:rect l="0" t="0" r="r" b="b"/>
                <a:pathLst>
                  <a:path w="444" h="192">
                    <a:moveTo>
                      <a:pt x="124" y="192"/>
                    </a:moveTo>
                    <a:lnTo>
                      <a:pt x="0" y="124"/>
                    </a:lnTo>
                    <a:lnTo>
                      <a:pt x="328" y="0"/>
                    </a:lnTo>
                    <a:lnTo>
                      <a:pt x="444" y="64"/>
                    </a:lnTo>
                    <a:lnTo>
                      <a:pt x="124" y="192"/>
                    </a:lnTo>
                    <a:close/>
                  </a:path>
                </a:pathLst>
              </a:custGeom>
              <a:solidFill>
                <a:srgbClr val="339966"/>
              </a:solidFill>
              <a:ln w="9525">
                <a:noFill/>
                <a:round/>
                <a:headEnd/>
                <a:tailEnd/>
              </a:ln>
            </p:spPr>
            <p:txBody>
              <a:bodyPr/>
              <a:lstStyle/>
              <a:p>
                <a:endParaRPr lang="tr-TR"/>
              </a:p>
            </p:txBody>
          </p:sp>
          <p:sp>
            <p:nvSpPr>
              <p:cNvPr id="1081367" name="Freeform 23"/>
              <p:cNvSpPr>
                <a:spLocks/>
              </p:cNvSpPr>
              <p:nvPr/>
            </p:nvSpPr>
            <p:spPr bwMode="auto">
              <a:xfrm>
                <a:off x="2710" y="1809"/>
                <a:ext cx="58" cy="453"/>
              </a:xfrm>
              <a:custGeom>
                <a:avLst/>
                <a:gdLst/>
                <a:ahLst/>
                <a:cxnLst>
                  <a:cxn ang="0">
                    <a:pos x="0" y="842"/>
                  </a:cxn>
                  <a:cxn ang="0">
                    <a:pos x="116" y="906"/>
                  </a:cxn>
                  <a:cxn ang="0">
                    <a:pos x="116" y="66"/>
                  </a:cxn>
                  <a:cxn ang="0">
                    <a:pos x="0" y="0"/>
                  </a:cxn>
                  <a:cxn ang="0">
                    <a:pos x="0" y="842"/>
                  </a:cxn>
                </a:cxnLst>
                <a:rect l="0" t="0" r="r" b="b"/>
                <a:pathLst>
                  <a:path w="116" h="906">
                    <a:moveTo>
                      <a:pt x="0" y="842"/>
                    </a:moveTo>
                    <a:lnTo>
                      <a:pt x="116" y="906"/>
                    </a:lnTo>
                    <a:lnTo>
                      <a:pt x="116" y="66"/>
                    </a:lnTo>
                    <a:lnTo>
                      <a:pt x="0" y="0"/>
                    </a:lnTo>
                    <a:lnTo>
                      <a:pt x="0" y="842"/>
                    </a:lnTo>
                    <a:close/>
                  </a:path>
                </a:pathLst>
              </a:custGeom>
              <a:solidFill>
                <a:srgbClr val="339966"/>
              </a:solidFill>
              <a:ln w="9525">
                <a:noFill/>
                <a:round/>
                <a:headEnd/>
                <a:tailEnd/>
              </a:ln>
            </p:spPr>
            <p:txBody>
              <a:bodyPr/>
              <a:lstStyle/>
              <a:p>
                <a:endParaRPr lang="tr-TR"/>
              </a:p>
            </p:txBody>
          </p:sp>
        </p:grpSp>
        <p:grpSp>
          <p:nvGrpSpPr>
            <p:cNvPr id="8" name="Group 24"/>
            <p:cNvGrpSpPr>
              <a:grpSpLocks/>
            </p:cNvGrpSpPr>
            <p:nvPr/>
          </p:nvGrpSpPr>
          <p:grpSpPr bwMode="auto">
            <a:xfrm>
              <a:off x="1594" y="2876"/>
              <a:ext cx="658" cy="711"/>
              <a:chOff x="1594" y="2876"/>
              <a:chExt cx="658" cy="711"/>
            </a:xfrm>
          </p:grpSpPr>
          <p:sp>
            <p:nvSpPr>
              <p:cNvPr id="1081369" name="Freeform 25"/>
              <p:cNvSpPr>
                <a:spLocks/>
              </p:cNvSpPr>
              <p:nvPr/>
            </p:nvSpPr>
            <p:spPr bwMode="auto">
              <a:xfrm>
                <a:off x="2051" y="3296"/>
                <a:ext cx="87" cy="226"/>
              </a:xfrm>
              <a:custGeom>
                <a:avLst/>
                <a:gdLst/>
                <a:ahLst/>
                <a:cxnLst>
                  <a:cxn ang="0">
                    <a:pos x="174" y="452"/>
                  </a:cxn>
                  <a:cxn ang="0">
                    <a:pos x="174" y="129"/>
                  </a:cxn>
                  <a:cxn ang="0">
                    <a:pos x="0" y="0"/>
                  </a:cxn>
                  <a:cxn ang="0">
                    <a:pos x="0" y="322"/>
                  </a:cxn>
                  <a:cxn ang="0">
                    <a:pos x="174" y="452"/>
                  </a:cxn>
                </a:cxnLst>
                <a:rect l="0" t="0" r="r" b="b"/>
                <a:pathLst>
                  <a:path w="174" h="452">
                    <a:moveTo>
                      <a:pt x="174" y="452"/>
                    </a:moveTo>
                    <a:lnTo>
                      <a:pt x="174" y="129"/>
                    </a:lnTo>
                    <a:lnTo>
                      <a:pt x="0" y="0"/>
                    </a:lnTo>
                    <a:lnTo>
                      <a:pt x="0" y="322"/>
                    </a:lnTo>
                    <a:lnTo>
                      <a:pt x="174" y="452"/>
                    </a:lnTo>
                    <a:close/>
                  </a:path>
                </a:pathLst>
              </a:custGeom>
              <a:solidFill>
                <a:srgbClr val="339966"/>
              </a:solidFill>
              <a:ln w="9525">
                <a:noFill/>
                <a:round/>
                <a:headEnd/>
                <a:tailEnd/>
              </a:ln>
            </p:spPr>
            <p:txBody>
              <a:bodyPr/>
              <a:lstStyle/>
              <a:p>
                <a:endParaRPr lang="tr-TR"/>
              </a:p>
            </p:txBody>
          </p:sp>
          <p:sp>
            <p:nvSpPr>
              <p:cNvPr id="1081370" name="Freeform 26"/>
              <p:cNvSpPr>
                <a:spLocks/>
              </p:cNvSpPr>
              <p:nvPr/>
            </p:nvSpPr>
            <p:spPr bwMode="auto">
              <a:xfrm>
                <a:off x="1679" y="2941"/>
                <a:ext cx="573" cy="646"/>
              </a:xfrm>
              <a:custGeom>
                <a:avLst/>
                <a:gdLst/>
                <a:ahLst/>
                <a:cxnLst>
                  <a:cxn ang="0">
                    <a:pos x="918" y="323"/>
                  </a:cxn>
                  <a:cxn ang="0">
                    <a:pos x="0" y="711"/>
                  </a:cxn>
                  <a:cxn ang="0">
                    <a:pos x="0" y="1292"/>
                  </a:cxn>
                  <a:cxn ang="0">
                    <a:pos x="918" y="840"/>
                  </a:cxn>
                  <a:cxn ang="0">
                    <a:pos x="918" y="1163"/>
                  </a:cxn>
                  <a:cxn ang="0">
                    <a:pos x="1146" y="518"/>
                  </a:cxn>
                  <a:cxn ang="0">
                    <a:pos x="918" y="0"/>
                  </a:cxn>
                  <a:cxn ang="0">
                    <a:pos x="918" y="323"/>
                  </a:cxn>
                </a:cxnLst>
                <a:rect l="0" t="0" r="r" b="b"/>
                <a:pathLst>
                  <a:path w="1146" h="1292">
                    <a:moveTo>
                      <a:pt x="918" y="323"/>
                    </a:moveTo>
                    <a:lnTo>
                      <a:pt x="0" y="711"/>
                    </a:lnTo>
                    <a:lnTo>
                      <a:pt x="0" y="1292"/>
                    </a:lnTo>
                    <a:lnTo>
                      <a:pt x="918" y="840"/>
                    </a:lnTo>
                    <a:lnTo>
                      <a:pt x="918" y="1163"/>
                    </a:lnTo>
                    <a:lnTo>
                      <a:pt x="1146" y="518"/>
                    </a:lnTo>
                    <a:lnTo>
                      <a:pt x="918" y="0"/>
                    </a:lnTo>
                    <a:lnTo>
                      <a:pt x="918" y="323"/>
                    </a:lnTo>
                    <a:close/>
                  </a:path>
                </a:pathLst>
              </a:custGeom>
              <a:solidFill>
                <a:srgbClr val="339966"/>
              </a:solidFill>
              <a:ln w="9525">
                <a:noFill/>
                <a:round/>
                <a:headEnd/>
                <a:tailEnd/>
              </a:ln>
            </p:spPr>
            <p:txBody>
              <a:bodyPr/>
              <a:lstStyle/>
              <a:p>
                <a:endParaRPr lang="tr-TR"/>
              </a:p>
            </p:txBody>
          </p:sp>
          <p:sp>
            <p:nvSpPr>
              <p:cNvPr id="1081371" name="Freeform 27"/>
              <p:cNvSpPr>
                <a:spLocks/>
              </p:cNvSpPr>
              <p:nvPr/>
            </p:nvSpPr>
            <p:spPr bwMode="auto">
              <a:xfrm>
                <a:off x="1594" y="3231"/>
                <a:ext cx="85" cy="356"/>
              </a:xfrm>
              <a:custGeom>
                <a:avLst/>
                <a:gdLst/>
                <a:ahLst/>
                <a:cxnLst>
                  <a:cxn ang="0">
                    <a:pos x="171" y="130"/>
                  </a:cxn>
                  <a:cxn ang="0">
                    <a:pos x="171" y="711"/>
                  </a:cxn>
                  <a:cxn ang="0">
                    <a:pos x="0" y="582"/>
                  </a:cxn>
                  <a:cxn ang="0">
                    <a:pos x="0" y="0"/>
                  </a:cxn>
                  <a:cxn ang="0">
                    <a:pos x="171" y="130"/>
                  </a:cxn>
                </a:cxnLst>
                <a:rect l="0" t="0" r="r" b="b"/>
                <a:pathLst>
                  <a:path w="171" h="711">
                    <a:moveTo>
                      <a:pt x="171" y="130"/>
                    </a:moveTo>
                    <a:lnTo>
                      <a:pt x="171" y="711"/>
                    </a:lnTo>
                    <a:lnTo>
                      <a:pt x="0" y="582"/>
                    </a:lnTo>
                    <a:lnTo>
                      <a:pt x="0" y="0"/>
                    </a:lnTo>
                    <a:lnTo>
                      <a:pt x="171" y="130"/>
                    </a:lnTo>
                    <a:close/>
                  </a:path>
                </a:pathLst>
              </a:custGeom>
              <a:solidFill>
                <a:srgbClr val="339966"/>
              </a:solidFill>
              <a:ln w="9525">
                <a:noFill/>
                <a:round/>
                <a:headEnd/>
                <a:tailEnd/>
              </a:ln>
            </p:spPr>
            <p:txBody>
              <a:bodyPr/>
              <a:lstStyle/>
              <a:p>
                <a:endParaRPr lang="tr-TR"/>
              </a:p>
            </p:txBody>
          </p:sp>
          <p:sp>
            <p:nvSpPr>
              <p:cNvPr id="1081372" name="Freeform 28"/>
              <p:cNvSpPr>
                <a:spLocks/>
              </p:cNvSpPr>
              <p:nvPr/>
            </p:nvSpPr>
            <p:spPr bwMode="auto">
              <a:xfrm>
                <a:off x="1594" y="3037"/>
                <a:ext cx="544" cy="259"/>
              </a:xfrm>
              <a:custGeom>
                <a:avLst/>
                <a:gdLst/>
                <a:ahLst/>
                <a:cxnLst>
                  <a:cxn ang="0">
                    <a:pos x="0" y="388"/>
                  </a:cxn>
                  <a:cxn ang="0">
                    <a:pos x="171" y="518"/>
                  </a:cxn>
                  <a:cxn ang="0">
                    <a:pos x="1089" y="130"/>
                  </a:cxn>
                  <a:cxn ang="0">
                    <a:pos x="915" y="0"/>
                  </a:cxn>
                  <a:cxn ang="0">
                    <a:pos x="0" y="388"/>
                  </a:cxn>
                </a:cxnLst>
                <a:rect l="0" t="0" r="r" b="b"/>
                <a:pathLst>
                  <a:path w="1089" h="518">
                    <a:moveTo>
                      <a:pt x="0" y="388"/>
                    </a:moveTo>
                    <a:lnTo>
                      <a:pt x="171" y="518"/>
                    </a:lnTo>
                    <a:lnTo>
                      <a:pt x="1089" y="130"/>
                    </a:lnTo>
                    <a:lnTo>
                      <a:pt x="915" y="0"/>
                    </a:lnTo>
                    <a:lnTo>
                      <a:pt x="0" y="388"/>
                    </a:lnTo>
                    <a:close/>
                  </a:path>
                </a:pathLst>
              </a:custGeom>
              <a:solidFill>
                <a:srgbClr val="339966"/>
              </a:solidFill>
              <a:ln w="9525">
                <a:noFill/>
                <a:round/>
                <a:headEnd/>
                <a:tailEnd/>
              </a:ln>
            </p:spPr>
            <p:txBody>
              <a:bodyPr/>
              <a:lstStyle/>
              <a:p>
                <a:endParaRPr lang="tr-TR"/>
              </a:p>
            </p:txBody>
          </p:sp>
          <p:sp>
            <p:nvSpPr>
              <p:cNvPr id="1081373" name="Freeform 29"/>
              <p:cNvSpPr>
                <a:spLocks/>
              </p:cNvSpPr>
              <p:nvPr/>
            </p:nvSpPr>
            <p:spPr bwMode="auto">
              <a:xfrm>
                <a:off x="2051" y="2876"/>
                <a:ext cx="87" cy="226"/>
              </a:xfrm>
              <a:custGeom>
                <a:avLst/>
                <a:gdLst/>
                <a:ahLst/>
                <a:cxnLst>
                  <a:cxn ang="0">
                    <a:pos x="174" y="129"/>
                  </a:cxn>
                  <a:cxn ang="0">
                    <a:pos x="0" y="0"/>
                  </a:cxn>
                  <a:cxn ang="0">
                    <a:pos x="0" y="322"/>
                  </a:cxn>
                  <a:cxn ang="0">
                    <a:pos x="174" y="452"/>
                  </a:cxn>
                  <a:cxn ang="0">
                    <a:pos x="174" y="129"/>
                  </a:cxn>
                </a:cxnLst>
                <a:rect l="0" t="0" r="r" b="b"/>
                <a:pathLst>
                  <a:path w="174" h="452">
                    <a:moveTo>
                      <a:pt x="174" y="129"/>
                    </a:moveTo>
                    <a:lnTo>
                      <a:pt x="0" y="0"/>
                    </a:lnTo>
                    <a:lnTo>
                      <a:pt x="0" y="322"/>
                    </a:lnTo>
                    <a:lnTo>
                      <a:pt x="174" y="452"/>
                    </a:lnTo>
                    <a:lnTo>
                      <a:pt x="174" y="129"/>
                    </a:lnTo>
                    <a:close/>
                  </a:path>
                </a:pathLst>
              </a:custGeom>
              <a:solidFill>
                <a:srgbClr val="339966"/>
              </a:solidFill>
              <a:ln w="9525">
                <a:noFill/>
                <a:round/>
                <a:headEnd/>
                <a:tailEnd/>
              </a:ln>
            </p:spPr>
            <p:txBody>
              <a:bodyPr/>
              <a:lstStyle/>
              <a:p>
                <a:endParaRPr lang="tr-TR"/>
              </a:p>
            </p:txBody>
          </p:sp>
        </p:grpSp>
      </p:gr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2370" name="Rectangle 2"/>
          <p:cNvSpPr>
            <a:spLocks noGrp="1" noChangeArrowheads="1"/>
          </p:cNvSpPr>
          <p:nvPr>
            <p:ph type="title"/>
          </p:nvPr>
        </p:nvSpPr>
        <p:spPr>
          <a:xfrm>
            <a:off x="2124075" y="1196975"/>
            <a:ext cx="4502150" cy="660400"/>
          </a:xfrm>
          <a:noFill/>
          <a:ln/>
        </p:spPr>
        <p:txBody>
          <a:bodyPr wrap="none" lIns="63500" tIns="25400" rIns="63500" bIns="25400" anchor="t">
            <a:spAutoFit/>
          </a:bodyPr>
          <a:lstStyle/>
          <a:p>
            <a:r>
              <a:rPr lang="tr-TR">
                <a:solidFill>
                  <a:srgbClr val="FFFF00"/>
                </a:solidFill>
                <a:latin typeface="Helvetica" charset="0"/>
              </a:rPr>
              <a:t>Çekme (</a:t>
            </a:r>
            <a:r>
              <a:rPr lang="en-US">
                <a:solidFill>
                  <a:srgbClr val="FFFF00"/>
                </a:solidFill>
                <a:latin typeface="Helvetica" charset="0"/>
              </a:rPr>
              <a:t>T</a:t>
            </a:r>
            <a:r>
              <a:rPr lang="tr-TR">
                <a:solidFill>
                  <a:srgbClr val="FFFF00"/>
                </a:solidFill>
                <a:latin typeface="Helvetica" charset="0"/>
              </a:rPr>
              <a:t>ansiyon)</a:t>
            </a:r>
            <a:endParaRPr lang="en-US">
              <a:solidFill>
                <a:srgbClr val="FFFF00"/>
              </a:solidFill>
            </a:endParaRPr>
          </a:p>
        </p:txBody>
      </p:sp>
      <p:sp>
        <p:nvSpPr>
          <p:cNvPr id="1082371" name="Rectangle 3"/>
          <p:cNvSpPr>
            <a:spLocks noChangeArrowheads="1"/>
          </p:cNvSpPr>
          <p:nvPr/>
        </p:nvSpPr>
        <p:spPr bwMode="auto">
          <a:xfrm>
            <a:off x="468313" y="1989138"/>
            <a:ext cx="8151812" cy="527050"/>
          </a:xfrm>
          <a:prstGeom prst="rect">
            <a:avLst/>
          </a:prstGeom>
          <a:noFill/>
          <a:ln w="12700">
            <a:noFill/>
            <a:miter lim="800000"/>
            <a:headEnd/>
            <a:tailEnd/>
          </a:ln>
          <a:effectLst/>
        </p:spPr>
        <p:txBody>
          <a:bodyPr lIns="90487" tIns="44450" rIns="90487" bIns="44450">
            <a:spAutoFit/>
          </a:bodyPr>
          <a:lstStyle/>
          <a:p>
            <a:pPr eaLnBrk="0" hangingPunct="0">
              <a:lnSpc>
                <a:spcPct val="90000"/>
              </a:lnSpc>
              <a:spcBef>
                <a:spcPct val="50000"/>
              </a:spcBef>
            </a:pPr>
            <a:r>
              <a:rPr lang="tr-TR" sz="3200">
                <a:solidFill>
                  <a:srgbClr val="FFFF00"/>
                </a:solidFill>
                <a:latin typeface="Helvetica" charset="0"/>
              </a:rPr>
              <a:t>Kayaçlarda uzamaya yol açar</a:t>
            </a:r>
            <a:endParaRPr lang="en-US" sz="3200">
              <a:solidFill>
                <a:srgbClr val="FFFF00"/>
              </a:solidFill>
            </a:endParaRPr>
          </a:p>
        </p:txBody>
      </p:sp>
      <p:pic>
        <p:nvPicPr>
          <p:cNvPr id="1082372" name="Picture 4"/>
          <p:cNvPicPr>
            <a:picLocks noChangeArrowheads="1"/>
          </p:cNvPicPr>
          <p:nvPr/>
        </p:nvPicPr>
        <p:blipFill>
          <a:blip r:embed="rId2"/>
          <a:srcRect/>
          <a:stretch>
            <a:fillRect/>
          </a:stretch>
        </p:blipFill>
        <p:spPr bwMode="auto">
          <a:xfrm>
            <a:off x="1827213" y="3284538"/>
            <a:ext cx="5788025" cy="3271837"/>
          </a:xfrm>
          <a:prstGeom prst="rect">
            <a:avLst/>
          </a:prstGeom>
          <a:noFill/>
          <a:ln w="12700">
            <a:noFill/>
            <a:miter lim="800000"/>
            <a:headEnd/>
            <a:tailEnd/>
          </a:ln>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3394" name="Rectangle 2"/>
          <p:cNvSpPr>
            <a:spLocks noGrp="1" noChangeArrowheads="1"/>
          </p:cNvSpPr>
          <p:nvPr>
            <p:ph type="title"/>
          </p:nvPr>
        </p:nvSpPr>
        <p:spPr>
          <a:xfrm>
            <a:off x="2771775" y="1700213"/>
            <a:ext cx="3517900" cy="660400"/>
          </a:xfrm>
          <a:noFill/>
          <a:ln/>
        </p:spPr>
        <p:txBody>
          <a:bodyPr wrap="none" lIns="63500" tIns="25400" rIns="63500" bIns="25400" anchor="t">
            <a:spAutoFit/>
          </a:bodyPr>
          <a:lstStyle/>
          <a:p>
            <a:r>
              <a:rPr lang="tr-TR">
                <a:solidFill>
                  <a:srgbClr val="FFFF00"/>
                </a:solidFill>
                <a:latin typeface="Helvetica" charset="0"/>
              </a:rPr>
              <a:t>Kayma/kesme</a:t>
            </a:r>
            <a:endParaRPr lang="en-US">
              <a:solidFill>
                <a:srgbClr val="FFFF00"/>
              </a:solidFill>
            </a:endParaRPr>
          </a:p>
        </p:txBody>
      </p:sp>
      <p:sp>
        <p:nvSpPr>
          <p:cNvPr id="1083395" name="Rectangle 3"/>
          <p:cNvSpPr>
            <a:spLocks noChangeArrowheads="1"/>
          </p:cNvSpPr>
          <p:nvPr/>
        </p:nvSpPr>
        <p:spPr bwMode="auto">
          <a:xfrm>
            <a:off x="842963" y="1290638"/>
            <a:ext cx="7837487" cy="4960937"/>
          </a:xfrm>
          <a:prstGeom prst="rect">
            <a:avLst/>
          </a:prstGeom>
          <a:noFill/>
          <a:ln w="12700">
            <a:noFill/>
            <a:miter lim="800000"/>
            <a:headEnd/>
            <a:tailEnd/>
          </a:ln>
          <a:effectLst/>
        </p:spPr>
        <p:txBody>
          <a:bodyPr wrap="none" anchor="ctr"/>
          <a:lstStyle/>
          <a:p>
            <a:endParaRPr lang="tr-TR"/>
          </a:p>
        </p:txBody>
      </p:sp>
      <p:sp>
        <p:nvSpPr>
          <p:cNvPr id="1083396" name="AutoShape 4"/>
          <p:cNvSpPr>
            <a:spLocks noChangeArrowheads="1"/>
          </p:cNvSpPr>
          <p:nvPr/>
        </p:nvSpPr>
        <p:spPr bwMode="auto">
          <a:xfrm>
            <a:off x="1914525" y="3863975"/>
            <a:ext cx="5162550" cy="498475"/>
          </a:xfrm>
          <a:prstGeom prst="rightArrow">
            <a:avLst>
              <a:gd name="adj1" fmla="val 50000"/>
              <a:gd name="adj2" fmla="val 517882"/>
            </a:avLst>
          </a:prstGeom>
          <a:solidFill>
            <a:srgbClr val="0000FF"/>
          </a:solidFill>
          <a:ln w="12700">
            <a:solidFill>
              <a:schemeClr val="tx1"/>
            </a:solidFill>
            <a:miter lim="800000"/>
            <a:headEnd/>
            <a:tailEnd/>
          </a:ln>
          <a:effectLst/>
        </p:spPr>
        <p:txBody>
          <a:bodyPr wrap="none" anchor="ctr"/>
          <a:lstStyle/>
          <a:p>
            <a:endParaRPr lang="tr-TR"/>
          </a:p>
        </p:txBody>
      </p:sp>
      <p:sp>
        <p:nvSpPr>
          <p:cNvPr id="1083397" name="AutoShape 5"/>
          <p:cNvSpPr>
            <a:spLocks noChangeArrowheads="1"/>
          </p:cNvSpPr>
          <p:nvPr/>
        </p:nvSpPr>
        <p:spPr bwMode="auto">
          <a:xfrm flipH="1">
            <a:off x="1914525" y="4891088"/>
            <a:ext cx="5162550" cy="584200"/>
          </a:xfrm>
          <a:prstGeom prst="rightArrow">
            <a:avLst>
              <a:gd name="adj1" fmla="val 50000"/>
              <a:gd name="adj2" fmla="val 441889"/>
            </a:avLst>
          </a:prstGeom>
          <a:solidFill>
            <a:srgbClr val="0000FF"/>
          </a:solidFill>
          <a:ln w="12700">
            <a:solidFill>
              <a:schemeClr val="tx1"/>
            </a:solidFill>
            <a:miter lim="800000"/>
            <a:headEnd/>
            <a:tailEnd/>
          </a:ln>
          <a:effectLst/>
        </p:spPr>
        <p:txBody>
          <a:bodyPr wrap="none" anchor="ctr"/>
          <a:lstStyle/>
          <a:p>
            <a:endParaRPr lang="tr-TR"/>
          </a:p>
        </p:txBody>
      </p:sp>
      <p:sp>
        <p:nvSpPr>
          <p:cNvPr id="1083398" name="Line 6"/>
          <p:cNvSpPr>
            <a:spLocks noChangeShapeType="1"/>
          </p:cNvSpPr>
          <p:nvPr/>
        </p:nvSpPr>
        <p:spPr bwMode="auto">
          <a:xfrm>
            <a:off x="1793875" y="4625975"/>
            <a:ext cx="5859463" cy="0"/>
          </a:xfrm>
          <a:prstGeom prst="line">
            <a:avLst/>
          </a:prstGeom>
          <a:noFill/>
          <a:ln w="76200">
            <a:solidFill>
              <a:schemeClr val="tx1"/>
            </a:solidFill>
            <a:round/>
            <a:headEnd/>
            <a:tailEnd/>
          </a:ln>
          <a:effectLst/>
        </p:spPr>
        <p:txBody>
          <a:bodyPr wrap="none" anchor="ctr"/>
          <a:lstStyle/>
          <a:p>
            <a:endParaRPr lang="tr-T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4418" name="Rectangle 2"/>
          <p:cNvSpPr>
            <a:spLocks noGrp="1" noChangeArrowheads="1"/>
          </p:cNvSpPr>
          <p:nvPr>
            <p:ph type="title"/>
          </p:nvPr>
        </p:nvSpPr>
        <p:spPr>
          <a:xfrm>
            <a:off x="323850" y="908050"/>
            <a:ext cx="8175625" cy="630238"/>
          </a:xfrm>
          <a:noFill/>
          <a:ln/>
        </p:spPr>
        <p:txBody>
          <a:bodyPr wrap="none" lIns="63500" tIns="25400" rIns="63500" bIns="25400" anchor="t">
            <a:spAutoFit/>
          </a:bodyPr>
          <a:lstStyle/>
          <a:p>
            <a:pPr>
              <a:lnSpc>
                <a:spcPct val="95000"/>
              </a:lnSpc>
            </a:pPr>
            <a:r>
              <a:rPr lang="tr-TR">
                <a:solidFill>
                  <a:srgbClr val="FFFF00"/>
                </a:solidFill>
                <a:latin typeface="Helvetica" charset="0"/>
              </a:rPr>
              <a:t>Deformasyonu etkileyen faktörler</a:t>
            </a:r>
            <a:endParaRPr lang="en-US">
              <a:solidFill>
                <a:srgbClr val="FFFF00"/>
              </a:solidFill>
            </a:endParaRPr>
          </a:p>
        </p:txBody>
      </p:sp>
      <p:sp>
        <p:nvSpPr>
          <p:cNvPr id="1084419" name="Rectangle 3"/>
          <p:cNvSpPr>
            <a:spLocks noGrp="1" noChangeArrowheads="1"/>
          </p:cNvSpPr>
          <p:nvPr>
            <p:ph type="body" idx="1"/>
          </p:nvPr>
        </p:nvSpPr>
        <p:spPr>
          <a:xfrm>
            <a:off x="685800" y="1219200"/>
            <a:ext cx="3335338" cy="3546475"/>
          </a:xfrm>
          <a:noFill/>
          <a:ln/>
        </p:spPr>
        <p:txBody>
          <a:bodyPr lIns="63500" tIns="25400" rIns="63500" bIns="25400">
            <a:spAutoFit/>
          </a:bodyPr>
          <a:lstStyle/>
          <a:p>
            <a:pPr>
              <a:lnSpc>
                <a:spcPct val="135000"/>
              </a:lnSpc>
              <a:spcBef>
                <a:spcPct val="48000"/>
              </a:spcBef>
            </a:pPr>
            <a:r>
              <a:rPr lang="tr-TR" sz="2800">
                <a:solidFill>
                  <a:srgbClr val="FFFF00"/>
                </a:solidFill>
                <a:latin typeface="Helvetica" charset="0"/>
              </a:rPr>
              <a:t>Sıcaklık</a:t>
            </a:r>
            <a:endParaRPr lang="en-US" sz="2800">
              <a:solidFill>
                <a:srgbClr val="FFFF00"/>
              </a:solidFill>
              <a:latin typeface="Helvetica" charset="0"/>
            </a:endParaRPr>
          </a:p>
          <a:p>
            <a:pPr>
              <a:lnSpc>
                <a:spcPct val="135000"/>
              </a:lnSpc>
              <a:spcBef>
                <a:spcPct val="48000"/>
              </a:spcBef>
            </a:pPr>
            <a:r>
              <a:rPr lang="tr-TR" sz="2800">
                <a:solidFill>
                  <a:srgbClr val="FFFF00"/>
                </a:solidFill>
                <a:latin typeface="Helvetica" charset="0"/>
              </a:rPr>
              <a:t>basınç</a:t>
            </a:r>
            <a:endParaRPr lang="en-US" sz="2800">
              <a:solidFill>
                <a:srgbClr val="FFFF00"/>
              </a:solidFill>
              <a:latin typeface="Helvetica" charset="0"/>
            </a:endParaRPr>
          </a:p>
          <a:p>
            <a:pPr>
              <a:lnSpc>
                <a:spcPct val="135000"/>
              </a:lnSpc>
              <a:spcBef>
                <a:spcPct val="48000"/>
              </a:spcBef>
            </a:pPr>
            <a:r>
              <a:rPr lang="tr-TR" sz="2800">
                <a:solidFill>
                  <a:srgbClr val="FFFF00"/>
                </a:solidFill>
                <a:latin typeface="Helvetica" charset="0"/>
              </a:rPr>
              <a:t>Deformasyon oranı</a:t>
            </a:r>
            <a:endParaRPr lang="en-US" sz="2800">
              <a:solidFill>
                <a:srgbClr val="FFFF00"/>
              </a:solidFill>
              <a:latin typeface="Helvetica" charset="0"/>
            </a:endParaRPr>
          </a:p>
          <a:p>
            <a:pPr>
              <a:lnSpc>
                <a:spcPct val="135000"/>
              </a:lnSpc>
              <a:spcBef>
                <a:spcPct val="48000"/>
              </a:spcBef>
            </a:pPr>
            <a:r>
              <a:rPr lang="tr-TR" sz="2800">
                <a:solidFill>
                  <a:srgbClr val="FFFF00"/>
                </a:solidFill>
                <a:latin typeface="Helvetica" charset="0"/>
              </a:rPr>
              <a:t>Kayaç tipi</a:t>
            </a:r>
            <a:endParaRPr lang="en-US" sz="2800">
              <a:solidFill>
                <a:srgbClr val="FFFF00"/>
              </a:solidFill>
              <a:latin typeface="Helvetica" charset="0"/>
            </a:endParaRPr>
          </a:p>
        </p:txBody>
      </p:sp>
      <p:sp>
        <p:nvSpPr>
          <p:cNvPr id="1084420" name="Rectangle 4"/>
          <p:cNvSpPr>
            <a:spLocks noChangeArrowheads="1"/>
          </p:cNvSpPr>
          <p:nvPr/>
        </p:nvSpPr>
        <p:spPr bwMode="auto">
          <a:xfrm>
            <a:off x="323850" y="5445125"/>
            <a:ext cx="7986713" cy="965200"/>
          </a:xfrm>
          <a:prstGeom prst="rect">
            <a:avLst/>
          </a:prstGeom>
          <a:noFill/>
          <a:ln w="12700">
            <a:noFill/>
            <a:miter lim="800000"/>
            <a:headEnd/>
            <a:tailEnd/>
          </a:ln>
          <a:effectLst/>
        </p:spPr>
        <p:txBody>
          <a:bodyPr lIns="90487" tIns="44450" rIns="90487" bIns="44450">
            <a:spAutoFit/>
          </a:bodyPr>
          <a:lstStyle/>
          <a:p>
            <a:pPr algn="ctr" eaLnBrk="0" hangingPunct="0">
              <a:lnSpc>
                <a:spcPct val="90000"/>
              </a:lnSpc>
              <a:spcBef>
                <a:spcPct val="50000"/>
              </a:spcBef>
            </a:pPr>
            <a:r>
              <a:rPr lang="tr-TR" sz="3200" b="1" i="1">
                <a:solidFill>
                  <a:srgbClr val="FFFF66"/>
                </a:solidFill>
                <a:latin typeface="Helvetica" charset="0"/>
              </a:rPr>
              <a:t>Bu faktörlerin varyasyonu kayaçların kırlmasını veya kıvrımlanmasını belirler</a:t>
            </a:r>
            <a:endParaRPr lang="en-US" sz="3200" b="1" i="1">
              <a:solidFill>
                <a:srgbClr val="FFFF66"/>
              </a:solidFill>
              <a:latin typeface="Helvetica" charset="0"/>
            </a:endParaRPr>
          </a:p>
        </p:txBody>
      </p:sp>
      <p:pic>
        <p:nvPicPr>
          <p:cNvPr id="1084421" name="Picture 5"/>
          <p:cNvPicPr>
            <a:picLocks noChangeAspect="1" noChangeArrowheads="1"/>
          </p:cNvPicPr>
          <p:nvPr/>
        </p:nvPicPr>
        <p:blipFill>
          <a:blip r:embed="rId2"/>
          <a:srcRect/>
          <a:stretch>
            <a:fillRect/>
          </a:stretch>
        </p:blipFill>
        <p:spPr bwMode="auto">
          <a:xfrm>
            <a:off x="4930775" y="1628775"/>
            <a:ext cx="2720975" cy="3781425"/>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92" name="Rectangle 16"/>
          <p:cNvSpPr>
            <a:spLocks noGrp="1" noChangeArrowheads="1"/>
          </p:cNvSpPr>
          <p:nvPr>
            <p:ph type="title" sz="quarter"/>
          </p:nvPr>
        </p:nvSpPr>
        <p:spPr/>
        <p:txBody>
          <a:bodyPr/>
          <a:lstStyle/>
          <a:p>
            <a:endParaRPr lang="tr-TR"/>
          </a:p>
        </p:txBody>
      </p:sp>
      <p:pic>
        <p:nvPicPr>
          <p:cNvPr id="280595" name="Picture 19" descr="eğirispar6a"/>
          <p:cNvPicPr>
            <a:picLocks noGrp="1" noChangeAspect="1" noChangeArrowheads="1"/>
          </p:cNvPicPr>
          <p:nvPr>
            <p:ph sz="quarter" idx="1"/>
          </p:nvPr>
        </p:nvPicPr>
        <p:blipFill>
          <a:blip r:embed="rId2"/>
          <a:srcRect/>
          <a:stretch>
            <a:fillRect/>
          </a:stretch>
        </p:blipFill>
        <p:spPr>
          <a:xfrm>
            <a:off x="0" y="762000"/>
            <a:ext cx="9144000" cy="6115050"/>
          </a:xfrm>
        </p:spPr>
      </p:pic>
      <p:sp>
        <p:nvSpPr>
          <p:cNvPr id="280596" name="Text Box 20"/>
          <p:cNvSpPr txBox="1">
            <a:spLocks noChangeArrowheads="1"/>
          </p:cNvSpPr>
          <p:nvPr/>
        </p:nvSpPr>
        <p:spPr bwMode="auto">
          <a:xfrm>
            <a:off x="152400" y="3962400"/>
            <a:ext cx="1746250" cy="366713"/>
          </a:xfrm>
          <a:prstGeom prst="rect">
            <a:avLst/>
          </a:prstGeom>
          <a:noFill/>
          <a:ln w="9525" algn="ctr">
            <a:noFill/>
            <a:miter lim="800000"/>
            <a:headEnd/>
            <a:tailEnd/>
          </a:ln>
          <a:effectLst/>
        </p:spPr>
        <p:txBody>
          <a:bodyPr wrap="none">
            <a:spAutoFit/>
          </a:bodyPr>
          <a:lstStyle/>
          <a:p>
            <a:r>
              <a:rPr lang="tr-TR" b="1"/>
              <a:t>Eğirdir-Isparta</a:t>
            </a:r>
          </a:p>
        </p:txBody>
      </p:sp>
      <p:sp>
        <p:nvSpPr>
          <p:cNvPr id="280598" name="Rectangle 22"/>
          <p:cNvSpPr>
            <a:spLocks noGrp="1" noChangeArrowheads="1"/>
          </p:cNvSpPr>
          <p:nvPr>
            <p:ph sz="quarter" idx="3"/>
          </p:nvPr>
        </p:nvSpPr>
        <p:spPr/>
        <p:txBody>
          <a:bodyPr/>
          <a:lstStyle/>
          <a:p>
            <a:endParaRPr lang="tr-TR" sz="2400"/>
          </a:p>
        </p:txBody>
      </p:sp>
      <p:sp>
        <p:nvSpPr>
          <p:cNvPr id="280599" name="Rectangle 23"/>
          <p:cNvSpPr>
            <a:spLocks noGrp="1" noChangeArrowheads="1"/>
          </p:cNvSpPr>
          <p:nvPr>
            <p:ph sz="quarter" idx="4"/>
          </p:nvPr>
        </p:nvSpPr>
        <p:spPr/>
        <p:txBody>
          <a:bodyPr/>
          <a:lstStyle/>
          <a:p>
            <a:endParaRPr lang="tr-TR" sz="24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81" name="Rectangle 5"/>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tr-TR"/>
          </a:p>
        </p:txBody>
      </p:sp>
      <p:pic>
        <p:nvPicPr>
          <p:cNvPr id="280580" name="Picture 4" descr="skinner brittle deformation"/>
          <p:cNvPicPr>
            <a:picLocks noGrp="1" noChangeAspect="1" noChangeArrowheads="1"/>
          </p:cNvPicPr>
          <p:nvPr>
            <p:ph idx="1"/>
          </p:nvPr>
        </p:nvPicPr>
        <p:blipFill>
          <a:blip r:embed="rId2"/>
          <a:srcRect/>
          <a:stretch>
            <a:fillRect/>
          </a:stretch>
        </p:blipFill>
        <p:spPr bwMode="auto">
          <a:xfrm>
            <a:off x="152400" y="11113"/>
            <a:ext cx="8839200" cy="6873875"/>
          </a:xfrm>
          <a:noFill/>
          <a:ln>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3"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tr-TR"/>
              <a:t>Kayaçların taneleri arasındaki bağın kopmasıyla oluşan süreksizliklere kırık denir. Kırılma yüzeyleri boyunca kayaçlar birbirinden ayrılırlar. </a:t>
            </a:r>
          </a:p>
          <a:p>
            <a:pPr lvl="1"/>
            <a:r>
              <a:rPr lang="tr-TR"/>
              <a:t>İki kırılma yüzeyi arasındaki açıklık 1mm den daha küçükse kırılmaya çatlak</a:t>
            </a:r>
          </a:p>
          <a:p>
            <a:pPr lvl="1"/>
            <a:r>
              <a:rPr lang="tr-TR"/>
              <a:t>Açıklık 1 mm den daha fazlaysa yarık</a:t>
            </a:r>
          </a:p>
          <a:p>
            <a:pPr lvl="1">
              <a:buFontTx/>
              <a:buNone/>
            </a:pPr>
            <a:r>
              <a:rPr lang="tr-TR"/>
              <a:t>Adını alır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1"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tr-TR"/>
              <a:t>Yarık ve çatlaklar ilk oluştuklarında içi boştur. Ancak zamanla bu boşluklar kuvars, kalsit, pirit vb gibi minerallerce dolgulanır.</a:t>
            </a:r>
          </a:p>
          <a:p>
            <a:r>
              <a:rPr lang="tr-TR"/>
              <a:t>Bunlara damar adı verilir.</a:t>
            </a:r>
          </a:p>
          <a:p>
            <a:r>
              <a:rPr lang="tr-TR"/>
              <a:t>Eğer kırık boyunca göle görünür bir hareket varsa bu kırığa fay adı verilir.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5" name="Rectangle 3"/>
          <p:cNvSpPr>
            <a:spLocks noGrp="1" noChangeArrowheads="1"/>
          </p:cNvSpPr>
          <p:nvPr>
            <p:ph type="body" sz="half" idx="1"/>
          </p:nvPr>
        </p:nvSpPr>
        <p:spPr bwMode="auto">
          <a:xfrm>
            <a:off x="2895600" y="914400"/>
            <a:ext cx="2514600" cy="533400"/>
          </a:xfrm>
          <a:noFill/>
          <a:ln>
            <a:miter lim="800000"/>
            <a:headEnd/>
            <a:tailEnd/>
          </a:ln>
        </p:spPr>
        <p:txBody>
          <a:bodyPr vert="horz" wrap="square" lIns="91440" tIns="45720" rIns="91440" bIns="45720" numCol="1" anchor="t" anchorCtr="0" compatLnSpc="1">
            <a:prstTxWarp prst="textNoShape">
              <a:avLst/>
            </a:prstTxWarp>
          </a:bodyPr>
          <a:lstStyle/>
          <a:p>
            <a:r>
              <a:rPr lang="tr-TR" sz="2800"/>
              <a:t>Kırık tipleri</a:t>
            </a:r>
          </a:p>
        </p:txBody>
      </p:sp>
      <p:pic>
        <p:nvPicPr>
          <p:cNvPr id="218121" name="Picture 9" descr="cat1"/>
          <p:cNvPicPr>
            <a:picLocks noGrp="1" noChangeAspect="1" noChangeArrowheads="1"/>
          </p:cNvPicPr>
          <p:nvPr>
            <p:ph sz="quarter" idx="2"/>
          </p:nvPr>
        </p:nvPicPr>
        <p:blipFill>
          <a:blip r:embed="rId2" cstate="print"/>
          <a:srcRect/>
          <a:stretch>
            <a:fillRect/>
          </a:stretch>
        </p:blipFill>
        <p:spPr bwMode="auto">
          <a:xfrm>
            <a:off x="0" y="1447800"/>
            <a:ext cx="3581400" cy="2686050"/>
          </a:xfrm>
          <a:noFill/>
          <a:ln>
            <a:miter lim="800000"/>
            <a:headEnd/>
            <a:tailEnd/>
          </a:ln>
        </p:spPr>
      </p:pic>
      <p:pic>
        <p:nvPicPr>
          <p:cNvPr id="218122" name="Picture 10" descr="dam2"/>
          <p:cNvPicPr>
            <a:picLocks noGrp="1" noChangeAspect="1" noChangeArrowheads="1"/>
          </p:cNvPicPr>
          <p:nvPr>
            <p:ph sz="quarter" idx="3"/>
          </p:nvPr>
        </p:nvPicPr>
        <p:blipFill>
          <a:blip r:embed="rId3" cstate="print"/>
          <a:srcRect/>
          <a:stretch>
            <a:fillRect/>
          </a:stretch>
        </p:blipFill>
        <p:spPr bwMode="auto">
          <a:xfrm>
            <a:off x="5181600" y="1447800"/>
            <a:ext cx="3581400" cy="2686050"/>
          </a:xfrm>
          <a:noFill/>
          <a:ln>
            <a:miter lim="800000"/>
            <a:headEnd/>
            <a:tailEnd/>
          </a:ln>
        </p:spPr>
      </p:pic>
      <p:pic>
        <p:nvPicPr>
          <p:cNvPr id="218125" name="Picture 13" descr="fault"/>
          <p:cNvPicPr>
            <a:picLocks noChangeAspect="1" noChangeArrowheads="1"/>
          </p:cNvPicPr>
          <p:nvPr/>
        </p:nvPicPr>
        <p:blipFill>
          <a:blip r:embed="rId4"/>
          <a:srcRect/>
          <a:stretch>
            <a:fillRect/>
          </a:stretch>
        </p:blipFill>
        <p:spPr bwMode="auto">
          <a:xfrm>
            <a:off x="2743200" y="4116388"/>
            <a:ext cx="3352800" cy="2741612"/>
          </a:xfrm>
          <a:prstGeom prst="rect">
            <a:avLst/>
          </a:prstGeom>
          <a:noFill/>
          <a:ln w="9525">
            <a:noFill/>
            <a:miter lim="800000"/>
            <a:headEnd/>
            <a:tailEnd/>
          </a:ln>
          <a:effectLst/>
        </p:spPr>
      </p:pic>
      <p:sp>
        <p:nvSpPr>
          <p:cNvPr id="218126" name="Rectangle 14"/>
          <p:cNvSpPr>
            <a:spLocks noChangeArrowheads="1"/>
          </p:cNvSpPr>
          <p:nvPr/>
        </p:nvSpPr>
        <p:spPr bwMode="auto">
          <a:xfrm>
            <a:off x="228600" y="4343400"/>
            <a:ext cx="1752600" cy="533400"/>
          </a:xfrm>
          <a:prstGeom prst="rect">
            <a:avLst/>
          </a:prstGeom>
          <a:noFill/>
          <a:ln w="9525">
            <a:noFill/>
            <a:miter lim="800000"/>
            <a:headEnd/>
            <a:tailEnd/>
          </a:ln>
          <a:effectLst/>
        </p:spPr>
        <p:txBody>
          <a:bodyPr/>
          <a:lstStyle/>
          <a:p>
            <a:pPr marL="342900" indent="-342900">
              <a:spcBef>
                <a:spcPct val="20000"/>
              </a:spcBef>
              <a:buFontTx/>
              <a:buChar char="•"/>
            </a:pPr>
            <a:r>
              <a:rPr lang="tr-TR" sz="2800">
                <a:latin typeface="Times New Roman" pitchFamily="18" charset="0"/>
              </a:rPr>
              <a:t>çatlak</a:t>
            </a:r>
          </a:p>
        </p:txBody>
      </p:sp>
      <p:sp>
        <p:nvSpPr>
          <p:cNvPr id="218127" name="Rectangle 15"/>
          <p:cNvSpPr>
            <a:spLocks noChangeArrowheads="1"/>
          </p:cNvSpPr>
          <p:nvPr/>
        </p:nvSpPr>
        <p:spPr bwMode="auto">
          <a:xfrm>
            <a:off x="6629400" y="4191000"/>
            <a:ext cx="2514600" cy="533400"/>
          </a:xfrm>
          <a:prstGeom prst="rect">
            <a:avLst/>
          </a:prstGeom>
          <a:noFill/>
          <a:ln w="9525">
            <a:noFill/>
            <a:miter lim="800000"/>
            <a:headEnd/>
            <a:tailEnd/>
          </a:ln>
          <a:effectLst/>
        </p:spPr>
        <p:txBody>
          <a:bodyPr/>
          <a:lstStyle/>
          <a:p>
            <a:pPr marL="342900" indent="-342900">
              <a:spcBef>
                <a:spcPct val="20000"/>
              </a:spcBef>
              <a:buFontTx/>
              <a:buChar char="•"/>
            </a:pPr>
            <a:r>
              <a:rPr lang="tr-TR" sz="2800">
                <a:latin typeface="Times New Roman" pitchFamily="18" charset="0"/>
              </a:rPr>
              <a:t>damar</a:t>
            </a:r>
          </a:p>
        </p:txBody>
      </p:sp>
      <p:sp>
        <p:nvSpPr>
          <p:cNvPr id="218128" name="Rectangle 16"/>
          <p:cNvSpPr>
            <a:spLocks noChangeArrowheads="1"/>
          </p:cNvSpPr>
          <p:nvPr/>
        </p:nvSpPr>
        <p:spPr bwMode="auto">
          <a:xfrm>
            <a:off x="6096000" y="5791200"/>
            <a:ext cx="2514600" cy="533400"/>
          </a:xfrm>
          <a:prstGeom prst="rect">
            <a:avLst/>
          </a:prstGeom>
          <a:noFill/>
          <a:ln w="9525">
            <a:noFill/>
            <a:miter lim="800000"/>
            <a:headEnd/>
            <a:tailEnd/>
          </a:ln>
          <a:effectLst/>
        </p:spPr>
        <p:txBody>
          <a:bodyPr/>
          <a:lstStyle/>
          <a:p>
            <a:pPr marL="342900" indent="-342900">
              <a:spcBef>
                <a:spcPct val="20000"/>
              </a:spcBef>
              <a:buFontTx/>
              <a:buChar char="•"/>
            </a:pPr>
            <a:r>
              <a:rPr lang="tr-TR" sz="2800">
                <a:latin typeface="Times New Roman" pitchFamily="18" charset="0"/>
              </a:rPr>
              <a:t>fay</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srcRect/>
          <a:stretch>
            <a:fillRect/>
          </a:stretch>
        </p:blipFill>
        <p:spPr bwMode="auto">
          <a:xfrm>
            <a:off x="4419600" y="3409664"/>
            <a:ext cx="4724400" cy="3493379"/>
          </a:xfrm>
          <a:prstGeom prst="rect">
            <a:avLst/>
          </a:prstGeom>
          <a:noFill/>
          <a:ln w="12700">
            <a:noFill/>
            <a:miter lim="800000"/>
            <a:headEnd/>
            <a:tailEnd/>
          </a:ln>
          <a:effectLst/>
        </p:spPr>
      </p:pic>
      <p:pic>
        <p:nvPicPr>
          <p:cNvPr id="2053" name="Picture 5"/>
          <p:cNvPicPr>
            <a:picLocks noChangeAspect="1" noChangeArrowheads="1"/>
          </p:cNvPicPr>
          <p:nvPr/>
        </p:nvPicPr>
        <p:blipFill>
          <a:blip r:embed="rId3"/>
          <a:srcRect/>
          <a:stretch>
            <a:fillRect/>
          </a:stretch>
        </p:blipFill>
        <p:spPr bwMode="auto">
          <a:xfrm>
            <a:off x="0" y="0"/>
            <a:ext cx="5975438" cy="3746729"/>
          </a:xfrm>
          <a:prstGeom prst="rect">
            <a:avLst/>
          </a:prstGeom>
          <a:noFill/>
        </p:spPr>
      </p:pic>
      <p:pic>
        <p:nvPicPr>
          <p:cNvPr id="11" name="Picture 4" descr="IMAG0144"/>
          <p:cNvPicPr>
            <a:picLocks noChangeAspect="1" noChangeArrowheads="1"/>
          </p:cNvPicPr>
          <p:nvPr/>
        </p:nvPicPr>
        <p:blipFill>
          <a:blip r:embed="rId4"/>
          <a:srcRect/>
          <a:stretch>
            <a:fillRect/>
          </a:stretch>
        </p:blipFill>
        <p:spPr bwMode="auto">
          <a:xfrm>
            <a:off x="0" y="3428999"/>
            <a:ext cx="4572000" cy="3429000"/>
          </a:xfrm>
          <a:prstGeom prst="rect">
            <a:avLst/>
          </a:prstGeom>
          <a:noFill/>
          <a:ln w="9525">
            <a:noFill/>
            <a:miter lim="800000"/>
            <a:headEnd/>
            <a:tailEnd/>
          </a:ln>
          <a:effectLst/>
        </p:spPr>
      </p:pic>
      <p:sp>
        <p:nvSpPr>
          <p:cNvPr id="9" name="8 Alt Başlık"/>
          <p:cNvSpPr>
            <a:spLocks noGrp="1"/>
          </p:cNvSpPr>
          <p:nvPr>
            <p:ph type="subTitle" idx="1"/>
          </p:nvPr>
        </p:nvSpPr>
        <p:spPr>
          <a:xfrm>
            <a:off x="0" y="0"/>
            <a:ext cx="6400800" cy="714356"/>
          </a:xfrm>
        </p:spPr>
        <p:txBody>
          <a:bodyPr/>
          <a:lstStyle/>
          <a:p>
            <a:r>
              <a:rPr lang="tr-TR" sz="3200" b="1" dirty="0" smtClean="0">
                <a:solidFill>
                  <a:srgbClr val="C00000"/>
                </a:solidFill>
              </a:rPr>
              <a:t>ÇATLAKLAR</a:t>
            </a:r>
            <a:endParaRPr lang="tr-TR" sz="3200" b="1" dirty="0">
              <a:solidFill>
                <a:srgbClr val="C00000"/>
              </a:solidFill>
            </a:endParaRPr>
          </a:p>
        </p:txBody>
      </p:sp>
      <p:pic>
        <p:nvPicPr>
          <p:cNvPr id="2054" name="Picture 6" descr="sBC_exfoliation"/>
          <p:cNvPicPr>
            <a:picLocks noChangeAspect="1" noChangeArrowheads="1"/>
          </p:cNvPicPr>
          <p:nvPr/>
        </p:nvPicPr>
        <p:blipFill>
          <a:blip r:embed="rId5"/>
          <a:srcRect/>
          <a:stretch>
            <a:fillRect/>
          </a:stretch>
        </p:blipFill>
        <p:spPr bwMode="auto">
          <a:xfrm>
            <a:off x="5975438" y="0"/>
            <a:ext cx="3168562"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tr-TR"/>
              <a:t>ÇATLAKLAR</a:t>
            </a:r>
          </a:p>
          <a:p>
            <a:pPr lvl="1"/>
            <a:r>
              <a:rPr lang="tr-TR"/>
              <a:t>Çatlaklar basınç etkisi gibi tektonik, kuruma ve magmatik kayaçlardaki soğuma gibi tektonik olmayan nedenlerle oluşabilir. </a:t>
            </a:r>
          </a:p>
          <a:p>
            <a:pPr lvl="1"/>
            <a:r>
              <a:rPr lang="tr-TR"/>
              <a:t>Çatlak yüzeyleri düz ve birbirine paralel diziler halinde ise bunlara sistematik çatlaklar denir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381000" y="762000"/>
            <a:ext cx="8229600" cy="1143000"/>
          </a:xfrm>
        </p:spPr>
        <p:txBody>
          <a:bodyPr/>
          <a:lstStyle/>
          <a:p>
            <a:r>
              <a:rPr lang="tr-TR" sz="2800" b="1" dirty="0"/>
              <a:t>Çatlakların geometrik olarak sınıflanması</a:t>
            </a:r>
          </a:p>
        </p:txBody>
      </p:sp>
      <p:sp>
        <p:nvSpPr>
          <p:cNvPr id="116739" name="Rectangle 3"/>
          <p:cNvSpPr>
            <a:spLocks noGrp="1" noChangeArrowheads="1"/>
          </p:cNvSpPr>
          <p:nvPr>
            <p:ph type="body" sz="half" idx="1"/>
          </p:nvPr>
        </p:nvSpPr>
        <p:spPr>
          <a:xfrm>
            <a:off x="0" y="1600200"/>
            <a:ext cx="9144000" cy="2044700"/>
          </a:xfrm>
        </p:spPr>
        <p:txBody>
          <a:bodyPr/>
          <a:lstStyle/>
          <a:p>
            <a:r>
              <a:rPr lang="tr-TR" sz="2400"/>
              <a:t>Düzenli, düzlemsel ve parallel gelişmiş çatlaklara </a:t>
            </a:r>
            <a:r>
              <a:rPr lang="tr-TR" sz="2400">
                <a:solidFill>
                  <a:srgbClr val="00FFFF"/>
                </a:solidFill>
              </a:rPr>
              <a:t>sistematik çatlaklar</a:t>
            </a:r>
            <a:r>
              <a:rPr lang="tr-TR" sz="2400"/>
              <a:t>; tersine büklümlü, konkoidal ve parallel olmayan çatlaklara ise </a:t>
            </a:r>
            <a:r>
              <a:rPr lang="tr-TR" sz="2400">
                <a:solidFill>
                  <a:srgbClr val="00FFFF"/>
                </a:solidFill>
              </a:rPr>
              <a:t>sistematik olmayan çatlaklar</a:t>
            </a:r>
            <a:r>
              <a:rPr lang="tr-TR" sz="2400"/>
              <a:t> denir </a:t>
            </a:r>
          </a:p>
        </p:txBody>
      </p:sp>
      <p:pic>
        <p:nvPicPr>
          <p:cNvPr id="116764" name="Picture 28" descr="sistemacatlak"/>
          <p:cNvPicPr>
            <a:picLocks noGrp="1" noChangeAspect="1" noChangeArrowheads="1"/>
          </p:cNvPicPr>
          <p:nvPr>
            <p:ph sz="half" idx="2"/>
          </p:nvPr>
        </p:nvPicPr>
        <p:blipFill>
          <a:blip r:embed="rId2"/>
          <a:srcRect/>
          <a:stretch>
            <a:fillRect/>
          </a:stretch>
        </p:blipFill>
        <p:spPr>
          <a:xfrm>
            <a:off x="1547813" y="2995613"/>
            <a:ext cx="6480175" cy="3862387"/>
          </a:xfrm>
          <a:noFill/>
          <a:ln/>
        </p:spPr>
      </p:pic>
      <p:sp>
        <p:nvSpPr>
          <p:cNvPr id="7" name="6 Metin kutusu"/>
          <p:cNvSpPr txBox="1"/>
          <p:nvPr/>
        </p:nvSpPr>
        <p:spPr>
          <a:xfrm>
            <a:off x="6253337" y="6488668"/>
            <a:ext cx="2890663" cy="369332"/>
          </a:xfrm>
          <a:prstGeom prst="rect">
            <a:avLst/>
          </a:prstGeom>
          <a:noFill/>
        </p:spPr>
        <p:txBody>
          <a:bodyPr wrap="none" rtlCol="0">
            <a:spAutoFit/>
          </a:bodyPr>
          <a:lstStyle/>
          <a:p>
            <a:r>
              <a:rPr lang="tr-TR" dirty="0" err="1" smtClean="0">
                <a:solidFill>
                  <a:srgbClr val="FFFF00"/>
                </a:solidFill>
              </a:rPr>
              <a:t>Prof.Dr</a:t>
            </a:r>
            <a:r>
              <a:rPr lang="tr-TR" dirty="0" smtClean="0">
                <a:solidFill>
                  <a:srgbClr val="FFFF00"/>
                </a:solidFill>
              </a:rPr>
              <a:t>. Yaşar EREN-2011</a:t>
            </a:r>
            <a:endParaRPr lang="tr-TR" dirty="0">
              <a:solidFill>
                <a:srgbClr val="FFFF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0" y="1196975"/>
            <a:ext cx="9144000" cy="5661025"/>
          </a:xfrm>
        </p:spPr>
        <p:txBody>
          <a:bodyPr/>
          <a:lstStyle/>
          <a:p>
            <a:r>
              <a:rPr lang="tr-TR" sz="3600">
                <a:solidFill>
                  <a:srgbClr val="FFFF00"/>
                </a:solidFill>
              </a:rPr>
              <a:t>Çatlaklar yeryüzünde en fazla rastlanılan yapılardandır.</a:t>
            </a:r>
            <a:r>
              <a:rPr lang="tr-TR" sz="3600"/>
              <a:t> </a:t>
            </a:r>
          </a:p>
          <a:p>
            <a:r>
              <a:rPr lang="tr-TR" sz="3600">
                <a:solidFill>
                  <a:srgbClr val="00FFFF"/>
                </a:solidFill>
              </a:rPr>
              <a:t>Üst kabuk içine belirli derinliklere kadar inmelerine rağmen, sıklıkları derinlikle azalır. Her tip kayaç içinde gözlenirler</a:t>
            </a:r>
            <a:r>
              <a:rPr lang="tr-TR" sz="3600"/>
              <a:t>.</a:t>
            </a:r>
          </a:p>
          <a:p>
            <a:r>
              <a:rPr lang="tr-TR" sz="3600">
                <a:solidFill>
                  <a:srgbClr val="FFFF00"/>
                </a:solidFill>
              </a:rPr>
              <a:t>Çatlaklar, üzerinde gözle görünür hareketin olmadığı kırıklardır.</a:t>
            </a:r>
            <a:r>
              <a:rPr lang="tr-TR" sz="3600"/>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7" name="Rectangle 5"/>
          <p:cNvSpPr>
            <a:spLocks noGrp="1" noChangeArrowheads="1"/>
          </p:cNvSpPr>
          <p:nvPr>
            <p:ph type="title"/>
          </p:nvPr>
        </p:nvSpPr>
        <p:spPr bwMode="auto">
          <a:xfrm>
            <a:off x="5181600" y="990600"/>
            <a:ext cx="3581400" cy="609600"/>
          </a:xfrm>
          <a:noFill/>
          <a:ln>
            <a:miter lim="800000"/>
            <a:headEnd/>
            <a:tailEnd/>
          </a:ln>
        </p:spPr>
        <p:txBody>
          <a:bodyPr vert="horz" wrap="square" lIns="91440" tIns="45720" rIns="91440" bIns="45720" numCol="1" anchor="t" anchorCtr="0" compatLnSpc="1">
            <a:prstTxWarp prst="textNoShape">
              <a:avLst/>
            </a:prstTxWarp>
          </a:bodyPr>
          <a:lstStyle/>
          <a:p>
            <a:r>
              <a:rPr lang="tr-TR" sz="2800"/>
              <a:t>Sistematik çatlak</a:t>
            </a:r>
          </a:p>
        </p:txBody>
      </p:sp>
      <p:pic>
        <p:nvPicPr>
          <p:cNvPr id="351236" name="Picture 4"/>
          <p:cNvPicPr>
            <a:picLocks noGrp="1" noChangeAspect="1" noChangeArrowheads="1"/>
          </p:cNvPicPr>
          <p:nvPr>
            <p:ph idx="1"/>
          </p:nvPr>
        </p:nvPicPr>
        <p:blipFill>
          <a:blip r:embed="rId2"/>
          <a:srcRect/>
          <a:stretch>
            <a:fillRect/>
          </a:stretch>
        </p:blipFill>
        <p:spPr bwMode="auto">
          <a:xfrm>
            <a:off x="990600" y="1587500"/>
            <a:ext cx="7010400" cy="4651375"/>
          </a:xfrm>
          <a:noFill/>
          <a:ln>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948" name="Picture 4"/>
          <p:cNvPicPr>
            <a:picLocks noGrp="1" noChangeAspect="1" noChangeArrowheads="1"/>
          </p:cNvPicPr>
          <p:nvPr>
            <p:ph idx="1"/>
          </p:nvPr>
        </p:nvPicPr>
        <p:blipFill>
          <a:blip r:embed="rId2"/>
          <a:srcRect/>
          <a:stretch>
            <a:fillRect/>
          </a:stretch>
        </p:blipFill>
        <p:spPr bwMode="auto">
          <a:xfrm>
            <a:off x="1143000" y="1657350"/>
            <a:ext cx="6248400" cy="4521200"/>
          </a:xfrm>
          <a:noFill/>
          <a:ln w="12700">
            <a:miter lim="800000"/>
            <a:headEnd/>
            <a:tailEnd/>
          </a:ln>
        </p:spPr>
      </p:pic>
      <p:sp>
        <p:nvSpPr>
          <p:cNvPr id="338949" name="Rectangle 5"/>
          <p:cNvSpPr>
            <a:spLocks noGrp="1" noChangeArrowheads="1"/>
          </p:cNvSpPr>
          <p:nvPr>
            <p:ph type="title"/>
          </p:nvPr>
        </p:nvSpPr>
        <p:spPr bwMode="auto">
          <a:xfrm>
            <a:off x="5105400" y="5562600"/>
            <a:ext cx="3581400" cy="1143000"/>
          </a:xfrm>
          <a:noFill/>
          <a:ln>
            <a:miter lim="800000"/>
            <a:headEnd/>
            <a:tailEnd/>
          </a:ln>
        </p:spPr>
        <p:txBody>
          <a:bodyPr vert="horz" wrap="square" lIns="91440" tIns="45720" rIns="91440" bIns="45720" numCol="1" anchor="t" anchorCtr="0" compatLnSpc="1">
            <a:prstTxWarp prst="textNoShape">
              <a:avLst/>
            </a:prstTxWarp>
          </a:bodyPr>
          <a:lstStyle/>
          <a:p>
            <a:r>
              <a:rPr lang="tr-TR" sz="4000"/>
              <a:t>Soğuma çatlakları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9"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tr-TR"/>
              <a:t>Bir bölgede en iyi gelişmiş çatlak sistemine Ana-major veya esas çatlak denir.</a:t>
            </a:r>
          </a:p>
          <a:p>
            <a:r>
              <a:rPr lang="tr-TR"/>
              <a:t>Birbirine paralel çatlaklara çatlak takımı</a:t>
            </a:r>
          </a:p>
          <a:p>
            <a:r>
              <a:rPr lang="tr-TR"/>
              <a:t>Birbirini kesen iki çatlak takımına ise çatlak sistemi denir.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sz="half" idx="1"/>
          </p:nvPr>
        </p:nvSpPr>
        <p:spPr>
          <a:xfrm>
            <a:off x="0" y="981075"/>
            <a:ext cx="4495800" cy="5876925"/>
          </a:xfrm>
        </p:spPr>
        <p:txBody>
          <a:bodyPr/>
          <a:lstStyle/>
          <a:p>
            <a:r>
              <a:rPr lang="tr-TR" sz="2400"/>
              <a:t>Genellikle birbirine parallel takımlar halinde gözlenirler. Bunlara </a:t>
            </a:r>
            <a:r>
              <a:rPr lang="tr-TR" sz="2400">
                <a:solidFill>
                  <a:srgbClr val="00FFFF"/>
                </a:solidFill>
              </a:rPr>
              <a:t>çatlak takımı</a:t>
            </a:r>
            <a:r>
              <a:rPr lang="tr-TR" sz="2400"/>
              <a:t> denir. </a:t>
            </a:r>
          </a:p>
        </p:txBody>
      </p:sp>
      <p:pic>
        <p:nvPicPr>
          <p:cNvPr id="24648" name="Picture 72" descr="CATLAK3"/>
          <p:cNvPicPr>
            <a:picLocks noGrp="1" noChangeAspect="1" noChangeArrowheads="1"/>
          </p:cNvPicPr>
          <p:nvPr>
            <p:ph sz="half" idx="2"/>
          </p:nvPr>
        </p:nvPicPr>
        <p:blipFill>
          <a:blip r:embed="rId2"/>
          <a:srcRect/>
          <a:stretch>
            <a:fillRect/>
          </a:stretch>
        </p:blipFill>
        <p:spPr>
          <a:xfrm>
            <a:off x="1500166" y="2214554"/>
            <a:ext cx="6084887" cy="4364037"/>
          </a:xfrm>
          <a:noFill/>
          <a:ln/>
        </p:spPr>
      </p:pic>
      <p:sp>
        <p:nvSpPr>
          <p:cNvPr id="6" name="5 Metin kutusu"/>
          <p:cNvSpPr txBox="1"/>
          <p:nvPr/>
        </p:nvSpPr>
        <p:spPr>
          <a:xfrm>
            <a:off x="6253337" y="6488668"/>
            <a:ext cx="2890663" cy="369332"/>
          </a:xfrm>
          <a:prstGeom prst="rect">
            <a:avLst/>
          </a:prstGeom>
          <a:noFill/>
        </p:spPr>
        <p:txBody>
          <a:bodyPr wrap="none" rtlCol="0">
            <a:spAutoFit/>
          </a:bodyPr>
          <a:lstStyle/>
          <a:p>
            <a:r>
              <a:rPr lang="tr-TR" dirty="0" err="1" smtClean="0">
                <a:solidFill>
                  <a:srgbClr val="FFFF00"/>
                </a:solidFill>
              </a:rPr>
              <a:t>Prof.Dr</a:t>
            </a:r>
            <a:r>
              <a:rPr lang="tr-TR" dirty="0" smtClean="0">
                <a:solidFill>
                  <a:srgbClr val="FFFF00"/>
                </a:solidFill>
              </a:rPr>
              <a:t>. Yaşar EREN-2011</a:t>
            </a:r>
            <a:endParaRPr lang="tr-TR" dirty="0">
              <a:solidFill>
                <a:srgbClr val="FFFF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4294967295"/>
          </p:nvPr>
        </p:nvSpPr>
        <p:spPr>
          <a:xfrm>
            <a:off x="7429520" y="571480"/>
            <a:ext cx="1908175" cy="476250"/>
          </a:xfrm>
          <a:prstGeom prst="rect">
            <a:avLst/>
          </a:prstGeom>
        </p:spPr>
        <p:txBody>
          <a:bodyPr/>
          <a:lstStyle/>
          <a:p>
            <a:r>
              <a:rPr lang="tr-TR"/>
              <a:t>Yaşar EREN-2003</a:t>
            </a:r>
            <a:endParaRPr lang="en-US"/>
          </a:p>
        </p:txBody>
      </p:sp>
      <p:sp>
        <p:nvSpPr>
          <p:cNvPr id="230405" name="Rectangle 5"/>
          <p:cNvSpPr>
            <a:spLocks noGrp="1" noChangeArrowheads="1"/>
          </p:cNvSpPr>
          <p:nvPr>
            <p:ph type="title"/>
          </p:nvPr>
        </p:nvSpPr>
        <p:spPr/>
        <p:txBody>
          <a:bodyPr/>
          <a:lstStyle/>
          <a:p>
            <a:endParaRPr lang="tr-TR"/>
          </a:p>
        </p:txBody>
      </p:sp>
      <p:pic>
        <p:nvPicPr>
          <p:cNvPr id="230404" name="Picture 4" descr="Resim 151"/>
          <p:cNvPicPr>
            <a:picLocks noGrp="1" noChangeAspect="1" noChangeArrowheads="1"/>
          </p:cNvPicPr>
          <p:nvPr>
            <p:ph idx="1"/>
          </p:nvPr>
        </p:nvPicPr>
        <p:blipFill>
          <a:blip r:embed="rId2"/>
          <a:srcRect/>
          <a:stretch>
            <a:fillRect/>
          </a:stretch>
        </p:blipFill>
        <p:spPr>
          <a:xfrm>
            <a:off x="0" y="0"/>
            <a:ext cx="9144000" cy="6858000"/>
          </a:xfrm>
          <a:noFill/>
          <a:ln/>
        </p:spPr>
      </p:pic>
      <p:sp>
        <p:nvSpPr>
          <p:cNvPr id="230407" name="Text Box 7"/>
          <p:cNvSpPr txBox="1">
            <a:spLocks noChangeArrowheads="1"/>
          </p:cNvSpPr>
          <p:nvPr/>
        </p:nvSpPr>
        <p:spPr bwMode="auto">
          <a:xfrm>
            <a:off x="2987675" y="0"/>
            <a:ext cx="3448050" cy="366713"/>
          </a:xfrm>
          <a:prstGeom prst="rect">
            <a:avLst/>
          </a:prstGeom>
          <a:noFill/>
          <a:ln w="9525">
            <a:noFill/>
            <a:miter lim="800000"/>
            <a:headEnd/>
            <a:tailEnd/>
          </a:ln>
          <a:effectLst/>
        </p:spPr>
        <p:txBody>
          <a:bodyPr wrap="none">
            <a:spAutoFit/>
          </a:bodyPr>
          <a:lstStyle/>
          <a:p>
            <a:r>
              <a:rPr lang="tr-TR" b="1">
                <a:solidFill>
                  <a:srgbClr val="FFFF00"/>
                </a:solidFill>
              </a:rPr>
              <a:t>Çayırbağı ofiyoliti-Dere/Konya</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0" name="Rectangle 4"/>
          <p:cNvSpPr>
            <a:spLocks noGrp="1" noChangeArrowheads="1"/>
          </p:cNvSpPr>
          <p:nvPr>
            <p:ph type="body" sz="half" idx="1"/>
          </p:nvPr>
        </p:nvSpPr>
        <p:spPr>
          <a:xfrm>
            <a:off x="0" y="1052513"/>
            <a:ext cx="8964613" cy="5805487"/>
          </a:xfrm>
          <a:noFill/>
          <a:ln/>
        </p:spPr>
        <p:txBody>
          <a:bodyPr/>
          <a:lstStyle/>
          <a:p>
            <a:pPr>
              <a:lnSpc>
                <a:spcPct val="90000"/>
              </a:lnSpc>
            </a:pPr>
            <a:r>
              <a:rPr lang="tr-TR" sz="2400"/>
              <a:t>Eğer değişik yönelimli çatlak takımları jenetik olarak birbirleriyle ilişkili ve birbirini kesecek tarzda gelişmişse bunlara </a:t>
            </a:r>
            <a:r>
              <a:rPr lang="tr-TR" sz="2400">
                <a:solidFill>
                  <a:srgbClr val="00FFFF"/>
                </a:solidFill>
              </a:rPr>
              <a:t>çatlak sistemi</a:t>
            </a:r>
            <a:r>
              <a:rPr lang="tr-TR" sz="2400"/>
              <a:t>  denir.</a:t>
            </a:r>
          </a:p>
        </p:txBody>
      </p:sp>
      <p:pic>
        <p:nvPicPr>
          <p:cNvPr id="183301" name="Picture 5" descr="ÇATLAK4"/>
          <p:cNvPicPr>
            <a:picLocks noGrp="1" noChangeAspect="1" noChangeArrowheads="1"/>
          </p:cNvPicPr>
          <p:nvPr>
            <p:ph sz="half" idx="2"/>
          </p:nvPr>
        </p:nvPicPr>
        <p:blipFill>
          <a:blip r:embed="rId2"/>
          <a:srcRect/>
          <a:stretch>
            <a:fillRect/>
          </a:stretch>
        </p:blipFill>
        <p:spPr>
          <a:xfrm>
            <a:off x="1071538" y="2214554"/>
            <a:ext cx="5616575" cy="4316413"/>
          </a:xfrm>
          <a:noFill/>
          <a:ln/>
        </p:spPr>
      </p:pic>
      <p:sp>
        <p:nvSpPr>
          <p:cNvPr id="6" name="5 Metin kutusu"/>
          <p:cNvSpPr txBox="1"/>
          <p:nvPr/>
        </p:nvSpPr>
        <p:spPr>
          <a:xfrm>
            <a:off x="6253337" y="6488668"/>
            <a:ext cx="2890663" cy="369332"/>
          </a:xfrm>
          <a:prstGeom prst="rect">
            <a:avLst/>
          </a:prstGeom>
          <a:noFill/>
        </p:spPr>
        <p:txBody>
          <a:bodyPr wrap="none" rtlCol="0">
            <a:spAutoFit/>
          </a:bodyPr>
          <a:lstStyle/>
          <a:p>
            <a:r>
              <a:rPr lang="tr-TR" dirty="0" err="1" smtClean="0">
                <a:solidFill>
                  <a:srgbClr val="FFFF00"/>
                </a:solidFill>
              </a:rPr>
              <a:t>Prof.Dr</a:t>
            </a:r>
            <a:r>
              <a:rPr lang="tr-TR" dirty="0" smtClean="0">
                <a:solidFill>
                  <a:srgbClr val="FFFF00"/>
                </a:solidFill>
              </a:rPr>
              <a:t>. Yaşar EREN-2011</a:t>
            </a:r>
            <a:endParaRPr lang="tr-TR" dirty="0">
              <a:solidFill>
                <a:srgbClr val="FFFF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4294967295"/>
          </p:nvPr>
        </p:nvSpPr>
        <p:spPr>
          <a:xfrm>
            <a:off x="7429520" y="571480"/>
            <a:ext cx="1908175" cy="476250"/>
          </a:xfrm>
          <a:prstGeom prst="rect">
            <a:avLst/>
          </a:prstGeom>
        </p:spPr>
        <p:txBody>
          <a:bodyPr/>
          <a:lstStyle/>
          <a:p>
            <a:r>
              <a:rPr lang="tr-TR"/>
              <a:t>Yaşar EREN-2003</a:t>
            </a:r>
            <a:endParaRPr lang="en-US"/>
          </a:p>
        </p:txBody>
      </p:sp>
      <p:sp>
        <p:nvSpPr>
          <p:cNvPr id="244741" name="Rectangle 5"/>
          <p:cNvSpPr>
            <a:spLocks noGrp="1" noChangeArrowheads="1"/>
          </p:cNvSpPr>
          <p:nvPr>
            <p:ph type="title"/>
          </p:nvPr>
        </p:nvSpPr>
        <p:spPr/>
        <p:txBody>
          <a:bodyPr/>
          <a:lstStyle/>
          <a:p>
            <a:endParaRPr lang="tr-TR"/>
          </a:p>
        </p:txBody>
      </p:sp>
      <p:pic>
        <p:nvPicPr>
          <p:cNvPr id="244740" name="Picture 4" descr="IMAG0021"/>
          <p:cNvPicPr>
            <a:picLocks noGrp="1" noChangeAspect="1" noChangeArrowheads="1"/>
          </p:cNvPicPr>
          <p:nvPr>
            <p:ph idx="1"/>
          </p:nvPr>
        </p:nvPicPr>
        <p:blipFill>
          <a:blip r:embed="rId2"/>
          <a:srcRect/>
          <a:stretch>
            <a:fillRect/>
          </a:stretch>
        </p:blipFill>
        <p:spPr>
          <a:xfrm>
            <a:off x="0" y="0"/>
            <a:ext cx="9144000" cy="6858000"/>
          </a:xfrm>
          <a:noFill/>
          <a:ln/>
        </p:spPr>
      </p:pic>
      <p:sp>
        <p:nvSpPr>
          <p:cNvPr id="244743" name="Text Box 7"/>
          <p:cNvSpPr txBox="1">
            <a:spLocks noChangeArrowheads="1"/>
          </p:cNvSpPr>
          <p:nvPr/>
        </p:nvSpPr>
        <p:spPr bwMode="auto">
          <a:xfrm>
            <a:off x="2771775" y="0"/>
            <a:ext cx="1733550" cy="366713"/>
          </a:xfrm>
          <a:prstGeom prst="rect">
            <a:avLst/>
          </a:prstGeom>
          <a:noFill/>
          <a:ln w="9525">
            <a:noFill/>
            <a:miter lim="800000"/>
            <a:headEnd/>
            <a:tailEnd/>
          </a:ln>
          <a:effectLst/>
        </p:spPr>
        <p:txBody>
          <a:bodyPr wrap="none">
            <a:spAutoFit/>
          </a:bodyPr>
          <a:lstStyle/>
          <a:p>
            <a:r>
              <a:rPr lang="tr-TR" b="1">
                <a:solidFill>
                  <a:srgbClr val="FFFF00"/>
                </a:solidFill>
              </a:rPr>
              <a:t>Mudurnu/Bolu</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9" name="Rectangle 5"/>
          <p:cNvSpPr>
            <a:spLocks noGrp="1" noChangeArrowheads="1"/>
          </p:cNvSpPr>
          <p:nvPr>
            <p:ph type="title"/>
          </p:nvPr>
        </p:nvSpPr>
        <p:spPr bwMode="auto">
          <a:xfrm>
            <a:off x="5562600" y="5486400"/>
            <a:ext cx="3200400" cy="1143000"/>
          </a:xfrm>
          <a:noFill/>
          <a:ln>
            <a:miter lim="800000"/>
            <a:headEnd/>
            <a:tailEnd/>
          </a:ln>
        </p:spPr>
        <p:txBody>
          <a:bodyPr vert="horz" wrap="square" lIns="91440" tIns="45720" rIns="91440" bIns="45720" numCol="1" anchor="t" anchorCtr="0" compatLnSpc="1">
            <a:prstTxWarp prst="textNoShape">
              <a:avLst/>
            </a:prstTxWarp>
          </a:bodyPr>
          <a:lstStyle/>
          <a:p>
            <a:r>
              <a:rPr lang="tr-TR" sz="4000"/>
              <a:t>Çatlak sistemi</a:t>
            </a:r>
          </a:p>
        </p:txBody>
      </p:sp>
      <p:pic>
        <p:nvPicPr>
          <p:cNvPr id="328708" name="Picture 4" descr="cd08_img071_roof_wo_shotcrete"/>
          <p:cNvPicPr>
            <a:picLocks noGrp="1" noChangeAspect="1" noChangeArrowheads="1"/>
          </p:cNvPicPr>
          <p:nvPr>
            <p:ph idx="1"/>
          </p:nvPr>
        </p:nvPicPr>
        <p:blipFill>
          <a:blip r:embed="rId2"/>
          <a:srcRect/>
          <a:stretch>
            <a:fillRect/>
          </a:stretch>
        </p:blipFill>
        <p:spPr bwMode="auto">
          <a:xfrm>
            <a:off x="609600" y="1066800"/>
            <a:ext cx="5907087" cy="4525963"/>
          </a:xfrm>
          <a:noFill/>
          <a:ln>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5" name="Rectangle 5"/>
          <p:cNvSpPr>
            <a:spLocks noGrp="1" noChangeArrowheads="1"/>
          </p:cNvSpPr>
          <p:nvPr>
            <p:ph type="title"/>
          </p:nvPr>
        </p:nvSpPr>
        <p:spPr bwMode="auto">
          <a:xfrm>
            <a:off x="0" y="3962400"/>
            <a:ext cx="2971800" cy="1143000"/>
          </a:xfrm>
          <a:noFill/>
          <a:ln>
            <a:miter lim="800000"/>
            <a:headEnd/>
            <a:tailEnd/>
          </a:ln>
        </p:spPr>
        <p:txBody>
          <a:bodyPr vert="horz" wrap="square" lIns="91440" tIns="45720" rIns="91440" bIns="45720" numCol="1" anchor="t" anchorCtr="0" compatLnSpc="1">
            <a:prstTxWarp prst="textNoShape">
              <a:avLst/>
            </a:prstTxWarp>
          </a:bodyPr>
          <a:lstStyle/>
          <a:p>
            <a:r>
              <a:rPr lang="tr-TR" sz="4000"/>
              <a:t>Çatlak sistemi</a:t>
            </a:r>
          </a:p>
        </p:txBody>
      </p:sp>
      <p:pic>
        <p:nvPicPr>
          <p:cNvPr id="353284" name="Picture 4"/>
          <p:cNvPicPr>
            <a:picLocks noGrp="1" noChangeAspect="1" noChangeArrowheads="1"/>
          </p:cNvPicPr>
          <p:nvPr>
            <p:ph idx="1"/>
          </p:nvPr>
        </p:nvPicPr>
        <p:blipFill>
          <a:blip r:embed="rId2"/>
          <a:srcRect/>
          <a:stretch>
            <a:fillRect/>
          </a:stretch>
        </p:blipFill>
        <p:spPr bwMode="auto">
          <a:xfrm>
            <a:off x="2841625" y="1600200"/>
            <a:ext cx="3787775" cy="4953000"/>
          </a:xfrm>
          <a:noFill/>
          <a:ln>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6" name="Rectangle 8"/>
          <p:cNvSpPr>
            <a:spLocks noGrp="1" noChangeArrowheads="1"/>
          </p:cNvSpPr>
          <p:nvPr>
            <p:ph type="title"/>
          </p:nvPr>
        </p:nvSpPr>
        <p:spPr bwMode="auto">
          <a:xfrm>
            <a:off x="5715000" y="5562600"/>
            <a:ext cx="2971800" cy="1143000"/>
          </a:xfrm>
          <a:noFill/>
          <a:ln>
            <a:miter lim="800000"/>
            <a:headEnd/>
            <a:tailEnd/>
          </a:ln>
        </p:spPr>
        <p:txBody>
          <a:bodyPr vert="horz" wrap="square" lIns="91440" tIns="45720" rIns="91440" bIns="45720" numCol="1" anchor="t" anchorCtr="0" compatLnSpc="1">
            <a:prstTxWarp prst="textNoShape">
              <a:avLst/>
            </a:prstTxWarp>
          </a:bodyPr>
          <a:lstStyle/>
          <a:p>
            <a:r>
              <a:rPr lang="tr-TR" sz="4000"/>
              <a:t>Çatlak sistemi</a:t>
            </a:r>
          </a:p>
        </p:txBody>
      </p:sp>
      <p:pic>
        <p:nvPicPr>
          <p:cNvPr id="345095" name="Picture 7" descr="catlak5"/>
          <p:cNvPicPr>
            <a:picLocks noGrp="1" noChangeAspect="1" noChangeArrowheads="1"/>
          </p:cNvPicPr>
          <p:nvPr>
            <p:ph sz="half" idx="2"/>
          </p:nvPr>
        </p:nvPicPr>
        <p:blipFill>
          <a:blip r:embed="rId2"/>
          <a:srcRect/>
          <a:stretch>
            <a:fillRect/>
          </a:stretch>
        </p:blipFill>
        <p:spPr bwMode="auto">
          <a:xfrm>
            <a:off x="685800" y="914400"/>
            <a:ext cx="7162800" cy="4784725"/>
          </a:xfrm>
          <a:noFill/>
          <a:ln>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3"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tr-TR"/>
              <a:t>Çatlak türleri</a:t>
            </a:r>
          </a:p>
          <a:p>
            <a:r>
              <a:rPr lang="tr-TR"/>
              <a:t>Çatlaklar değişik şekillerde sınıflanabilirler</a:t>
            </a:r>
          </a:p>
          <a:p>
            <a:pPr lvl="1"/>
            <a:r>
              <a:rPr lang="tr-TR"/>
              <a:t>Kıvrım eksenine göre sınıflama</a:t>
            </a:r>
          </a:p>
          <a:p>
            <a:pPr lvl="2"/>
            <a:r>
              <a:rPr lang="tr-TR"/>
              <a:t>Kıvrım eksenine paralel olan çatlaklara boyuna çatlak</a:t>
            </a:r>
          </a:p>
          <a:p>
            <a:pPr lvl="2"/>
            <a:r>
              <a:rPr lang="tr-TR"/>
              <a:t>Kıvrım eksenine dik olan çatlaklara enine çatlak</a:t>
            </a:r>
          </a:p>
          <a:p>
            <a:pPr lvl="2"/>
            <a:r>
              <a:rPr lang="tr-TR"/>
              <a:t>Kıvrım ekseninin belirli bir açıyla kesen çatlaklara ise diyagonal-verev çatlak denir.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7"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tr-TR"/>
              <a:t>Jenetik (oluşum-köken) açısından ise çatlaklar</a:t>
            </a:r>
          </a:p>
          <a:p>
            <a:pPr lvl="1"/>
            <a:r>
              <a:rPr lang="tr-TR"/>
              <a:t>Çekme ve</a:t>
            </a:r>
          </a:p>
          <a:p>
            <a:pPr lvl="1"/>
            <a:r>
              <a:rPr lang="tr-TR"/>
              <a:t>Kesme çatlakları</a:t>
            </a:r>
          </a:p>
          <a:p>
            <a:pPr lvl="1">
              <a:buFontTx/>
              <a:buNone/>
            </a:pPr>
            <a:r>
              <a:rPr lang="tr-TR"/>
              <a:t>Olmak üzere ikiye ayrılır.</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1" name="Rectangle 3"/>
          <p:cNvSpPr>
            <a:spLocks noGrp="1" noChangeArrowheads="1"/>
          </p:cNvSpPr>
          <p:nvPr>
            <p:ph type="body" sz="half" idx="1"/>
          </p:nvPr>
        </p:nvSpPr>
        <p:spPr bwMode="auto">
          <a:xfrm>
            <a:off x="304800" y="1143000"/>
            <a:ext cx="7924800" cy="1447800"/>
          </a:xfrm>
          <a:noFill/>
          <a:ln>
            <a:miter lim="800000"/>
            <a:headEnd/>
            <a:tailEnd/>
          </a:ln>
        </p:spPr>
        <p:txBody>
          <a:bodyPr vert="horz" wrap="square" lIns="91440" tIns="45720" rIns="91440" bIns="45720" numCol="1" anchor="t" anchorCtr="0" compatLnSpc="1">
            <a:prstTxWarp prst="textNoShape">
              <a:avLst/>
            </a:prstTxWarp>
          </a:bodyPr>
          <a:lstStyle/>
          <a:p>
            <a:r>
              <a:rPr lang="tr-TR" sz="2800"/>
              <a:t>Çekme çatlakları</a:t>
            </a:r>
          </a:p>
          <a:p>
            <a:pPr lvl="1"/>
            <a:r>
              <a:rPr lang="tr-TR" sz="2400"/>
              <a:t>Çekme çatlaklarında hareketler çatlak yüzeylerine diktir. Birbirine dik iki çatlak takımı gözlenir</a:t>
            </a:r>
          </a:p>
        </p:txBody>
      </p:sp>
      <p:pic>
        <p:nvPicPr>
          <p:cNvPr id="222222" name="Picture 14" descr="catlak4"/>
          <p:cNvPicPr>
            <a:picLocks noGrp="1" noChangeAspect="1" noChangeArrowheads="1"/>
          </p:cNvPicPr>
          <p:nvPr>
            <p:ph sz="quarter" idx="2"/>
          </p:nvPr>
        </p:nvPicPr>
        <p:blipFill>
          <a:blip r:embed="rId2"/>
          <a:srcRect/>
          <a:stretch>
            <a:fillRect/>
          </a:stretch>
        </p:blipFill>
        <p:spPr bwMode="auto">
          <a:xfrm>
            <a:off x="2819400" y="2459038"/>
            <a:ext cx="6324600" cy="4225925"/>
          </a:xfrm>
          <a:noFill/>
          <a:ln>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612" name="Picture 4" descr="Ozjoints"/>
          <p:cNvPicPr>
            <a:picLocks noGrp="1" noChangeAspect="1" noChangeArrowheads="1"/>
          </p:cNvPicPr>
          <p:nvPr>
            <p:ph idx="1"/>
          </p:nvPr>
        </p:nvPicPr>
        <p:blipFill>
          <a:blip r:embed="rId2"/>
          <a:srcRect/>
          <a:stretch>
            <a:fillRect/>
          </a:stretch>
        </p:blipFill>
        <p:spPr bwMode="auto">
          <a:xfrm>
            <a:off x="381000" y="1595438"/>
            <a:ext cx="8001000" cy="4760912"/>
          </a:xfrm>
          <a:noFill/>
          <a:ln>
            <a:miter lim="800000"/>
            <a:headEnd/>
            <a:tailEnd/>
          </a:ln>
        </p:spPr>
      </p:pic>
      <p:sp>
        <p:nvSpPr>
          <p:cNvPr id="324613" name="Rectangle 5"/>
          <p:cNvSpPr>
            <a:spLocks noGrp="1" noChangeArrowheads="1"/>
          </p:cNvSpPr>
          <p:nvPr>
            <p:ph type="title"/>
          </p:nvPr>
        </p:nvSpPr>
        <p:spPr bwMode="auto">
          <a:xfrm>
            <a:off x="6096000" y="5562600"/>
            <a:ext cx="2743200" cy="1143000"/>
          </a:xfrm>
          <a:noFill/>
          <a:ln>
            <a:miter lim="800000"/>
            <a:headEnd/>
            <a:tailEnd/>
          </a:ln>
        </p:spPr>
        <p:txBody>
          <a:bodyPr vert="horz" wrap="square" lIns="91440" tIns="45720" rIns="91440" bIns="45720" numCol="1" anchor="t" anchorCtr="0" compatLnSpc="1">
            <a:prstTxWarp prst="textNoShape">
              <a:avLst/>
            </a:prstTxWarp>
          </a:bodyPr>
          <a:lstStyle/>
          <a:p>
            <a:r>
              <a:rPr lang="tr-TR" sz="4000" dirty="0"/>
              <a:t>Çekme çatlakları</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Veri Yer Tutucusu"/>
          <p:cNvSpPr>
            <a:spLocks noGrp="1"/>
          </p:cNvSpPr>
          <p:nvPr>
            <p:ph type="dt" sz="half" idx="4294967295"/>
          </p:nvPr>
        </p:nvSpPr>
        <p:spPr>
          <a:xfrm>
            <a:off x="7429520" y="571480"/>
            <a:ext cx="1908175" cy="476250"/>
          </a:xfrm>
          <a:prstGeom prst="rect">
            <a:avLst/>
          </a:prstGeom>
        </p:spPr>
        <p:txBody>
          <a:bodyPr/>
          <a:lstStyle/>
          <a:p>
            <a:r>
              <a:rPr lang="tr-TR"/>
              <a:t>Yaşar EREN-2003</a:t>
            </a:r>
            <a:endParaRPr lang="en-US"/>
          </a:p>
        </p:txBody>
      </p:sp>
      <p:sp>
        <p:nvSpPr>
          <p:cNvPr id="256002" name="Rectangle 2"/>
          <p:cNvSpPr>
            <a:spLocks noGrp="1" noChangeArrowheads="1"/>
          </p:cNvSpPr>
          <p:nvPr>
            <p:ph type="title"/>
          </p:nvPr>
        </p:nvSpPr>
        <p:spPr/>
        <p:txBody>
          <a:bodyPr/>
          <a:lstStyle/>
          <a:p>
            <a:endParaRPr lang="tr-TR"/>
          </a:p>
        </p:txBody>
      </p:sp>
      <p:sp>
        <p:nvSpPr>
          <p:cNvPr id="256003" name="Rectangle 3"/>
          <p:cNvSpPr>
            <a:spLocks noGrp="1" noChangeArrowheads="1"/>
          </p:cNvSpPr>
          <p:nvPr>
            <p:ph type="body" idx="1"/>
          </p:nvPr>
        </p:nvSpPr>
        <p:spPr/>
        <p:txBody>
          <a:bodyPr/>
          <a:lstStyle/>
          <a:p>
            <a:endParaRPr lang="tr-TR"/>
          </a:p>
        </p:txBody>
      </p:sp>
      <p:pic>
        <p:nvPicPr>
          <p:cNvPr id="256004" name="Picture 4" descr="IMAG0024"/>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56008" name="Text Box 8"/>
          <p:cNvSpPr txBox="1">
            <a:spLocks noChangeArrowheads="1"/>
          </p:cNvSpPr>
          <p:nvPr/>
        </p:nvSpPr>
        <p:spPr bwMode="auto">
          <a:xfrm>
            <a:off x="4408488" y="6329363"/>
            <a:ext cx="1733550" cy="366712"/>
          </a:xfrm>
          <a:prstGeom prst="rect">
            <a:avLst/>
          </a:prstGeom>
          <a:noFill/>
          <a:ln w="9525">
            <a:noFill/>
            <a:miter lim="800000"/>
            <a:headEnd/>
            <a:tailEnd/>
          </a:ln>
          <a:effectLst/>
        </p:spPr>
        <p:txBody>
          <a:bodyPr wrap="none">
            <a:spAutoFit/>
          </a:bodyPr>
          <a:lstStyle/>
          <a:p>
            <a:r>
              <a:rPr lang="tr-TR" b="1">
                <a:solidFill>
                  <a:srgbClr val="FFFF00"/>
                </a:solidFill>
              </a:rPr>
              <a:t>Bolu/Mudurnu</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5"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tr-TR"/>
              <a:t>Kesme çatlakları</a:t>
            </a:r>
          </a:p>
          <a:p>
            <a:r>
              <a:rPr lang="tr-TR"/>
              <a:t>Kesme çatlaklarında ise az da olsa kırık yüzeyine paralel hareket vardır. Kesme çatlaklarında bir biryle açı yapan iki çatlak takımı görülür ve çatlak takımlarını kesişimi harita görünümünde baklava dilimi şeklinde bir desen oluşturur.</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63" name="Rectangle 11"/>
          <p:cNvSpPr>
            <a:spLocks noGrp="1" noChangeArrowheads="1"/>
          </p:cNvSpPr>
          <p:nvPr>
            <p:ph type="title"/>
          </p:nvPr>
        </p:nvSpPr>
        <p:spPr bwMode="auto">
          <a:xfrm>
            <a:off x="0" y="2286000"/>
            <a:ext cx="3810000" cy="1143000"/>
          </a:xfrm>
          <a:noFill/>
          <a:ln>
            <a:miter lim="800000"/>
            <a:headEnd/>
            <a:tailEnd/>
          </a:ln>
        </p:spPr>
        <p:txBody>
          <a:bodyPr vert="horz" wrap="square" lIns="91440" tIns="45720" rIns="91440" bIns="45720" numCol="1" anchor="t" anchorCtr="0" compatLnSpc="1">
            <a:prstTxWarp prst="textNoShape">
              <a:avLst/>
            </a:prstTxWarp>
          </a:bodyPr>
          <a:lstStyle/>
          <a:p>
            <a:r>
              <a:rPr lang="tr-TR" sz="4000"/>
              <a:t>Kesme çatlakları</a:t>
            </a:r>
          </a:p>
        </p:txBody>
      </p:sp>
      <p:pic>
        <p:nvPicPr>
          <p:cNvPr id="330756" name="Picture 4"/>
          <p:cNvPicPr>
            <a:picLocks noGrp="1" noChangeAspect="1" noChangeArrowheads="1"/>
          </p:cNvPicPr>
          <p:nvPr>
            <p:ph sz="half" idx="1"/>
          </p:nvPr>
        </p:nvPicPr>
        <p:blipFill>
          <a:blip r:embed="rId2"/>
          <a:srcRect/>
          <a:stretch>
            <a:fillRect/>
          </a:stretch>
        </p:blipFill>
        <p:spPr bwMode="auto">
          <a:xfrm>
            <a:off x="2476500" y="3862388"/>
            <a:ext cx="0" cy="0"/>
          </a:xfrm>
          <a:noFill/>
          <a:ln w="12700">
            <a:miter lim="800000"/>
            <a:headEnd/>
            <a:tailEnd/>
          </a:ln>
        </p:spPr>
      </p:pic>
      <p:pic>
        <p:nvPicPr>
          <p:cNvPr id="330759" name="Picture 7"/>
          <p:cNvPicPr>
            <a:picLocks noGrp="1" noChangeAspect="1" noChangeArrowheads="1"/>
          </p:cNvPicPr>
          <p:nvPr>
            <p:ph sz="quarter" idx="2"/>
          </p:nvPr>
        </p:nvPicPr>
        <p:blipFill>
          <a:blip r:embed="rId2"/>
          <a:srcRect/>
          <a:stretch>
            <a:fillRect/>
          </a:stretch>
        </p:blipFill>
        <p:spPr bwMode="auto">
          <a:xfrm>
            <a:off x="6667500" y="2692400"/>
            <a:ext cx="0" cy="0"/>
          </a:xfrm>
          <a:noFill/>
          <a:ln w="12700">
            <a:miter lim="800000"/>
            <a:headEnd/>
            <a:tailEnd/>
          </a:ln>
        </p:spPr>
      </p:pic>
      <p:pic>
        <p:nvPicPr>
          <p:cNvPr id="330762" name="Picture 10"/>
          <p:cNvPicPr>
            <a:picLocks noGrp="1" noChangeAspect="1" noChangeArrowheads="1"/>
          </p:cNvPicPr>
          <p:nvPr>
            <p:ph sz="quarter" idx="3"/>
          </p:nvPr>
        </p:nvPicPr>
        <p:blipFill>
          <a:blip r:embed="rId3"/>
          <a:srcRect/>
          <a:stretch>
            <a:fillRect/>
          </a:stretch>
        </p:blipFill>
        <p:spPr bwMode="auto">
          <a:xfrm>
            <a:off x="3200400" y="1371600"/>
            <a:ext cx="5486400" cy="5486400"/>
          </a:xfrm>
          <a:noFill/>
          <a:ln w="12700">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4294967295"/>
          </p:nvPr>
        </p:nvSpPr>
        <p:spPr>
          <a:xfrm>
            <a:off x="7429520" y="571480"/>
            <a:ext cx="1908175" cy="476250"/>
          </a:xfrm>
          <a:prstGeom prst="rect">
            <a:avLst/>
          </a:prstGeom>
        </p:spPr>
        <p:txBody>
          <a:bodyPr/>
          <a:lstStyle/>
          <a:p>
            <a:r>
              <a:rPr lang="tr-TR"/>
              <a:t>Yaşar EREN-2003</a:t>
            </a:r>
            <a:endParaRPr lang="en-US"/>
          </a:p>
        </p:txBody>
      </p:sp>
      <p:sp>
        <p:nvSpPr>
          <p:cNvPr id="265221" name="Rectangle 5"/>
          <p:cNvSpPr>
            <a:spLocks noGrp="1" noChangeArrowheads="1"/>
          </p:cNvSpPr>
          <p:nvPr>
            <p:ph type="title"/>
          </p:nvPr>
        </p:nvSpPr>
        <p:spPr/>
        <p:txBody>
          <a:bodyPr/>
          <a:lstStyle/>
          <a:p>
            <a:endParaRPr lang="tr-TR"/>
          </a:p>
        </p:txBody>
      </p:sp>
      <p:pic>
        <p:nvPicPr>
          <p:cNvPr id="265220" name="Picture 4" descr="DSC01339"/>
          <p:cNvPicPr>
            <a:picLocks noGrp="1" noChangeAspect="1" noChangeArrowheads="1"/>
          </p:cNvPicPr>
          <p:nvPr>
            <p:ph idx="1"/>
          </p:nvPr>
        </p:nvPicPr>
        <p:blipFill>
          <a:blip r:embed="rId2"/>
          <a:srcRect/>
          <a:stretch>
            <a:fillRect/>
          </a:stretch>
        </p:blipFill>
        <p:spPr>
          <a:xfrm>
            <a:off x="0" y="0"/>
            <a:ext cx="9144000" cy="6858000"/>
          </a:xfrm>
          <a:noFill/>
          <a:ln/>
        </p:spPr>
      </p:pic>
      <p:sp>
        <p:nvSpPr>
          <p:cNvPr id="265223" name="Text Box 7"/>
          <p:cNvSpPr txBox="1">
            <a:spLocks noChangeArrowheads="1"/>
          </p:cNvSpPr>
          <p:nvPr/>
        </p:nvSpPr>
        <p:spPr bwMode="auto">
          <a:xfrm>
            <a:off x="0" y="0"/>
            <a:ext cx="4603750" cy="366713"/>
          </a:xfrm>
          <a:prstGeom prst="rect">
            <a:avLst/>
          </a:prstGeom>
          <a:noFill/>
          <a:ln w="9525">
            <a:noFill/>
            <a:miter lim="800000"/>
            <a:headEnd/>
            <a:tailEnd/>
          </a:ln>
          <a:effectLst/>
        </p:spPr>
        <p:txBody>
          <a:bodyPr wrap="none">
            <a:spAutoFit/>
          </a:bodyPr>
          <a:lstStyle/>
          <a:p>
            <a:r>
              <a:rPr lang="tr-TR" b="1">
                <a:solidFill>
                  <a:srgbClr val="FFFF00"/>
                </a:solidFill>
              </a:rPr>
              <a:t>Kızılören formasyonu-Meydanköy/Konya</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4294967295"/>
          </p:nvPr>
        </p:nvSpPr>
        <p:spPr>
          <a:xfrm>
            <a:off x="7429520" y="571480"/>
            <a:ext cx="1908175" cy="476250"/>
          </a:xfrm>
          <a:prstGeom prst="rect">
            <a:avLst/>
          </a:prstGeom>
        </p:spPr>
        <p:txBody>
          <a:bodyPr/>
          <a:lstStyle/>
          <a:p>
            <a:r>
              <a:rPr lang="tr-TR"/>
              <a:t>Yaşar EREN-2003</a:t>
            </a:r>
            <a:endParaRPr lang="en-US"/>
          </a:p>
        </p:txBody>
      </p:sp>
      <p:sp>
        <p:nvSpPr>
          <p:cNvPr id="268293" name="Rectangle 5"/>
          <p:cNvSpPr>
            <a:spLocks noGrp="1" noChangeArrowheads="1"/>
          </p:cNvSpPr>
          <p:nvPr>
            <p:ph type="title"/>
          </p:nvPr>
        </p:nvSpPr>
        <p:spPr/>
        <p:txBody>
          <a:bodyPr/>
          <a:lstStyle/>
          <a:p>
            <a:endParaRPr lang="tr-TR"/>
          </a:p>
        </p:txBody>
      </p:sp>
      <p:pic>
        <p:nvPicPr>
          <p:cNvPr id="268292" name="Picture 4" descr="IMAG0013"/>
          <p:cNvPicPr>
            <a:picLocks noGrp="1" noChangeAspect="1" noChangeArrowheads="1"/>
          </p:cNvPicPr>
          <p:nvPr>
            <p:ph idx="1"/>
          </p:nvPr>
        </p:nvPicPr>
        <p:blipFill>
          <a:blip r:embed="rId2"/>
          <a:srcRect/>
          <a:stretch>
            <a:fillRect/>
          </a:stretch>
        </p:blipFill>
        <p:spPr>
          <a:xfrm>
            <a:off x="0" y="0"/>
            <a:ext cx="9144000" cy="6858000"/>
          </a:xfrm>
          <a:noFill/>
          <a:ln/>
        </p:spPr>
      </p:pic>
      <p:sp>
        <p:nvSpPr>
          <p:cNvPr id="268295" name="Text Box 7"/>
          <p:cNvSpPr txBox="1">
            <a:spLocks noChangeArrowheads="1"/>
          </p:cNvSpPr>
          <p:nvPr/>
        </p:nvSpPr>
        <p:spPr bwMode="auto">
          <a:xfrm>
            <a:off x="179388" y="6237288"/>
            <a:ext cx="1733550" cy="366712"/>
          </a:xfrm>
          <a:prstGeom prst="rect">
            <a:avLst/>
          </a:prstGeom>
          <a:noFill/>
          <a:ln w="9525">
            <a:noFill/>
            <a:miter lim="800000"/>
            <a:headEnd/>
            <a:tailEnd/>
          </a:ln>
          <a:effectLst/>
        </p:spPr>
        <p:txBody>
          <a:bodyPr wrap="none">
            <a:spAutoFit/>
          </a:bodyPr>
          <a:lstStyle/>
          <a:p>
            <a:r>
              <a:rPr lang="tr-TR" b="1">
                <a:solidFill>
                  <a:srgbClr val="FFFF00"/>
                </a:solidFill>
              </a:rPr>
              <a:t>Mudurnu/Bolu</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332" name="Picture 4"/>
          <p:cNvPicPr>
            <a:picLocks noChangeAspect="1" noChangeArrowheads="1"/>
          </p:cNvPicPr>
          <p:nvPr/>
        </p:nvPicPr>
        <p:blipFill>
          <a:blip r:embed="rId2"/>
          <a:srcRect/>
          <a:stretch>
            <a:fillRect/>
          </a:stretch>
        </p:blipFill>
        <p:spPr bwMode="auto">
          <a:xfrm>
            <a:off x="1905000" y="1752600"/>
            <a:ext cx="5334000" cy="3716338"/>
          </a:xfrm>
          <a:prstGeom prst="rect">
            <a:avLst/>
          </a:prstGeom>
          <a:noFill/>
        </p:spPr>
      </p:pic>
      <p:sp>
        <p:nvSpPr>
          <p:cNvPr id="355333" name="Line 5"/>
          <p:cNvSpPr>
            <a:spLocks noChangeShapeType="1"/>
          </p:cNvSpPr>
          <p:nvPr/>
        </p:nvSpPr>
        <p:spPr bwMode="auto">
          <a:xfrm flipH="1">
            <a:off x="2743200" y="5181600"/>
            <a:ext cx="457200" cy="1447800"/>
          </a:xfrm>
          <a:prstGeom prst="line">
            <a:avLst/>
          </a:prstGeom>
          <a:noFill/>
          <a:ln w="57150">
            <a:solidFill>
              <a:srgbClr val="FF0000"/>
            </a:solidFill>
            <a:round/>
            <a:headEnd type="stealth" w="med" len="med"/>
            <a:tailEnd/>
          </a:ln>
          <a:effectLst/>
        </p:spPr>
        <p:txBody>
          <a:bodyPr wrap="none" anchor="ctr"/>
          <a:lstStyle/>
          <a:p>
            <a:endParaRPr lang="tr-TR"/>
          </a:p>
        </p:txBody>
      </p:sp>
      <p:sp>
        <p:nvSpPr>
          <p:cNvPr id="355334" name="Line 6"/>
          <p:cNvSpPr>
            <a:spLocks noChangeShapeType="1"/>
          </p:cNvSpPr>
          <p:nvPr/>
        </p:nvSpPr>
        <p:spPr bwMode="auto">
          <a:xfrm rot="10800000" flipH="1">
            <a:off x="3886200" y="1752600"/>
            <a:ext cx="457200" cy="1447800"/>
          </a:xfrm>
          <a:prstGeom prst="line">
            <a:avLst/>
          </a:prstGeom>
          <a:noFill/>
          <a:ln w="57150">
            <a:solidFill>
              <a:srgbClr val="FF0000"/>
            </a:solidFill>
            <a:round/>
            <a:headEnd type="stealth" w="med" len="med"/>
            <a:tailEnd/>
          </a:ln>
          <a:effectLst/>
        </p:spPr>
        <p:txBody>
          <a:bodyPr wrap="none" anchor="ctr"/>
          <a:lstStyle/>
          <a:p>
            <a:endParaRPr lang="tr-T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tr-TR" sz="2800" b="1"/>
              <a:t>Kıvrımla ilişkisine göre çatlakların sınıflaması</a:t>
            </a:r>
          </a:p>
        </p:txBody>
      </p:sp>
      <p:sp>
        <p:nvSpPr>
          <p:cNvPr id="36867" name="Rectangle 3"/>
          <p:cNvSpPr>
            <a:spLocks noGrp="1" noChangeArrowheads="1"/>
          </p:cNvSpPr>
          <p:nvPr>
            <p:ph type="body" sz="half" idx="1"/>
          </p:nvPr>
        </p:nvSpPr>
        <p:spPr>
          <a:xfrm>
            <a:off x="0" y="1600200"/>
            <a:ext cx="9144000" cy="5257800"/>
          </a:xfrm>
        </p:spPr>
        <p:txBody>
          <a:bodyPr/>
          <a:lstStyle/>
          <a:p>
            <a:r>
              <a:rPr lang="tr-TR" sz="2400">
                <a:solidFill>
                  <a:srgbClr val="FFFF00"/>
                </a:solidFill>
              </a:rPr>
              <a:t>Kıvrım eksenine parallel olan çatlaklara </a:t>
            </a:r>
            <a:r>
              <a:rPr lang="tr-TR" sz="2400">
                <a:solidFill>
                  <a:srgbClr val="00FFFF"/>
                </a:solidFill>
              </a:rPr>
              <a:t>boyuna çatlak</a:t>
            </a:r>
            <a:r>
              <a:rPr lang="tr-TR" sz="2400">
                <a:solidFill>
                  <a:srgbClr val="FFFF00"/>
                </a:solidFill>
              </a:rPr>
              <a:t>, </a:t>
            </a:r>
          </a:p>
          <a:p>
            <a:r>
              <a:rPr lang="tr-TR" sz="2400">
                <a:solidFill>
                  <a:srgbClr val="FFFF00"/>
                </a:solidFill>
              </a:rPr>
              <a:t>kıvrım eksenine dik olan çatlaklara </a:t>
            </a:r>
            <a:r>
              <a:rPr lang="tr-TR" sz="2400">
                <a:solidFill>
                  <a:srgbClr val="00FFFF"/>
                </a:solidFill>
              </a:rPr>
              <a:t>enine çatlak</a:t>
            </a:r>
            <a:r>
              <a:rPr lang="tr-TR" sz="2400">
                <a:solidFill>
                  <a:srgbClr val="FFFF00"/>
                </a:solidFill>
              </a:rPr>
              <a:t> ve </a:t>
            </a:r>
          </a:p>
          <a:p>
            <a:r>
              <a:rPr lang="tr-TR" sz="2400">
                <a:solidFill>
                  <a:srgbClr val="FFFF00"/>
                </a:solidFill>
              </a:rPr>
              <a:t>kıvrım eksenine aykırı olarak gelişmiş çatlaklara ise </a:t>
            </a:r>
            <a:r>
              <a:rPr lang="tr-TR" sz="2400">
                <a:solidFill>
                  <a:srgbClr val="00FFFF"/>
                </a:solidFill>
              </a:rPr>
              <a:t>diyagonal çatlak</a:t>
            </a:r>
            <a:r>
              <a:rPr lang="tr-TR" sz="2400">
                <a:solidFill>
                  <a:srgbClr val="FFFF00"/>
                </a:solidFill>
              </a:rPr>
              <a:t> denir. </a:t>
            </a:r>
          </a:p>
        </p:txBody>
      </p:sp>
      <p:pic>
        <p:nvPicPr>
          <p:cNvPr id="36868" name="Picture 4" descr="catlak14"/>
          <p:cNvPicPr>
            <a:picLocks noGrp="1" noChangeAspect="1" noChangeArrowheads="1"/>
          </p:cNvPicPr>
          <p:nvPr>
            <p:ph sz="half" idx="2"/>
          </p:nvPr>
        </p:nvPicPr>
        <p:blipFill>
          <a:blip r:embed="rId2"/>
          <a:srcRect/>
          <a:stretch>
            <a:fillRect/>
          </a:stretch>
        </p:blipFill>
        <p:spPr>
          <a:xfrm>
            <a:off x="971550" y="3279775"/>
            <a:ext cx="7704138" cy="3578225"/>
          </a:xfrm>
          <a:noFill/>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srcRect/>
          <a:stretch>
            <a:fillRect/>
          </a:stretch>
        </p:blipFill>
        <p:spPr bwMode="auto">
          <a:xfrm>
            <a:off x="0" y="833438"/>
            <a:ext cx="9144000" cy="5197475"/>
          </a:xfrm>
          <a:prstGeom prst="rect">
            <a:avLst/>
          </a:prstGeom>
          <a:noFill/>
          <a:ln w="9525">
            <a:noFill/>
            <a:miter lim="800000"/>
            <a:headEnd/>
            <a:tailEnd/>
          </a:ln>
          <a:effectLst/>
        </p:spPr>
      </p:pic>
      <p:sp>
        <p:nvSpPr>
          <p:cNvPr id="357380" name="Text Box 4"/>
          <p:cNvSpPr txBox="1">
            <a:spLocks noChangeArrowheads="1"/>
          </p:cNvSpPr>
          <p:nvPr/>
        </p:nvSpPr>
        <p:spPr bwMode="auto">
          <a:xfrm>
            <a:off x="4648200" y="990600"/>
            <a:ext cx="1249363" cy="304800"/>
          </a:xfrm>
          <a:prstGeom prst="rect">
            <a:avLst/>
          </a:prstGeom>
          <a:solidFill>
            <a:schemeClr val="bg1"/>
          </a:solidFill>
          <a:ln w="9525">
            <a:noFill/>
            <a:miter lim="800000"/>
            <a:headEnd/>
            <a:tailEnd/>
          </a:ln>
          <a:effectLst/>
        </p:spPr>
        <p:txBody>
          <a:bodyPr wrap="none">
            <a:spAutoFit/>
          </a:bodyPr>
          <a:lstStyle/>
          <a:p>
            <a:r>
              <a:rPr lang="tr-TR" sz="1400">
                <a:solidFill>
                  <a:srgbClr val="000000"/>
                </a:solidFill>
              </a:rPr>
              <a:t>Enine çatlak  </a:t>
            </a:r>
            <a:endParaRPr lang="tr-TR">
              <a:solidFill>
                <a:srgbClr val="000000"/>
              </a:solidFill>
            </a:endParaRPr>
          </a:p>
        </p:txBody>
      </p:sp>
      <p:sp>
        <p:nvSpPr>
          <p:cNvPr id="357381" name="Text Box 5"/>
          <p:cNvSpPr txBox="1">
            <a:spLocks noChangeArrowheads="1"/>
          </p:cNvSpPr>
          <p:nvPr/>
        </p:nvSpPr>
        <p:spPr bwMode="auto">
          <a:xfrm>
            <a:off x="7894638" y="1219200"/>
            <a:ext cx="1139825" cy="517525"/>
          </a:xfrm>
          <a:prstGeom prst="rect">
            <a:avLst/>
          </a:prstGeom>
          <a:solidFill>
            <a:schemeClr val="bg1"/>
          </a:solidFill>
          <a:ln w="9525">
            <a:noFill/>
            <a:miter lim="800000"/>
            <a:headEnd/>
            <a:tailEnd/>
          </a:ln>
          <a:effectLst/>
        </p:spPr>
        <p:txBody>
          <a:bodyPr wrap="none">
            <a:spAutoFit/>
          </a:bodyPr>
          <a:lstStyle/>
          <a:p>
            <a:r>
              <a:rPr lang="tr-TR" sz="1400">
                <a:solidFill>
                  <a:srgbClr val="000000"/>
                </a:solidFill>
              </a:rPr>
              <a:t>Boyuna </a:t>
            </a:r>
          </a:p>
          <a:p>
            <a:r>
              <a:rPr lang="tr-TR" sz="1400">
                <a:solidFill>
                  <a:srgbClr val="000000"/>
                </a:solidFill>
              </a:rPr>
              <a:t>        çatlak  </a:t>
            </a:r>
            <a:endParaRPr lang="tr-TR">
              <a:solidFill>
                <a:srgbClr val="000000"/>
              </a:solidFill>
            </a:endParaRPr>
          </a:p>
        </p:txBody>
      </p:sp>
      <p:sp>
        <p:nvSpPr>
          <p:cNvPr id="357382" name="Text Box 6"/>
          <p:cNvSpPr txBox="1">
            <a:spLocks noChangeArrowheads="1"/>
          </p:cNvSpPr>
          <p:nvPr/>
        </p:nvSpPr>
        <p:spPr bwMode="auto">
          <a:xfrm>
            <a:off x="1295400" y="1143000"/>
            <a:ext cx="1584325" cy="304800"/>
          </a:xfrm>
          <a:prstGeom prst="rect">
            <a:avLst/>
          </a:prstGeom>
          <a:solidFill>
            <a:schemeClr val="bg1"/>
          </a:solidFill>
          <a:ln w="9525">
            <a:noFill/>
            <a:miter lim="800000"/>
            <a:headEnd/>
            <a:tailEnd/>
          </a:ln>
          <a:effectLst/>
        </p:spPr>
        <p:txBody>
          <a:bodyPr wrap="none">
            <a:spAutoFit/>
          </a:bodyPr>
          <a:lstStyle/>
          <a:p>
            <a:r>
              <a:rPr lang="tr-TR" sz="1400">
                <a:solidFill>
                  <a:srgbClr val="000000"/>
                </a:solidFill>
              </a:rPr>
              <a:t>Diyagonal çatlak  </a:t>
            </a:r>
            <a:endParaRPr lang="tr-TR">
              <a:solidFill>
                <a:srgbClr val="000000"/>
              </a:solidFill>
            </a:endParaRPr>
          </a:p>
        </p:txBody>
      </p:sp>
      <p:sp>
        <p:nvSpPr>
          <p:cNvPr id="357383" name="Line 7"/>
          <p:cNvSpPr>
            <a:spLocks noChangeShapeType="1"/>
          </p:cNvSpPr>
          <p:nvPr/>
        </p:nvSpPr>
        <p:spPr bwMode="auto">
          <a:xfrm>
            <a:off x="2438400" y="1447800"/>
            <a:ext cx="914400" cy="457200"/>
          </a:xfrm>
          <a:prstGeom prst="line">
            <a:avLst/>
          </a:prstGeom>
          <a:noFill/>
          <a:ln w="9525">
            <a:solidFill>
              <a:srgbClr val="000000"/>
            </a:solidFill>
            <a:round/>
            <a:headEnd/>
            <a:tailEnd type="triangle" w="med" len="med"/>
          </a:ln>
          <a:effectLst/>
        </p:spPr>
        <p:txBody>
          <a:bodyPr/>
          <a:lstStyle/>
          <a:p>
            <a:endParaRPr lang="tr-TR"/>
          </a:p>
        </p:txBody>
      </p:sp>
      <p:sp>
        <p:nvSpPr>
          <p:cNvPr id="357384" name="Text Box 8"/>
          <p:cNvSpPr txBox="1">
            <a:spLocks noChangeArrowheads="1"/>
          </p:cNvSpPr>
          <p:nvPr/>
        </p:nvSpPr>
        <p:spPr bwMode="auto">
          <a:xfrm>
            <a:off x="1219200" y="1752600"/>
            <a:ext cx="1168400" cy="517525"/>
          </a:xfrm>
          <a:prstGeom prst="rect">
            <a:avLst/>
          </a:prstGeom>
          <a:solidFill>
            <a:schemeClr val="bg1"/>
          </a:solidFill>
          <a:ln w="9525">
            <a:noFill/>
            <a:miter lim="800000"/>
            <a:headEnd/>
            <a:tailEnd/>
          </a:ln>
          <a:effectLst/>
        </p:spPr>
        <p:txBody>
          <a:bodyPr wrap="none">
            <a:spAutoFit/>
          </a:bodyPr>
          <a:lstStyle/>
          <a:p>
            <a:r>
              <a:rPr lang="tr-TR" sz="1400">
                <a:solidFill>
                  <a:srgbClr val="000000"/>
                </a:solidFill>
              </a:rPr>
              <a:t>                    </a:t>
            </a:r>
          </a:p>
          <a:p>
            <a:r>
              <a:rPr lang="tr-TR" sz="1400">
                <a:solidFill>
                  <a:srgbClr val="000000"/>
                </a:solidFill>
              </a:rPr>
              <a:t>  </a:t>
            </a:r>
            <a:endParaRPr lang="tr-TR">
              <a:solidFill>
                <a:srgbClr val="000000"/>
              </a:solidFill>
            </a:endParaRPr>
          </a:p>
        </p:txBody>
      </p:sp>
      <p:sp>
        <p:nvSpPr>
          <p:cNvPr id="357385" name="Text Box 9"/>
          <p:cNvSpPr txBox="1">
            <a:spLocks noChangeArrowheads="1"/>
          </p:cNvSpPr>
          <p:nvPr/>
        </p:nvSpPr>
        <p:spPr bwMode="auto">
          <a:xfrm>
            <a:off x="2590800" y="5105400"/>
            <a:ext cx="1169988" cy="304800"/>
          </a:xfrm>
          <a:prstGeom prst="rect">
            <a:avLst/>
          </a:prstGeom>
          <a:solidFill>
            <a:schemeClr val="bg1"/>
          </a:solidFill>
          <a:ln w="9525">
            <a:noFill/>
            <a:miter lim="800000"/>
            <a:headEnd/>
            <a:tailEnd/>
          </a:ln>
          <a:effectLst/>
        </p:spPr>
        <p:txBody>
          <a:bodyPr wrap="none">
            <a:spAutoFit/>
          </a:bodyPr>
          <a:lstStyle/>
          <a:p>
            <a:r>
              <a:rPr lang="tr-TR" sz="1400">
                <a:solidFill>
                  <a:srgbClr val="000000"/>
                </a:solidFill>
              </a:rPr>
              <a:t>yatık çatlak  </a:t>
            </a:r>
            <a:endParaRPr lang="tr-TR">
              <a:solidFill>
                <a:srgbClr val="000000"/>
              </a:solidFill>
            </a:endParaRPr>
          </a:p>
        </p:txBody>
      </p:sp>
      <p:sp>
        <p:nvSpPr>
          <p:cNvPr id="357386" name="Line 10"/>
          <p:cNvSpPr>
            <a:spLocks noChangeShapeType="1"/>
          </p:cNvSpPr>
          <p:nvPr/>
        </p:nvSpPr>
        <p:spPr bwMode="auto">
          <a:xfrm flipV="1">
            <a:off x="3048000" y="3276600"/>
            <a:ext cx="304800" cy="1828800"/>
          </a:xfrm>
          <a:prstGeom prst="line">
            <a:avLst/>
          </a:prstGeom>
          <a:noFill/>
          <a:ln w="9525">
            <a:solidFill>
              <a:srgbClr val="000000"/>
            </a:solidFill>
            <a:round/>
            <a:headEnd/>
            <a:tailEnd type="triangle" w="med" len="med"/>
          </a:ln>
          <a:effectLst/>
        </p:spPr>
        <p:txBody>
          <a:bodyPr/>
          <a:lstStyle/>
          <a:p>
            <a:endParaRPr lang="tr-TR"/>
          </a:p>
        </p:txBody>
      </p:sp>
      <p:sp>
        <p:nvSpPr>
          <p:cNvPr id="357387" name="Text Box 11"/>
          <p:cNvSpPr txBox="1">
            <a:spLocks noChangeArrowheads="1"/>
          </p:cNvSpPr>
          <p:nvPr/>
        </p:nvSpPr>
        <p:spPr bwMode="auto">
          <a:xfrm>
            <a:off x="1219200" y="1676400"/>
            <a:ext cx="1012825" cy="304800"/>
          </a:xfrm>
          <a:prstGeom prst="rect">
            <a:avLst/>
          </a:prstGeom>
          <a:solidFill>
            <a:schemeClr val="bg1"/>
          </a:solidFill>
          <a:ln w="9525">
            <a:noFill/>
            <a:miter lim="800000"/>
            <a:headEnd/>
            <a:tailEnd/>
          </a:ln>
          <a:effectLst/>
        </p:spPr>
        <p:txBody>
          <a:bodyPr wrap="none">
            <a:spAutoFit/>
          </a:bodyPr>
          <a:lstStyle/>
          <a:p>
            <a:r>
              <a:rPr lang="tr-TR" sz="1400">
                <a:solidFill>
                  <a:srgbClr val="000000"/>
                </a:solidFill>
              </a:rPr>
              <a:t>Akış yönü </a:t>
            </a:r>
            <a:endParaRPr lang="tr-TR">
              <a:solidFill>
                <a:srgbClr val="000000"/>
              </a:solidFill>
            </a:endParaRPr>
          </a:p>
        </p:txBody>
      </p:sp>
      <p:sp>
        <p:nvSpPr>
          <p:cNvPr id="357388" name="Line 12"/>
          <p:cNvSpPr>
            <a:spLocks noChangeShapeType="1"/>
          </p:cNvSpPr>
          <p:nvPr/>
        </p:nvSpPr>
        <p:spPr bwMode="auto">
          <a:xfrm>
            <a:off x="1905000" y="1905000"/>
            <a:ext cx="1143000" cy="685800"/>
          </a:xfrm>
          <a:prstGeom prst="line">
            <a:avLst/>
          </a:prstGeom>
          <a:noFill/>
          <a:ln w="9525">
            <a:solidFill>
              <a:srgbClr val="000000"/>
            </a:solidFill>
            <a:round/>
            <a:headEnd/>
            <a:tailEnd type="triangle" w="med" len="med"/>
          </a:ln>
          <a:effectLst/>
        </p:spPr>
        <p:txBody>
          <a:bodyPr/>
          <a:lstStyle/>
          <a:p>
            <a:endParaRPr lang="tr-T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0" y="981075"/>
            <a:ext cx="9144000" cy="5876925"/>
          </a:xfrm>
        </p:spPr>
        <p:txBody>
          <a:bodyPr/>
          <a:lstStyle/>
          <a:p>
            <a:r>
              <a:rPr lang="tr-TR" dirty="0" smtClean="0">
                <a:solidFill>
                  <a:srgbClr val="FFFF00"/>
                </a:solidFill>
              </a:rPr>
              <a:t>çatlaklar </a:t>
            </a:r>
            <a:r>
              <a:rPr lang="tr-TR" dirty="0">
                <a:solidFill>
                  <a:srgbClr val="FFFF00"/>
                </a:solidFill>
              </a:rPr>
              <a:t>ana olarak üç jeolojik süreçle ilişkilidir. Bunlar:</a:t>
            </a:r>
          </a:p>
          <a:p>
            <a:endParaRPr lang="tr-TR" dirty="0">
              <a:solidFill>
                <a:srgbClr val="FFFF00"/>
              </a:solidFill>
            </a:endParaRPr>
          </a:p>
          <a:p>
            <a:r>
              <a:rPr lang="tr-TR" dirty="0">
                <a:solidFill>
                  <a:srgbClr val="00FFFF"/>
                </a:solidFill>
              </a:rPr>
              <a:t>1-Orojenik olaylardan kaynaklanan deformasyon</a:t>
            </a:r>
          </a:p>
          <a:p>
            <a:endParaRPr lang="tr-TR" dirty="0">
              <a:solidFill>
                <a:srgbClr val="FFFF00"/>
              </a:solidFill>
            </a:endParaRPr>
          </a:p>
          <a:p>
            <a:r>
              <a:rPr lang="tr-TR" dirty="0">
                <a:solidFill>
                  <a:srgbClr val="FFFF00"/>
                </a:solidFill>
              </a:rPr>
              <a:t>2-</a:t>
            </a:r>
            <a:r>
              <a:rPr lang="tr-TR" dirty="0" err="1">
                <a:solidFill>
                  <a:srgbClr val="FFFF00"/>
                </a:solidFill>
              </a:rPr>
              <a:t>Epirojenik</a:t>
            </a:r>
            <a:r>
              <a:rPr lang="tr-TR" dirty="0">
                <a:solidFill>
                  <a:srgbClr val="FFFF00"/>
                </a:solidFill>
              </a:rPr>
              <a:t> olaylardan kaynaklanan deformasyon</a:t>
            </a:r>
          </a:p>
          <a:p>
            <a:endParaRPr lang="tr-TR" dirty="0">
              <a:solidFill>
                <a:srgbClr val="FFFF00"/>
              </a:solidFill>
            </a:endParaRPr>
          </a:p>
          <a:p>
            <a:r>
              <a:rPr lang="tr-TR" dirty="0">
                <a:solidFill>
                  <a:srgbClr val="00FFFF"/>
                </a:solidFill>
              </a:rPr>
              <a:t>3-Soğuma veya kurumadan kaynaklanan büzüşme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0" y="908050"/>
            <a:ext cx="9144000" cy="5949950"/>
          </a:xfrm>
        </p:spPr>
        <p:txBody>
          <a:bodyPr/>
          <a:lstStyle/>
          <a:p>
            <a:pPr>
              <a:lnSpc>
                <a:spcPct val="90000"/>
              </a:lnSpc>
            </a:pPr>
            <a:r>
              <a:rPr lang="tr-TR" sz="2200">
                <a:solidFill>
                  <a:srgbClr val="FFFF00"/>
                </a:solidFill>
              </a:rPr>
              <a:t>Düzenli yönlenmiş çatlakların oluşum nedenleri henüz tam olarak anlaşılamamıştır. </a:t>
            </a:r>
          </a:p>
          <a:p>
            <a:pPr>
              <a:lnSpc>
                <a:spcPct val="90000"/>
              </a:lnSpc>
            </a:pPr>
            <a:r>
              <a:rPr lang="tr-TR" sz="2200">
                <a:solidFill>
                  <a:srgbClr val="00FFFF"/>
                </a:solidFill>
              </a:rPr>
              <a:t>Bazı ortamlarda çatlaklar, cisimlerin kontraksiyonu (kısalması) sonucu oluşmuştur.</a:t>
            </a:r>
            <a:r>
              <a:rPr lang="tr-TR" sz="2200">
                <a:solidFill>
                  <a:srgbClr val="FFFF00"/>
                </a:solidFill>
              </a:rPr>
              <a:t> </a:t>
            </a:r>
          </a:p>
          <a:p>
            <a:pPr lvl="1">
              <a:lnSpc>
                <a:spcPct val="90000"/>
              </a:lnSpc>
            </a:pPr>
            <a:r>
              <a:rPr lang="tr-TR" sz="2200">
                <a:solidFill>
                  <a:srgbClr val="FFFF00"/>
                </a:solidFill>
              </a:rPr>
              <a:t>Kuruma veya çamur çatlakları ve lavlarda izlenen kolonsu çatlaklar kuruma ve soğuma orijinlidir. </a:t>
            </a:r>
          </a:p>
          <a:p>
            <a:pPr>
              <a:lnSpc>
                <a:spcPct val="90000"/>
              </a:lnSpc>
            </a:pPr>
            <a:r>
              <a:rPr lang="tr-TR" sz="2200">
                <a:solidFill>
                  <a:srgbClr val="00FFFF"/>
                </a:solidFill>
              </a:rPr>
              <a:t>Bazı sedimanter ortamlarda, hacim değişimine yol açan diyajenez sonucu da çatlağa benzer yapılar oluşabilir.</a:t>
            </a:r>
            <a:r>
              <a:rPr lang="tr-TR" sz="2200">
                <a:solidFill>
                  <a:srgbClr val="FFFF00"/>
                </a:solidFill>
              </a:rPr>
              <a:t> </a:t>
            </a:r>
          </a:p>
          <a:p>
            <a:pPr lvl="1">
              <a:lnSpc>
                <a:spcPct val="90000"/>
              </a:lnSpc>
            </a:pPr>
            <a:r>
              <a:rPr lang="tr-TR" sz="2200">
                <a:solidFill>
                  <a:srgbClr val="FFFF00"/>
                </a:solidFill>
              </a:rPr>
              <a:t>Şeyl ve marnlarda görülen tabakalanmaya parallel yapraklanma da bu şekilde gelişmiş olabilir. </a:t>
            </a:r>
          </a:p>
          <a:p>
            <a:pPr>
              <a:lnSpc>
                <a:spcPct val="90000"/>
              </a:lnSpc>
            </a:pPr>
            <a:r>
              <a:rPr lang="tr-TR" sz="2200">
                <a:solidFill>
                  <a:srgbClr val="00FFFF"/>
                </a:solidFill>
              </a:rPr>
              <a:t>Yine kayaçlar üstünde bulunan yükün kalkması da çatlak geliştirebilir.</a:t>
            </a:r>
            <a:r>
              <a:rPr lang="tr-TR" sz="2200">
                <a:solidFill>
                  <a:srgbClr val="FFFF00"/>
                </a:solidFill>
              </a:rPr>
              <a:t> </a:t>
            </a:r>
          </a:p>
          <a:p>
            <a:pPr>
              <a:lnSpc>
                <a:spcPct val="90000"/>
              </a:lnSpc>
            </a:pPr>
            <a:r>
              <a:rPr lang="tr-TR" sz="2200">
                <a:solidFill>
                  <a:srgbClr val="FFFF00"/>
                </a:solidFill>
              </a:rPr>
              <a:t>Kayaç düşmesi esnasındaki gerilme değişimleri de çatlak oluşturabilir. </a:t>
            </a:r>
          </a:p>
          <a:p>
            <a:pPr>
              <a:lnSpc>
                <a:spcPct val="90000"/>
              </a:lnSpc>
            </a:pPr>
            <a:r>
              <a:rPr lang="tr-TR" sz="2200">
                <a:solidFill>
                  <a:srgbClr val="00FFFF"/>
                </a:solidFill>
              </a:rPr>
              <a:t>Yüzeysel eksfoliasyon çatlakları (topoğrafya yüzeyine parallel), ayrışma olayları esnasında hacim değişimi oluşturan mineral dönüşümleri veya günlük sıcaklık farklılılığının büyük olduğu yerlerde devresel ısınma ve soğuma sonucu oluşan gerilme değişimlerine bağlı  olarak gelişebilir.</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0" y="908050"/>
            <a:ext cx="9144000" cy="5949950"/>
          </a:xfrm>
        </p:spPr>
        <p:txBody>
          <a:bodyPr/>
          <a:lstStyle/>
          <a:p>
            <a:r>
              <a:rPr lang="tr-TR" sz="2400" dirty="0"/>
              <a:t>Bunlarla birlikte bölgesel ölçekte düzenli gelişen çatlaklar, jeologların daha çok ilgisini çekmektedir. </a:t>
            </a:r>
          </a:p>
          <a:p>
            <a:r>
              <a:rPr lang="tr-TR" sz="2400" dirty="0">
                <a:solidFill>
                  <a:srgbClr val="00FFFF"/>
                </a:solidFill>
              </a:rPr>
              <a:t>Bu çatlak sistemlerinin düzenliliği, bunların asal gerilmelerin hem yönelim </a:t>
            </a:r>
            <a:r>
              <a:rPr lang="tr-TR" sz="2400" dirty="0" err="1">
                <a:solidFill>
                  <a:srgbClr val="00FFFF"/>
                </a:solidFill>
              </a:rPr>
              <a:t>hemde</a:t>
            </a:r>
            <a:r>
              <a:rPr lang="tr-TR" sz="2400" dirty="0">
                <a:solidFill>
                  <a:srgbClr val="00FFFF"/>
                </a:solidFill>
              </a:rPr>
              <a:t> büyüklük açısından devamlılık sunduğu</a:t>
            </a:r>
            <a:r>
              <a:rPr lang="tr-TR" sz="2400" dirty="0"/>
              <a:t> gerilme şartlarında geliştiğini gösterir. </a:t>
            </a:r>
          </a:p>
          <a:p>
            <a:r>
              <a:rPr lang="tr-TR" sz="2400" dirty="0">
                <a:solidFill>
                  <a:srgbClr val="00FFFF"/>
                </a:solidFill>
              </a:rPr>
              <a:t>Bu düzenli çatlak sistemlerinin gelgit etkisiyle dünya çapında, üst kabuğun </a:t>
            </a:r>
            <a:r>
              <a:rPr lang="tr-TR" sz="2400" dirty="0" err="1">
                <a:solidFill>
                  <a:srgbClr val="00FFFF"/>
                </a:solidFill>
              </a:rPr>
              <a:t>torsiyonu</a:t>
            </a:r>
            <a:r>
              <a:rPr lang="tr-TR" sz="2400" dirty="0">
                <a:solidFill>
                  <a:srgbClr val="00FFFF"/>
                </a:solidFill>
              </a:rPr>
              <a:t> (burulması) sonucu oluştuğu öne sürülmüşse de, </a:t>
            </a:r>
          </a:p>
          <a:p>
            <a:r>
              <a:rPr lang="tr-TR" sz="2400" dirty="0"/>
              <a:t>bir çok jeolog bunların bölgesel tektonik süreçlerle geliştiği kanısındadır. </a:t>
            </a:r>
          </a:p>
          <a:p>
            <a:r>
              <a:rPr lang="tr-TR" sz="2400" dirty="0" err="1">
                <a:solidFill>
                  <a:srgbClr val="00FFFF"/>
                </a:solidFill>
              </a:rPr>
              <a:t>Çatlaklanma</a:t>
            </a:r>
            <a:r>
              <a:rPr lang="tr-TR" sz="2400" dirty="0">
                <a:solidFill>
                  <a:srgbClr val="00FFFF"/>
                </a:solidFill>
              </a:rPr>
              <a:t> sonucu oluşan deformasyon oldukça düşüktür (%1 den az). </a:t>
            </a:r>
          </a:p>
          <a:p>
            <a:r>
              <a:rPr lang="tr-TR" sz="2400" dirty="0"/>
              <a:t>Bu nedenle çatlaklılığın tektonik etkinliğin yüksek olduğu evrelerde gelişmesi pek mümkün değildir.  </a:t>
            </a:r>
          </a:p>
        </p:txBody>
      </p:sp>
      <p:sp>
        <p:nvSpPr>
          <p:cNvPr id="5" name="4 Metin kutusu"/>
          <p:cNvSpPr txBox="1"/>
          <p:nvPr/>
        </p:nvSpPr>
        <p:spPr>
          <a:xfrm>
            <a:off x="6253337" y="6488668"/>
            <a:ext cx="2890663" cy="369332"/>
          </a:xfrm>
          <a:prstGeom prst="rect">
            <a:avLst/>
          </a:prstGeom>
          <a:noFill/>
        </p:spPr>
        <p:txBody>
          <a:bodyPr wrap="none" rtlCol="0">
            <a:spAutoFit/>
          </a:bodyPr>
          <a:lstStyle/>
          <a:p>
            <a:r>
              <a:rPr lang="tr-TR" dirty="0" err="1" smtClean="0">
                <a:solidFill>
                  <a:srgbClr val="FFFF00"/>
                </a:solidFill>
              </a:rPr>
              <a:t>Prof.Dr</a:t>
            </a:r>
            <a:r>
              <a:rPr lang="tr-TR" dirty="0" smtClean="0">
                <a:solidFill>
                  <a:srgbClr val="FFFF00"/>
                </a:solidFill>
              </a:rPr>
              <a:t>. Yaşar EREN-2011</a:t>
            </a:r>
            <a:endParaRPr lang="tr-TR" dirty="0">
              <a:solidFill>
                <a:srgbClr val="FFFF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body" idx="1"/>
          </p:nvPr>
        </p:nvSpPr>
        <p:spPr>
          <a:xfrm>
            <a:off x="0" y="908050"/>
            <a:ext cx="9144000" cy="5949950"/>
          </a:xfrm>
        </p:spPr>
        <p:txBody>
          <a:bodyPr/>
          <a:lstStyle/>
          <a:p>
            <a:pPr>
              <a:lnSpc>
                <a:spcPct val="90000"/>
              </a:lnSpc>
            </a:pPr>
            <a:r>
              <a:rPr lang="tr-TR">
                <a:solidFill>
                  <a:srgbClr val="00FFFF"/>
                </a:solidFill>
              </a:rPr>
              <a:t>Yüksek tektonik aktivite esnasında genellikle kabukta büyük ölçekli değişiklik oluşturan fay ve damarlar gibi kırıklar oluşur. </a:t>
            </a:r>
          </a:p>
          <a:p>
            <a:pPr>
              <a:lnSpc>
                <a:spcPct val="90000"/>
              </a:lnSpc>
            </a:pPr>
            <a:r>
              <a:rPr lang="tr-TR">
                <a:solidFill>
                  <a:srgbClr val="FFFF00"/>
                </a:solidFill>
              </a:rPr>
              <a:t>Bu nedenle çatlakların orojenik aktivitenin sonlarına doğru, </a:t>
            </a:r>
          </a:p>
          <a:p>
            <a:pPr>
              <a:lnSpc>
                <a:spcPct val="90000"/>
              </a:lnSpc>
            </a:pPr>
            <a:r>
              <a:rPr lang="tr-TR">
                <a:solidFill>
                  <a:srgbClr val="00FFFF"/>
                </a:solidFill>
              </a:rPr>
              <a:t>veya orojenik aktivitenin bitmesinden sonraki yükselme evresinde, depolanmış elastik enerjinin boşalması sonucu oluştuğu kabul görür. </a:t>
            </a:r>
          </a:p>
          <a:p>
            <a:pPr>
              <a:lnSpc>
                <a:spcPct val="90000"/>
              </a:lnSpc>
            </a:pPr>
            <a:r>
              <a:rPr lang="tr-TR">
                <a:solidFill>
                  <a:srgbClr val="FFFF00"/>
                </a:solidFill>
              </a:rPr>
              <a:t>Düzenli çatlak gelişimleri aynı zamanda, orojenik etkinliğin olmadığı kratonik bölgelerde de gözlenir.</a:t>
            </a:r>
            <a:r>
              <a:rPr lang="tr-TR">
                <a:solidFill>
                  <a:srgbClr val="00FFFF"/>
                </a:solidFill>
              </a:rPr>
              <a:t> </a:t>
            </a:r>
          </a:p>
          <a:p>
            <a:pPr>
              <a:lnSpc>
                <a:spcPct val="90000"/>
              </a:lnSpc>
            </a:pPr>
            <a:r>
              <a:rPr lang="tr-TR">
                <a:solidFill>
                  <a:srgbClr val="00FFFF"/>
                </a:solidFill>
              </a:rPr>
              <a:t>Bu bölgelerdeki çatlaklar, altta bulunan kırıklanmış temelin hareketi veya bölgesel alçalma ve yükselmelerle ilişkili olabilirler. </a:t>
            </a:r>
          </a:p>
          <a:p>
            <a:pPr>
              <a:lnSpc>
                <a:spcPct val="90000"/>
              </a:lnSpc>
            </a:pPr>
            <a:endParaRPr lang="tr-TR">
              <a:solidFill>
                <a:srgbClr val="00FFFF"/>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p:cNvSpPr>
            <a:spLocks noGrp="1" noChangeArrowheads="1"/>
          </p:cNvSpPr>
          <p:nvPr>
            <p:ph type="body" idx="1"/>
          </p:nvPr>
        </p:nvSpPr>
        <p:spPr>
          <a:xfrm>
            <a:off x="457200" y="1600200"/>
            <a:ext cx="8229600" cy="4525963"/>
          </a:xfrm>
          <a:noFill/>
          <a:ln/>
        </p:spPr>
        <p:txBody>
          <a:bodyPr/>
          <a:lstStyle/>
          <a:p>
            <a:r>
              <a:rPr lang="tr-TR"/>
              <a:t>Damarlar</a:t>
            </a:r>
          </a:p>
          <a:p>
            <a:pPr lvl="1"/>
            <a:r>
              <a:rPr lang="tr-TR"/>
              <a:t>Kırık yüzeylerine dik olarak gözle görünen bir açılmanın olduğu kırıklara yarık, minerallerle dolgulanmış yarıklara ise damar adı verilir.</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Veri Yer Tutucusu"/>
          <p:cNvSpPr>
            <a:spLocks noGrp="1"/>
          </p:cNvSpPr>
          <p:nvPr>
            <p:ph type="dt" sz="half" idx="4294967295"/>
          </p:nvPr>
        </p:nvSpPr>
        <p:spPr>
          <a:xfrm>
            <a:off x="7235825" y="620713"/>
            <a:ext cx="1908175" cy="476250"/>
          </a:xfrm>
          <a:prstGeom prst="rect">
            <a:avLst/>
          </a:prstGeom>
        </p:spPr>
        <p:txBody>
          <a:bodyPr/>
          <a:lstStyle/>
          <a:p>
            <a:r>
              <a:rPr lang="tr-TR"/>
              <a:t>Yaşar EREN-2003</a:t>
            </a:r>
            <a:endParaRPr lang="en-US"/>
          </a:p>
        </p:txBody>
      </p:sp>
      <p:sp>
        <p:nvSpPr>
          <p:cNvPr id="1011714" name="Rectangle 2"/>
          <p:cNvSpPr>
            <a:spLocks noGrp="1" noChangeArrowheads="1"/>
          </p:cNvSpPr>
          <p:nvPr>
            <p:ph type="title"/>
          </p:nvPr>
        </p:nvSpPr>
        <p:spPr/>
        <p:txBody>
          <a:bodyPr/>
          <a:lstStyle/>
          <a:p>
            <a:endParaRPr lang="tr-TR"/>
          </a:p>
        </p:txBody>
      </p:sp>
      <p:sp>
        <p:nvSpPr>
          <p:cNvPr id="1011715" name="Rectangle 3"/>
          <p:cNvSpPr>
            <a:spLocks noGrp="1" noChangeArrowheads="1"/>
          </p:cNvSpPr>
          <p:nvPr>
            <p:ph type="body" idx="1"/>
          </p:nvPr>
        </p:nvSpPr>
        <p:spPr/>
        <p:txBody>
          <a:bodyPr/>
          <a:lstStyle/>
          <a:p>
            <a:endParaRPr lang="tr-TR"/>
          </a:p>
        </p:txBody>
      </p:sp>
      <p:pic>
        <p:nvPicPr>
          <p:cNvPr id="1011716" name="Picture 4" descr="Resim 15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011723" name="Text Box 11"/>
          <p:cNvSpPr txBox="1">
            <a:spLocks noChangeArrowheads="1"/>
          </p:cNvSpPr>
          <p:nvPr/>
        </p:nvSpPr>
        <p:spPr bwMode="auto">
          <a:xfrm>
            <a:off x="152400" y="0"/>
            <a:ext cx="1454150" cy="366713"/>
          </a:xfrm>
          <a:prstGeom prst="rect">
            <a:avLst/>
          </a:prstGeom>
          <a:noFill/>
          <a:ln w="9525" algn="ctr">
            <a:noFill/>
            <a:miter lim="800000"/>
            <a:headEnd/>
            <a:tailEnd/>
          </a:ln>
          <a:effectLst/>
        </p:spPr>
        <p:txBody>
          <a:bodyPr wrap="none">
            <a:spAutoFit/>
          </a:bodyPr>
          <a:lstStyle/>
          <a:p>
            <a:r>
              <a:rPr lang="tr-TR" b="1"/>
              <a:t>Dere/Konya</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4294967295"/>
          </p:nvPr>
        </p:nvSpPr>
        <p:spPr>
          <a:xfrm>
            <a:off x="7235825" y="620713"/>
            <a:ext cx="1908175" cy="476250"/>
          </a:xfrm>
          <a:prstGeom prst="rect">
            <a:avLst/>
          </a:prstGeom>
        </p:spPr>
        <p:txBody>
          <a:bodyPr/>
          <a:lstStyle/>
          <a:p>
            <a:r>
              <a:rPr lang="tr-TR"/>
              <a:t>Yaşar EREN-2003</a:t>
            </a:r>
            <a:endParaRPr lang="en-US"/>
          </a:p>
        </p:txBody>
      </p:sp>
      <p:sp>
        <p:nvSpPr>
          <p:cNvPr id="1022981" name="Rectangle 5"/>
          <p:cNvSpPr>
            <a:spLocks noGrp="1" noChangeArrowheads="1"/>
          </p:cNvSpPr>
          <p:nvPr>
            <p:ph type="title"/>
          </p:nvPr>
        </p:nvSpPr>
        <p:spPr/>
        <p:txBody>
          <a:bodyPr/>
          <a:lstStyle/>
          <a:p>
            <a:endParaRPr lang="tr-TR"/>
          </a:p>
        </p:txBody>
      </p:sp>
      <p:pic>
        <p:nvPicPr>
          <p:cNvPr id="1022980" name="Picture 4" descr="DSC00876"/>
          <p:cNvPicPr>
            <a:picLocks noGrp="1" noChangeAspect="1" noChangeArrowheads="1"/>
          </p:cNvPicPr>
          <p:nvPr>
            <p:ph idx="1"/>
          </p:nvPr>
        </p:nvPicPr>
        <p:blipFill>
          <a:blip r:embed="rId2"/>
          <a:srcRect/>
          <a:stretch>
            <a:fillRect/>
          </a:stretch>
        </p:blipFill>
        <p:spPr>
          <a:xfrm>
            <a:off x="0" y="0"/>
            <a:ext cx="9144000" cy="6858000"/>
          </a:xfrm>
          <a:noFill/>
          <a:ln/>
        </p:spPr>
      </p:pic>
      <p:sp>
        <p:nvSpPr>
          <p:cNvPr id="1022983" name="Text Box 7"/>
          <p:cNvSpPr txBox="1">
            <a:spLocks noChangeArrowheads="1"/>
          </p:cNvSpPr>
          <p:nvPr/>
        </p:nvSpPr>
        <p:spPr bwMode="auto">
          <a:xfrm>
            <a:off x="6705600" y="5943600"/>
            <a:ext cx="2190750" cy="366713"/>
          </a:xfrm>
          <a:prstGeom prst="rect">
            <a:avLst/>
          </a:prstGeom>
          <a:noFill/>
          <a:ln w="9525" algn="ctr">
            <a:noFill/>
            <a:miter lim="800000"/>
            <a:headEnd/>
            <a:tailEnd/>
          </a:ln>
          <a:effectLst/>
        </p:spPr>
        <p:txBody>
          <a:bodyPr wrap="none">
            <a:spAutoFit/>
          </a:bodyPr>
          <a:lstStyle/>
          <a:p>
            <a:r>
              <a:rPr lang="tr-TR" b="1">
                <a:solidFill>
                  <a:srgbClr val="FF0000"/>
                </a:solidFill>
              </a:rPr>
              <a:t>Meydanköy/Konya</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4294967295"/>
          </p:nvPr>
        </p:nvSpPr>
        <p:spPr>
          <a:xfrm>
            <a:off x="7235825" y="620713"/>
            <a:ext cx="1908175" cy="476250"/>
          </a:xfrm>
          <a:prstGeom prst="rect">
            <a:avLst/>
          </a:prstGeom>
        </p:spPr>
        <p:txBody>
          <a:bodyPr/>
          <a:lstStyle/>
          <a:p>
            <a:r>
              <a:rPr lang="tr-TR"/>
              <a:t>Yaşar EREN-2003</a:t>
            </a:r>
            <a:endParaRPr lang="en-US"/>
          </a:p>
        </p:txBody>
      </p:sp>
      <p:sp>
        <p:nvSpPr>
          <p:cNvPr id="1014789" name="Rectangle 5"/>
          <p:cNvSpPr>
            <a:spLocks noGrp="1" noChangeArrowheads="1"/>
          </p:cNvSpPr>
          <p:nvPr>
            <p:ph type="title"/>
          </p:nvPr>
        </p:nvSpPr>
        <p:spPr/>
        <p:txBody>
          <a:bodyPr/>
          <a:lstStyle/>
          <a:p>
            <a:endParaRPr lang="tr-TR"/>
          </a:p>
        </p:txBody>
      </p:sp>
      <p:pic>
        <p:nvPicPr>
          <p:cNvPr id="1014788" name="Picture 4" descr="DSC01272"/>
          <p:cNvPicPr>
            <a:picLocks noGrp="1" noChangeAspect="1" noChangeArrowheads="1"/>
          </p:cNvPicPr>
          <p:nvPr>
            <p:ph idx="1"/>
          </p:nvPr>
        </p:nvPicPr>
        <p:blipFill>
          <a:blip r:embed="rId2"/>
          <a:srcRect/>
          <a:stretch>
            <a:fillRect/>
          </a:stretch>
        </p:blipFill>
        <p:spPr>
          <a:xfrm>
            <a:off x="0" y="0"/>
            <a:ext cx="9144000" cy="6858000"/>
          </a:xfrm>
          <a:noFill/>
          <a:ln/>
        </p:spPr>
      </p:pic>
      <p:sp>
        <p:nvSpPr>
          <p:cNvPr id="1014791" name="Text Box 7"/>
          <p:cNvSpPr txBox="1">
            <a:spLocks noChangeArrowheads="1"/>
          </p:cNvSpPr>
          <p:nvPr/>
        </p:nvSpPr>
        <p:spPr bwMode="auto">
          <a:xfrm>
            <a:off x="5334000" y="152400"/>
            <a:ext cx="1835150" cy="366713"/>
          </a:xfrm>
          <a:prstGeom prst="rect">
            <a:avLst/>
          </a:prstGeom>
          <a:noFill/>
          <a:ln w="9525" algn="ctr">
            <a:noFill/>
            <a:miter lim="800000"/>
            <a:headEnd/>
            <a:tailEnd/>
          </a:ln>
          <a:effectLst/>
        </p:spPr>
        <p:txBody>
          <a:bodyPr wrap="none">
            <a:spAutoFit/>
          </a:bodyPr>
          <a:lstStyle/>
          <a:p>
            <a:r>
              <a:rPr lang="tr-TR" b="1"/>
              <a:t>Ertuğrul/Konya</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4294967295"/>
          </p:nvPr>
        </p:nvSpPr>
        <p:spPr>
          <a:xfrm>
            <a:off x="7235825" y="620713"/>
            <a:ext cx="1908175" cy="476250"/>
          </a:xfrm>
          <a:prstGeom prst="rect">
            <a:avLst/>
          </a:prstGeom>
        </p:spPr>
        <p:txBody>
          <a:bodyPr/>
          <a:lstStyle/>
          <a:p>
            <a:r>
              <a:rPr lang="tr-TR"/>
              <a:t>Yaşar EREN-2003</a:t>
            </a:r>
            <a:endParaRPr lang="en-US"/>
          </a:p>
        </p:txBody>
      </p:sp>
      <p:sp>
        <p:nvSpPr>
          <p:cNvPr id="1015813" name="Rectangle 5"/>
          <p:cNvSpPr>
            <a:spLocks noGrp="1" noChangeArrowheads="1"/>
          </p:cNvSpPr>
          <p:nvPr>
            <p:ph type="title"/>
          </p:nvPr>
        </p:nvSpPr>
        <p:spPr/>
        <p:txBody>
          <a:bodyPr/>
          <a:lstStyle/>
          <a:p>
            <a:endParaRPr lang="tr-TR"/>
          </a:p>
        </p:txBody>
      </p:sp>
      <p:pic>
        <p:nvPicPr>
          <p:cNvPr id="1015812" name="Picture 4" descr="DSC01268"/>
          <p:cNvPicPr>
            <a:picLocks noGrp="1" noChangeAspect="1" noChangeArrowheads="1"/>
          </p:cNvPicPr>
          <p:nvPr>
            <p:ph idx="1"/>
          </p:nvPr>
        </p:nvPicPr>
        <p:blipFill>
          <a:blip r:embed="rId2"/>
          <a:srcRect/>
          <a:stretch>
            <a:fillRect/>
          </a:stretch>
        </p:blipFill>
        <p:spPr>
          <a:xfrm>
            <a:off x="0" y="0"/>
            <a:ext cx="9144000" cy="6858000"/>
          </a:xfrm>
          <a:noFill/>
          <a:ln/>
        </p:spPr>
      </p:pic>
      <p:sp>
        <p:nvSpPr>
          <p:cNvPr id="1015815" name="Text Box 7"/>
          <p:cNvSpPr txBox="1">
            <a:spLocks noChangeArrowheads="1"/>
          </p:cNvSpPr>
          <p:nvPr/>
        </p:nvSpPr>
        <p:spPr bwMode="auto">
          <a:xfrm>
            <a:off x="0" y="990600"/>
            <a:ext cx="1835150" cy="366713"/>
          </a:xfrm>
          <a:prstGeom prst="rect">
            <a:avLst/>
          </a:prstGeom>
          <a:noFill/>
          <a:ln w="9525" algn="ctr">
            <a:noFill/>
            <a:miter lim="800000"/>
            <a:headEnd/>
            <a:tailEnd/>
          </a:ln>
          <a:effectLst/>
        </p:spPr>
        <p:txBody>
          <a:bodyPr wrap="none">
            <a:spAutoFit/>
          </a:bodyPr>
          <a:lstStyle/>
          <a:p>
            <a:r>
              <a:rPr lang="tr-TR" b="1"/>
              <a:t>Ertuğrul/Konya</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4294967295"/>
          </p:nvPr>
        </p:nvSpPr>
        <p:spPr>
          <a:xfrm>
            <a:off x="7235825" y="620713"/>
            <a:ext cx="1908175" cy="476250"/>
          </a:xfrm>
          <a:prstGeom prst="rect">
            <a:avLst/>
          </a:prstGeom>
        </p:spPr>
        <p:txBody>
          <a:bodyPr/>
          <a:lstStyle/>
          <a:p>
            <a:r>
              <a:rPr lang="tr-TR"/>
              <a:t>Yaşar EREN-2003</a:t>
            </a:r>
            <a:endParaRPr lang="en-US"/>
          </a:p>
        </p:txBody>
      </p:sp>
      <p:sp>
        <p:nvSpPr>
          <p:cNvPr id="1016837" name="Rectangle 5"/>
          <p:cNvSpPr>
            <a:spLocks noGrp="1" noChangeArrowheads="1"/>
          </p:cNvSpPr>
          <p:nvPr>
            <p:ph type="title"/>
          </p:nvPr>
        </p:nvSpPr>
        <p:spPr/>
        <p:txBody>
          <a:bodyPr/>
          <a:lstStyle/>
          <a:p>
            <a:endParaRPr lang="tr-TR"/>
          </a:p>
        </p:txBody>
      </p:sp>
      <p:pic>
        <p:nvPicPr>
          <p:cNvPr id="1016836" name="Picture 4" descr="DSC01222"/>
          <p:cNvPicPr>
            <a:picLocks noGrp="1" noChangeAspect="1" noChangeArrowheads="1"/>
          </p:cNvPicPr>
          <p:nvPr>
            <p:ph idx="1"/>
          </p:nvPr>
        </p:nvPicPr>
        <p:blipFill>
          <a:blip r:embed="rId2"/>
          <a:srcRect/>
          <a:stretch>
            <a:fillRect/>
          </a:stretch>
        </p:blipFill>
        <p:spPr>
          <a:xfrm>
            <a:off x="0" y="0"/>
            <a:ext cx="9144000" cy="6858000"/>
          </a:xfrm>
          <a:noFill/>
          <a:ln/>
        </p:spPr>
      </p:pic>
      <p:sp>
        <p:nvSpPr>
          <p:cNvPr id="1016839" name="Text Box 7"/>
          <p:cNvSpPr txBox="1">
            <a:spLocks noChangeArrowheads="1"/>
          </p:cNvSpPr>
          <p:nvPr/>
        </p:nvSpPr>
        <p:spPr bwMode="auto">
          <a:xfrm>
            <a:off x="0" y="990600"/>
            <a:ext cx="2203450" cy="366713"/>
          </a:xfrm>
          <a:prstGeom prst="rect">
            <a:avLst/>
          </a:prstGeom>
          <a:noFill/>
          <a:ln w="9525" algn="ctr">
            <a:noFill/>
            <a:miter lim="800000"/>
            <a:headEnd/>
            <a:tailEnd/>
          </a:ln>
          <a:effectLst/>
        </p:spPr>
        <p:txBody>
          <a:bodyPr wrap="none">
            <a:spAutoFit/>
          </a:bodyPr>
          <a:lstStyle/>
          <a:p>
            <a:r>
              <a:rPr lang="tr-TR" b="1"/>
              <a:t>Karacaören/Konya</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516" name="Picture 4" descr="lif2"/>
          <p:cNvPicPr>
            <a:picLocks noGrp="1" noChangeAspect="1" noChangeArrowheads="1"/>
          </p:cNvPicPr>
          <p:nvPr>
            <p:ph idx="1"/>
          </p:nvPr>
        </p:nvPicPr>
        <p:blipFill>
          <a:blip r:embed="rId2" cstate="print"/>
          <a:srcRect/>
          <a:stretch>
            <a:fillRect/>
          </a:stretch>
        </p:blipFill>
        <p:spPr>
          <a:xfrm>
            <a:off x="1295400" y="971550"/>
            <a:ext cx="7848600" cy="5886450"/>
          </a:xfrm>
          <a:ln/>
        </p:spPr>
      </p:pic>
      <p:sp>
        <p:nvSpPr>
          <p:cNvPr id="320520" name="Text Box 8"/>
          <p:cNvSpPr txBox="1">
            <a:spLocks noChangeArrowheads="1"/>
          </p:cNvSpPr>
          <p:nvPr/>
        </p:nvSpPr>
        <p:spPr bwMode="auto">
          <a:xfrm>
            <a:off x="1676400" y="1143000"/>
            <a:ext cx="1797050" cy="366713"/>
          </a:xfrm>
          <a:prstGeom prst="rect">
            <a:avLst/>
          </a:prstGeom>
          <a:noFill/>
          <a:ln w="9525" algn="ctr">
            <a:noFill/>
            <a:miter lim="800000"/>
            <a:headEnd/>
            <a:tailEnd/>
          </a:ln>
          <a:effectLst/>
        </p:spPr>
        <p:txBody>
          <a:bodyPr wrap="none">
            <a:spAutoFit/>
          </a:bodyPr>
          <a:lstStyle/>
          <a:p>
            <a:r>
              <a:rPr lang="tr-TR" b="1"/>
              <a:t>Çamardı/Niğde</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half" idx="4294967295"/>
          </p:nvPr>
        </p:nvSpPr>
        <p:spPr>
          <a:xfrm>
            <a:off x="7235825" y="620713"/>
            <a:ext cx="1908175" cy="476250"/>
          </a:xfrm>
          <a:prstGeom prst="rect">
            <a:avLst/>
          </a:prstGeom>
        </p:spPr>
        <p:txBody>
          <a:bodyPr/>
          <a:lstStyle/>
          <a:p>
            <a:r>
              <a:rPr lang="tr-TR"/>
              <a:t>Yaşar EREN-2003</a:t>
            </a:r>
            <a:endParaRPr lang="en-US"/>
          </a:p>
        </p:txBody>
      </p:sp>
      <p:sp>
        <p:nvSpPr>
          <p:cNvPr id="1009669" name="Rectangle 5"/>
          <p:cNvSpPr>
            <a:spLocks noGrp="1" noChangeArrowheads="1"/>
          </p:cNvSpPr>
          <p:nvPr>
            <p:ph type="title"/>
          </p:nvPr>
        </p:nvSpPr>
        <p:spPr/>
        <p:txBody>
          <a:bodyPr/>
          <a:lstStyle/>
          <a:p>
            <a:endParaRPr lang="tr-TR"/>
          </a:p>
        </p:txBody>
      </p:sp>
      <p:pic>
        <p:nvPicPr>
          <p:cNvPr id="1009668" name="Picture 4" descr="DSC00877"/>
          <p:cNvPicPr>
            <a:picLocks noGrp="1" noChangeAspect="1" noChangeArrowheads="1"/>
          </p:cNvPicPr>
          <p:nvPr>
            <p:ph idx="1"/>
          </p:nvPr>
        </p:nvPicPr>
        <p:blipFill>
          <a:blip r:embed="rId2"/>
          <a:srcRect/>
          <a:stretch>
            <a:fillRect/>
          </a:stretch>
        </p:blipFill>
        <p:spPr>
          <a:xfrm>
            <a:off x="0" y="0"/>
            <a:ext cx="9144000" cy="6858000"/>
          </a:xfrm>
          <a:noFill/>
          <a:ln/>
        </p:spPr>
      </p:pic>
      <p:sp>
        <p:nvSpPr>
          <p:cNvPr id="1009671" name="Text Box 7"/>
          <p:cNvSpPr txBox="1">
            <a:spLocks noChangeArrowheads="1"/>
          </p:cNvSpPr>
          <p:nvPr/>
        </p:nvSpPr>
        <p:spPr bwMode="auto">
          <a:xfrm>
            <a:off x="381000" y="6019800"/>
            <a:ext cx="1504950" cy="366713"/>
          </a:xfrm>
          <a:prstGeom prst="rect">
            <a:avLst/>
          </a:prstGeom>
          <a:noFill/>
          <a:ln w="9525" algn="ctr">
            <a:noFill/>
            <a:miter lim="800000"/>
            <a:headEnd/>
            <a:tailEnd/>
          </a:ln>
          <a:effectLst/>
        </p:spPr>
        <p:txBody>
          <a:bodyPr wrap="none">
            <a:spAutoFit/>
          </a:bodyPr>
          <a:lstStyle/>
          <a:p>
            <a:r>
              <a:rPr lang="tr-TR" b="1"/>
              <a:t>Kınık/Konya</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325" name="Picture 5" descr="dam1"/>
          <p:cNvPicPr>
            <a:picLocks noGrp="1" noChangeAspect="1" noChangeArrowheads="1"/>
          </p:cNvPicPr>
          <p:nvPr>
            <p:ph/>
          </p:nvPr>
        </p:nvPicPr>
        <p:blipFill>
          <a:blip r:embed="rId2"/>
          <a:srcRect/>
          <a:stretch>
            <a:fillRect/>
          </a:stretch>
        </p:blipFill>
        <p:spPr bwMode="auto">
          <a:xfrm>
            <a:off x="1752600" y="1316038"/>
            <a:ext cx="7391400" cy="5541962"/>
          </a:xfrm>
          <a:noFill/>
          <a:ln>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372" name="Picture 4" descr="dam4"/>
          <p:cNvPicPr>
            <a:picLocks noGrp="1" noChangeAspect="1" noChangeArrowheads="1"/>
          </p:cNvPicPr>
          <p:nvPr>
            <p:ph/>
          </p:nvPr>
        </p:nvPicPr>
        <p:blipFill>
          <a:blip r:embed="rId2"/>
          <a:srcRect/>
          <a:stretch>
            <a:fillRect/>
          </a:stretch>
        </p:blipFill>
        <p:spPr bwMode="auto">
          <a:xfrm>
            <a:off x="1905000" y="1524000"/>
            <a:ext cx="6797675" cy="5097463"/>
          </a:xfrm>
          <a:noFill/>
          <a:ln>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6420" name="Picture 4" descr="dam3"/>
          <p:cNvPicPr>
            <a:picLocks noGrp="1" noChangeAspect="1" noChangeArrowheads="1"/>
          </p:cNvPicPr>
          <p:nvPr>
            <p:ph/>
          </p:nvPr>
        </p:nvPicPr>
        <p:blipFill>
          <a:blip r:embed="rId2"/>
          <a:srcRect/>
          <a:stretch>
            <a:fillRect/>
          </a:stretch>
        </p:blipFill>
        <p:spPr bwMode="auto">
          <a:xfrm>
            <a:off x="2652713" y="1989138"/>
            <a:ext cx="6491287" cy="4868862"/>
          </a:xfrm>
          <a:noFill/>
          <a:ln>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8" name="Picture 4" descr="dam1"/>
          <p:cNvPicPr>
            <a:picLocks noGrp="1" noChangeAspect="1" noChangeArrowheads="1"/>
          </p:cNvPicPr>
          <p:nvPr>
            <p:ph idx="1"/>
          </p:nvPr>
        </p:nvPicPr>
        <p:blipFill>
          <a:blip r:embed="rId2" cstate="print"/>
          <a:srcRect/>
          <a:stretch>
            <a:fillRect/>
          </a:stretch>
        </p:blipFill>
        <p:spPr bwMode="auto">
          <a:xfrm>
            <a:off x="1412875" y="1731963"/>
            <a:ext cx="6318250" cy="4260850"/>
          </a:xfrm>
          <a:noFill/>
          <a:ln>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516" name="Picture 4" descr="lif2"/>
          <p:cNvPicPr>
            <a:picLocks noGrp="1" noChangeAspect="1" noChangeArrowheads="1"/>
          </p:cNvPicPr>
          <p:nvPr>
            <p:ph idx="1"/>
          </p:nvPr>
        </p:nvPicPr>
        <p:blipFill>
          <a:blip r:embed="rId2" cstate="print"/>
          <a:srcRect/>
          <a:stretch>
            <a:fillRect/>
          </a:stretch>
        </p:blipFill>
        <p:spPr bwMode="auto">
          <a:xfrm>
            <a:off x="1295400" y="971550"/>
            <a:ext cx="7848600" cy="5886450"/>
          </a:xfrm>
          <a:noFill/>
          <a:ln>
            <a:miter lim="800000"/>
            <a:headEnd/>
            <a:tailEnd/>
          </a:ln>
        </p:spPr>
      </p:pic>
    </p:spTree>
  </p:cSld>
  <p:clrMapOvr>
    <a:masterClrMapping/>
  </p:clrMapOvr>
</p:sld>
</file>

<file path=ppt/theme/theme1.xml><?xml version="1.0" encoding="utf-8"?>
<a:theme xmlns:a="http://schemas.openxmlformats.org/drawingml/2006/main" name="101 template">
  <a:themeElements>
    <a:clrScheme name="">
      <a:dk1>
        <a:srgbClr val="FFFF00"/>
      </a:dk1>
      <a:lt1>
        <a:srgbClr val="FFFFFF"/>
      </a:lt1>
      <a:dk2>
        <a:srgbClr val="FFFF00"/>
      </a:dk2>
      <a:lt2>
        <a:srgbClr val="808080"/>
      </a:lt2>
      <a:accent1>
        <a:srgbClr val="00CC99"/>
      </a:accent1>
      <a:accent2>
        <a:srgbClr val="3333CC"/>
      </a:accent2>
      <a:accent3>
        <a:srgbClr val="FFFFFF"/>
      </a:accent3>
      <a:accent4>
        <a:srgbClr val="DADA00"/>
      </a:accent4>
      <a:accent5>
        <a:srgbClr val="AAE2CA"/>
      </a:accent5>
      <a:accent6>
        <a:srgbClr val="2D2DB9"/>
      </a:accent6>
      <a:hlink>
        <a:srgbClr val="CCCCFF"/>
      </a:hlink>
      <a:folHlink>
        <a:srgbClr val="B2B2B2"/>
      </a:folHlink>
    </a:clrScheme>
    <a:fontScheme name="101 template">
      <a:majorFont>
        <a:latin typeface="Arial"/>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1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1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1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1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1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1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1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Settings\brhodes\Application Data\Microsoft\Templates\101 template.pot</Template>
  <TotalTime>2336</TotalTime>
  <Words>1112</Words>
  <Application>Microsoft Office PowerPoint</Application>
  <PresentationFormat>Ekran Gösterisi (4:3)</PresentationFormat>
  <Paragraphs>218</Paragraphs>
  <Slides>68</Slides>
  <Notes>4</Notes>
  <HiddenSlides>0</HiddenSlides>
  <MMClips>0</MMClips>
  <ScaleCrop>false</ScaleCrop>
  <HeadingPairs>
    <vt:vector size="4" baseType="variant">
      <vt:variant>
        <vt:lpstr>Tema</vt:lpstr>
      </vt:variant>
      <vt:variant>
        <vt:i4>1</vt:i4>
      </vt:variant>
      <vt:variant>
        <vt:lpstr>Slayt Başlıkları</vt:lpstr>
      </vt:variant>
      <vt:variant>
        <vt:i4>68</vt:i4>
      </vt:variant>
    </vt:vector>
  </HeadingPairs>
  <TitlesOfParts>
    <vt:vector size="69" baseType="lpstr">
      <vt:lpstr>101 template</vt:lpstr>
      <vt:lpstr>PowerPoint Sunusu</vt:lpstr>
      <vt:lpstr>PowerPoint Sunusu</vt:lpstr>
      <vt:lpstr>PowerPoint Sunusu</vt:lpstr>
      <vt:lpstr>PowerPoint Sunusu</vt:lpstr>
      <vt:lpstr>PowerPoint Sunusu</vt:lpstr>
      <vt:lpstr>PowerPoint Sunusu</vt:lpstr>
      <vt:lpstr>Biçim değişimi tipleri</vt:lpstr>
      <vt:lpstr>PowerPoint Sunusu</vt:lpstr>
      <vt:lpstr>PowerPoint Sunusu</vt:lpstr>
      <vt:lpstr>Elastik deformasyon</vt:lpstr>
      <vt:lpstr>Sünümlü (plastik)  deformasyon</vt:lpstr>
      <vt:lpstr>Gevrek deformasyon  (kırılma)</vt:lpstr>
      <vt:lpstr>PowerPoint Sunusu</vt:lpstr>
      <vt:lpstr>PowerPoint Sunusu</vt:lpstr>
      <vt:lpstr>PowerPoint Sunusu</vt:lpstr>
      <vt:lpstr>Gerilme türleri </vt:lpstr>
      <vt:lpstr>(Kompresyon)</vt:lpstr>
      <vt:lpstr>Çekme (Tansiyon)</vt:lpstr>
      <vt:lpstr>Kayma/kesme</vt:lpstr>
      <vt:lpstr>Deformasyonu etkileyen faktörler</vt:lpstr>
      <vt:lpstr>PowerPoint Sunusu</vt:lpstr>
      <vt:lpstr>PowerPoint Sunusu</vt:lpstr>
      <vt:lpstr>PowerPoint Sunusu</vt:lpstr>
      <vt:lpstr>PowerPoint Sunusu</vt:lpstr>
      <vt:lpstr>PowerPoint Sunusu</vt:lpstr>
      <vt:lpstr>PowerPoint Sunusu</vt:lpstr>
      <vt:lpstr>PowerPoint Sunusu</vt:lpstr>
      <vt:lpstr>Çatlakların geometrik olarak sınıflanması</vt:lpstr>
      <vt:lpstr>PowerPoint Sunusu</vt:lpstr>
      <vt:lpstr>Sistematik çatlak</vt:lpstr>
      <vt:lpstr>Soğuma çatlakları</vt:lpstr>
      <vt:lpstr>PowerPoint Sunusu</vt:lpstr>
      <vt:lpstr>PowerPoint Sunusu</vt:lpstr>
      <vt:lpstr>PowerPoint Sunusu</vt:lpstr>
      <vt:lpstr>PowerPoint Sunusu</vt:lpstr>
      <vt:lpstr>PowerPoint Sunusu</vt:lpstr>
      <vt:lpstr>Çatlak sistemi</vt:lpstr>
      <vt:lpstr>Çatlak sistemi</vt:lpstr>
      <vt:lpstr>Çatlak sistemi</vt:lpstr>
      <vt:lpstr>PowerPoint Sunusu</vt:lpstr>
      <vt:lpstr>PowerPoint Sunusu</vt:lpstr>
      <vt:lpstr>PowerPoint Sunusu</vt:lpstr>
      <vt:lpstr>Çekme çatlakları</vt:lpstr>
      <vt:lpstr>PowerPoint Sunusu</vt:lpstr>
      <vt:lpstr>PowerPoint Sunusu</vt:lpstr>
      <vt:lpstr>Kesme çatlakları</vt:lpstr>
      <vt:lpstr>PowerPoint Sunusu</vt:lpstr>
      <vt:lpstr>PowerPoint Sunusu</vt:lpstr>
      <vt:lpstr>PowerPoint Sunusu</vt:lpstr>
      <vt:lpstr>Kıvrımla ilişkisine göre çatlakların sınıflaması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CSUF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kırıklar ve faylar</dc:title>
  <dc:creator>Yaşar EREN</dc:creator>
  <cp:lastModifiedBy>Yasar-Eren</cp:lastModifiedBy>
  <cp:revision>102</cp:revision>
  <dcterms:created xsi:type="dcterms:W3CDTF">2003-03-24T05:56:33Z</dcterms:created>
  <dcterms:modified xsi:type="dcterms:W3CDTF">2012-02-06T10:54:46Z</dcterms:modified>
</cp:coreProperties>
</file>