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sldIdLst>
    <p:sldId id="257" r:id="rId2"/>
    <p:sldId id="382" r:id="rId3"/>
    <p:sldId id="383" r:id="rId4"/>
    <p:sldId id="384" r:id="rId5"/>
    <p:sldId id="311" r:id="rId6"/>
    <p:sldId id="312" r:id="rId7"/>
    <p:sldId id="258" r:id="rId8"/>
    <p:sldId id="328" r:id="rId9"/>
    <p:sldId id="329" r:id="rId10"/>
    <p:sldId id="330" r:id="rId11"/>
    <p:sldId id="332" r:id="rId12"/>
    <p:sldId id="333" r:id="rId13"/>
    <p:sldId id="334" r:id="rId14"/>
    <p:sldId id="335" r:id="rId15"/>
    <p:sldId id="336" r:id="rId16"/>
    <p:sldId id="355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313" r:id="rId28"/>
    <p:sldId id="270" r:id="rId29"/>
    <p:sldId id="341" r:id="rId30"/>
    <p:sldId id="271" r:id="rId31"/>
    <p:sldId id="343" r:id="rId32"/>
    <p:sldId id="344" r:id="rId33"/>
    <p:sldId id="360" r:id="rId34"/>
    <p:sldId id="361" r:id="rId35"/>
    <p:sldId id="363" r:id="rId36"/>
    <p:sldId id="364" r:id="rId37"/>
    <p:sldId id="358" r:id="rId38"/>
    <p:sldId id="367" r:id="rId39"/>
    <p:sldId id="325" r:id="rId40"/>
    <p:sldId id="338" r:id="rId41"/>
    <p:sldId id="299" r:id="rId42"/>
    <p:sldId id="300" r:id="rId43"/>
    <p:sldId id="301" r:id="rId44"/>
    <p:sldId id="302" r:id="rId45"/>
    <p:sldId id="319" r:id="rId46"/>
    <p:sldId id="320" r:id="rId47"/>
    <p:sldId id="370" r:id="rId48"/>
    <p:sldId id="274" r:id="rId49"/>
    <p:sldId id="322" r:id="rId50"/>
    <p:sldId id="277" r:id="rId51"/>
    <p:sldId id="278" r:id="rId52"/>
    <p:sldId id="321" r:id="rId53"/>
    <p:sldId id="276" r:id="rId54"/>
    <p:sldId id="323" r:id="rId55"/>
    <p:sldId id="314" r:id="rId56"/>
    <p:sldId id="348" r:id="rId57"/>
    <p:sldId id="345" r:id="rId58"/>
    <p:sldId id="290" r:id="rId59"/>
    <p:sldId id="291" r:id="rId60"/>
    <p:sldId id="372" r:id="rId61"/>
    <p:sldId id="375" r:id="rId62"/>
    <p:sldId id="292" r:id="rId63"/>
    <p:sldId id="318" r:id="rId64"/>
    <p:sldId id="324" r:id="rId65"/>
    <p:sldId id="385" r:id="rId66"/>
    <p:sldId id="386" r:id="rId67"/>
    <p:sldId id="387" r:id="rId68"/>
    <p:sldId id="388" r:id="rId69"/>
    <p:sldId id="389" r:id="rId70"/>
    <p:sldId id="390" r:id="rId71"/>
    <p:sldId id="391" r:id="rId72"/>
    <p:sldId id="430" r:id="rId73"/>
    <p:sldId id="393" r:id="rId74"/>
    <p:sldId id="394" r:id="rId75"/>
    <p:sldId id="395" r:id="rId76"/>
    <p:sldId id="396" r:id="rId77"/>
    <p:sldId id="398" r:id="rId78"/>
    <p:sldId id="399" r:id="rId79"/>
    <p:sldId id="400" r:id="rId80"/>
    <p:sldId id="401" r:id="rId81"/>
    <p:sldId id="402" r:id="rId82"/>
    <p:sldId id="403" r:id="rId83"/>
    <p:sldId id="404" r:id="rId84"/>
    <p:sldId id="405" r:id="rId85"/>
    <p:sldId id="410" r:id="rId86"/>
    <p:sldId id="411" r:id="rId87"/>
    <p:sldId id="412" r:id="rId88"/>
    <p:sldId id="413" r:id="rId89"/>
    <p:sldId id="414" r:id="rId90"/>
    <p:sldId id="415" r:id="rId91"/>
    <p:sldId id="416" r:id="rId92"/>
    <p:sldId id="417" r:id="rId93"/>
    <p:sldId id="418" r:id="rId94"/>
    <p:sldId id="419" r:id="rId95"/>
    <p:sldId id="420" r:id="rId96"/>
    <p:sldId id="421" r:id="rId97"/>
    <p:sldId id="422" r:id="rId98"/>
    <p:sldId id="423" r:id="rId99"/>
    <p:sldId id="424" r:id="rId100"/>
    <p:sldId id="425" r:id="rId101"/>
    <p:sldId id="426" r:id="rId102"/>
    <p:sldId id="427" r:id="rId103"/>
    <p:sldId id="428" r:id="rId104"/>
    <p:sldId id="429" r:id="rId10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XLo+aewpNYCSN7rvHvflNA" hashData="RH8H38atTCsFj4o9QT33+T0oBzQ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FF00"/>
    <a:srgbClr val="CC3300"/>
    <a:srgbClr val="FFFFFF"/>
    <a:srgbClr val="008000"/>
    <a:srgbClr val="0000FF"/>
    <a:srgbClr val="33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06" autoAdjust="0"/>
    <p:restoredTop sz="94660"/>
  </p:normalViewPr>
  <p:slideViewPr>
    <p:cSldViewPr>
      <p:cViewPr varScale="1">
        <p:scale>
          <a:sx n="68" d="100"/>
          <a:sy n="68" d="100"/>
        </p:scale>
        <p:origin x="-16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r-T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tr-T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r-T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13E907-4F08-45EF-8C0E-39A8F2AD91AE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91388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BBD6C8-3FAA-4E47-B4AA-CE3FED5A9E99}" type="slidenum">
              <a:rPr lang="tr-TR"/>
              <a:pPr/>
              <a:t>1</a:t>
            </a:fld>
            <a:endParaRPr lang="tr-TR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480F04-B03E-4EA5-AF24-48034115E3D9}" type="slidenum">
              <a:rPr lang="tr-TR"/>
              <a:pPr/>
              <a:t>2</a:t>
            </a:fld>
            <a:endParaRPr lang="tr-TR"/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A9AF1E-042D-4B95-9502-B658479295C1}" type="slidenum">
              <a:rPr lang="tr-TR"/>
              <a:pPr/>
              <a:t>7</a:t>
            </a:fld>
            <a:endParaRPr lang="tr-TR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032B8D-7C4D-44EF-A470-8A8BB1E447E5}" type="slidenum">
              <a:rPr lang="tr-TR"/>
              <a:pPr/>
              <a:t>8</a:t>
            </a:fld>
            <a:endParaRPr lang="tr-TR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22C6D-71AA-4E3D-9B18-B7DE085B5C63}" type="slidenum">
              <a:rPr lang="tr-TR"/>
              <a:pPr/>
              <a:t>9</a:t>
            </a:fld>
            <a:endParaRPr lang="tr-TR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E78C09-C387-4171-AF78-C1C2F314D342}" type="slidenum">
              <a:rPr lang="tr-TR"/>
              <a:pPr/>
              <a:t>10</a:t>
            </a:fld>
            <a:endParaRPr lang="tr-TR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95A43E-9CDC-4026-A14E-9D9AF26ECDA9}" type="slidenum">
              <a:rPr lang="tr-TR"/>
              <a:pPr/>
              <a:t>11</a:t>
            </a:fld>
            <a:endParaRPr lang="tr-TR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2AEDD1-546D-41AC-B32C-70587FF34F56}" type="slidenum">
              <a:rPr lang="tr-TR"/>
              <a:pPr/>
              <a:t>12</a:t>
            </a:fld>
            <a:endParaRPr lang="tr-TR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561F05-F432-440C-84CF-224DEEF289B8}" type="slidenum">
              <a:rPr lang="tr-TR"/>
              <a:pPr/>
              <a:t>13</a:t>
            </a:fld>
            <a:endParaRPr lang="tr-TR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5D0EA3-0A76-434A-BB80-3E50A7A49E07}" type="slidenum">
              <a:rPr lang="tr-TR"/>
              <a:pPr/>
              <a:t>14</a:t>
            </a:fld>
            <a:endParaRPr lang="tr-TR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C2AEA-8A26-46CE-A905-9CF85EE4F87B}" type="slidenum">
              <a:rPr lang="tr-TR"/>
              <a:pPr/>
              <a:t>15</a:t>
            </a:fld>
            <a:endParaRPr lang="tr-TR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A874C-E7F6-4027-9997-F5E76E8D2C5D}" type="slidenum">
              <a:rPr lang="tr-TR"/>
              <a:pPr/>
              <a:t>17</a:t>
            </a:fld>
            <a:endParaRPr lang="tr-TR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DA2163-E49C-4E29-AB69-763CE86A9F01}" type="slidenum">
              <a:rPr lang="tr-TR"/>
              <a:pPr/>
              <a:t>18</a:t>
            </a:fld>
            <a:endParaRPr lang="tr-TR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78E021-EB5D-45EC-998A-D7A21729A8C5}" type="slidenum">
              <a:rPr lang="tr-TR"/>
              <a:pPr/>
              <a:t>19</a:t>
            </a:fld>
            <a:endParaRPr lang="tr-TR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D69AE-C610-4B84-AE16-B3F2941BA0BA}" type="slidenum">
              <a:rPr lang="tr-TR"/>
              <a:pPr/>
              <a:t>20</a:t>
            </a:fld>
            <a:endParaRPr lang="tr-TR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B84F4A-A16F-4688-B343-C1C7FF53766F}" type="slidenum">
              <a:rPr lang="tr-TR"/>
              <a:pPr/>
              <a:t>21</a:t>
            </a:fld>
            <a:endParaRPr lang="tr-TR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4C625F-50BA-40B8-81CC-AAE4EBE0176B}" type="slidenum">
              <a:rPr lang="tr-TR"/>
              <a:pPr/>
              <a:t>22</a:t>
            </a:fld>
            <a:endParaRPr lang="tr-TR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0E0419-F57A-48F1-B807-BA3C6B29BA68}" type="slidenum">
              <a:rPr lang="tr-TR"/>
              <a:pPr/>
              <a:t>23</a:t>
            </a:fld>
            <a:endParaRPr lang="tr-TR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37DC22-8A21-4D24-BDFE-A61C5AFBD245}" type="slidenum">
              <a:rPr lang="tr-TR"/>
              <a:pPr/>
              <a:t>24</a:t>
            </a:fld>
            <a:endParaRPr lang="tr-TR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2D5B3B-1B42-4D72-8146-A2003920DF19}" type="slidenum">
              <a:rPr lang="tr-TR"/>
              <a:pPr/>
              <a:t>25</a:t>
            </a:fld>
            <a:endParaRPr lang="tr-TR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311FB-E88B-4EAB-8DC0-157B6A9C3B79}" type="slidenum">
              <a:rPr lang="tr-TR"/>
              <a:pPr/>
              <a:t>26</a:t>
            </a:fld>
            <a:endParaRPr lang="tr-TR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7437C7-62F5-408E-B05A-E849A1E9FDB4}" type="slidenum">
              <a:rPr lang="tr-TR"/>
              <a:pPr/>
              <a:t>28</a:t>
            </a:fld>
            <a:endParaRPr lang="tr-TR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E4ECE-F5D2-44E8-8E2A-2D2962A65DC5}" type="slidenum">
              <a:rPr lang="tr-TR"/>
              <a:pPr/>
              <a:t>29</a:t>
            </a:fld>
            <a:endParaRPr lang="tr-TR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0A8AE5-FFA7-473D-87C6-303B54AEFFC2}" type="slidenum">
              <a:rPr lang="tr-TR"/>
              <a:pPr/>
              <a:t>30</a:t>
            </a:fld>
            <a:endParaRPr lang="tr-TR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0F3B8-5424-4A46-9941-2DC30E38ECB2}" type="slidenum">
              <a:rPr lang="tr-TR"/>
              <a:pPr/>
              <a:t>31</a:t>
            </a:fld>
            <a:endParaRPr lang="tr-TR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9D692A-21E5-45F8-B074-38251B61CF16}" type="slidenum">
              <a:rPr lang="tr-TR"/>
              <a:pPr/>
              <a:t>32</a:t>
            </a:fld>
            <a:endParaRPr lang="tr-TR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CEA15-10DD-4CEA-9E20-21DD765EA545}" type="slidenum">
              <a:rPr lang="tr-TR"/>
              <a:pPr/>
              <a:t>33</a:t>
            </a:fld>
            <a:endParaRPr lang="tr-TR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6F8045-45D7-461A-8124-EB7DC39866B8}" type="slidenum">
              <a:rPr lang="tr-TR"/>
              <a:pPr/>
              <a:t>34</a:t>
            </a:fld>
            <a:endParaRPr lang="tr-TR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B98EE9-64C2-40B6-B6D4-56F9EC0A463B}" type="slidenum">
              <a:rPr lang="tr-TR"/>
              <a:pPr/>
              <a:t>35</a:t>
            </a:fld>
            <a:endParaRPr lang="tr-TR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C4E88-3BB4-479D-B746-F28FEA6D76A0}" type="slidenum">
              <a:rPr lang="tr-TR"/>
              <a:pPr/>
              <a:t>36</a:t>
            </a:fld>
            <a:endParaRPr lang="tr-TR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2FAA9-9DFE-4FE1-AF59-D7C973279967}" type="slidenum">
              <a:rPr lang="tr-TR"/>
              <a:pPr/>
              <a:t>38</a:t>
            </a:fld>
            <a:endParaRPr lang="tr-TR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96ABBC-573E-4AA0-A686-3F5F75DC9406}" type="slidenum">
              <a:rPr lang="tr-TR"/>
              <a:pPr/>
              <a:t>40</a:t>
            </a:fld>
            <a:endParaRPr lang="tr-TR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F09DB-7966-4306-94A2-F76E3D51DAD1}" type="slidenum">
              <a:rPr lang="tr-TR"/>
              <a:pPr/>
              <a:t>48</a:t>
            </a:fld>
            <a:endParaRPr lang="tr-TR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C193F2-47A8-4006-91CD-AB49C26F956C}" type="slidenum">
              <a:rPr lang="tr-TR"/>
              <a:pPr/>
              <a:t>57</a:t>
            </a:fld>
            <a:endParaRPr lang="tr-TR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C91D2D-227D-4E0E-9AF3-F9E6934D860A}" type="slidenum">
              <a:rPr lang="tr-TR"/>
              <a:pPr/>
              <a:t>67</a:t>
            </a:fld>
            <a:endParaRPr lang="tr-TR"/>
          </a:p>
        </p:txBody>
      </p:sp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D75C53-176C-4A97-AA3B-CCA4570EFAF9}" type="slidenum">
              <a:rPr lang="tr-TR"/>
              <a:pPr/>
              <a:t>86</a:t>
            </a:fld>
            <a:endParaRPr lang="tr-TR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C6E24F-5A1B-4D10-9054-1D17143882E8}" type="slidenum">
              <a:rPr lang="tr-TR"/>
              <a:pPr/>
              <a:t>87</a:t>
            </a:fld>
            <a:endParaRPr lang="tr-TR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D91DB-1DF1-458E-A252-C9E3EB3EAD3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31082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B9019-D11D-4A46-9766-6FF000D7236C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21167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81CD9-9BC0-4BC3-8A2A-1B45A495EF53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2178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9546B-6C3B-4CF3-A9C0-01444C190149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1911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0D591-BFC3-45E5-89B4-AD5AB001D5C1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5125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C50A9-F7E1-455E-8ABB-359CCE72EB3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838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E59FE-D165-4DD7-A899-85481B1976C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8429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82368-CA7E-402C-9F01-7F41FD60E9E9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7319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48181-4E1B-48FF-B51B-908B4A08387F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5091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7B43B-A1B6-4543-8E1F-6A9657D4DB1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2873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38925" y="260350"/>
            <a:ext cx="2058988" cy="586581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29325" cy="586581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0A31A-0EE2-471A-9D39-F80131413A47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45935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8D32188-06B3-4F2E-9E84-CE8ABACD2E04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4239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1C1F2E9-7FB9-4F8E-A24C-F407BA6E5C28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365522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Başlık,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0BE1F87-6137-4A94-AE79-F0C200BD83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56541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00"/>
            </a:gs>
            <a:gs pos="100000">
              <a:srgbClr val="008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70FCE5-F1E9-4F0B-884E-535C224A60B3}" type="slidenum">
              <a:rPr lang="tr-TR"/>
              <a:pPr/>
              <a:t>‹#›</a:t>
            </a:fld>
            <a:endParaRPr lang="tr-TR"/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gradFill rotWithShape="1">
            <a:gsLst>
              <a:gs pos="0">
                <a:srgbClr val="000080"/>
              </a:gs>
              <a:gs pos="100000">
                <a:srgbClr val="00008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r>
              <a:rPr lang="tr-TR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GENEL </a:t>
            </a:r>
            <a:r>
              <a:rPr lang="tr-TR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JEOLOJİ</a:t>
            </a:r>
            <a:r>
              <a:rPr lang="tr-TR" sz="28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-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AKARSULAR</a:t>
            </a:r>
            <a:r>
              <a:rPr lang="tr-TR" sz="2800" b="1" baseline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 VE YERALTISUYU</a:t>
            </a:r>
            <a:endParaRPr lang="tr-TR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pPr algn="r">
              <a:spcBef>
                <a:spcPct val="20000"/>
              </a:spcBef>
              <a:defRPr/>
            </a:pPr>
            <a:r>
              <a:rPr lang="tr-T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Prof. Dr. Yaşar EREN-2012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7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8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9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0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2.wav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audio" Target="../media/audio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4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6.wav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wmf"/><Relationship Id="rId4" Type="http://schemas.openxmlformats.org/officeDocument/2006/relationships/audio" Target="../media/audio17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8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4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50825" y="3213100"/>
            <a:ext cx="8229600" cy="1143000"/>
          </a:xfrm>
          <a:noFill/>
          <a:ln/>
        </p:spPr>
        <p:txBody>
          <a:bodyPr lIns="92075" tIns="46038" rIns="92075" bIns="46038"/>
          <a:lstStyle/>
          <a:p>
            <a:pPr eaLnBrk="0" hangingPunct="0"/>
            <a:r>
              <a:rPr lang="tr-TR" sz="5400">
                <a:solidFill>
                  <a:srgbClr val="CCFFFF"/>
                </a:solidFill>
              </a:rPr>
              <a:t>AKARSULAR</a:t>
            </a:r>
            <a:endParaRPr lang="en-US" sz="5400">
              <a:solidFill>
                <a:srgbClr val="CCFFFF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32363" y="4141788"/>
            <a:ext cx="4211637" cy="2716212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7" name="Picture 5" descr="381100_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03800" y="620713"/>
            <a:ext cx="4140200" cy="2827337"/>
          </a:xfrm>
          <a:noFill/>
          <a:ln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9" name="Picture 7" descr="Fig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4162425"/>
            <a:ext cx="3924300" cy="2695575"/>
          </a:xfrm>
          <a:noFill/>
          <a:ln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81" name="Picture 9" descr="2001 - Inspiration Point #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56" r="16667"/>
          <a:stretch>
            <a:fillRect/>
          </a:stretch>
        </p:blipFill>
        <p:spPr>
          <a:xfrm>
            <a:off x="0" y="620713"/>
            <a:ext cx="3779838" cy="28352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22" name="Group 2"/>
          <p:cNvGrpSpPr>
            <a:grpSpLocks/>
          </p:cNvGrpSpPr>
          <p:nvPr/>
        </p:nvGrpSpPr>
        <p:grpSpPr bwMode="auto">
          <a:xfrm>
            <a:off x="2195513" y="3860800"/>
            <a:ext cx="6546850" cy="2667000"/>
            <a:chOff x="1632" y="1824"/>
            <a:chExt cx="4124" cy="1680"/>
          </a:xfrm>
        </p:grpSpPr>
        <p:sp>
          <p:nvSpPr>
            <p:cNvPr id="235523" name="Line 3"/>
            <p:cNvSpPr>
              <a:spLocks noChangeShapeType="1"/>
            </p:cNvSpPr>
            <p:nvPr/>
          </p:nvSpPr>
          <p:spPr bwMode="auto">
            <a:xfrm flipH="1">
              <a:off x="2832" y="1824"/>
              <a:ext cx="2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524" name="Line 4"/>
            <p:cNvSpPr>
              <a:spLocks noChangeShapeType="1"/>
            </p:cNvSpPr>
            <p:nvPr/>
          </p:nvSpPr>
          <p:spPr bwMode="auto">
            <a:xfrm>
              <a:off x="3072" y="1824"/>
              <a:ext cx="0" cy="14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525" name="Text Box 5"/>
            <p:cNvSpPr txBox="1">
              <a:spLocks noChangeArrowheads="1"/>
            </p:cNvSpPr>
            <p:nvPr/>
          </p:nvSpPr>
          <p:spPr bwMode="auto">
            <a:xfrm>
              <a:off x="1632" y="3216"/>
              <a:ext cx="41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tr-TR" sz="2400" b="1">
                  <a:solidFill>
                    <a:srgbClr val="FF0000"/>
                  </a:solidFill>
                </a:rPr>
                <a:t>Buzullarla ilişiksi olmayan tatlı suyun %94’ü</a:t>
              </a:r>
              <a:endParaRPr lang="en-US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611188" y="3044825"/>
            <a:ext cx="2108200" cy="207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Hidrosfer bölümü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Buzul örtüleri ve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Glasyer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Yeraltısuyu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Göl ve rezervuarlar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Toprak ıslaklığı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Atmosferdeki su buharı</a:t>
            </a:r>
          </a:p>
          <a:p>
            <a:pPr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Akarsular</a:t>
            </a:r>
          </a:p>
        </p:txBody>
      </p:sp>
      <p:sp>
        <p:nvSpPr>
          <p:cNvPr id="235527" name="Text Box 7"/>
          <p:cNvSpPr txBox="1">
            <a:spLocks noChangeArrowheads="1"/>
          </p:cNvSpPr>
          <p:nvPr/>
        </p:nvSpPr>
        <p:spPr bwMode="auto">
          <a:xfrm>
            <a:off x="2700338" y="2757488"/>
            <a:ext cx="1789112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Tatlı-su hacmi</a:t>
            </a:r>
          </a:p>
          <a:p>
            <a:pPr algn="ctr" eaLnBrk="0" hangingPunct="0"/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(km3)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24.000.000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4.000.000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  155.000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    83.000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    14.000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       1.200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Toplam:28.253.200</a:t>
            </a:r>
          </a:p>
        </p:txBody>
      </p:sp>
      <p:sp>
        <p:nvSpPr>
          <p:cNvPr id="235528" name="Text Box 8"/>
          <p:cNvSpPr txBox="1">
            <a:spLocks noChangeArrowheads="1"/>
          </p:cNvSpPr>
          <p:nvPr/>
        </p:nvSpPr>
        <p:spPr bwMode="auto">
          <a:xfrm>
            <a:off x="4716463" y="3044825"/>
            <a:ext cx="844550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%’si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84.945</a:t>
            </a:r>
          </a:p>
          <a:p>
            <a:pPr algn="ctr" eaLnBrk="0" hangingPunct="0"/>
            <a:endParaRPr lang="tr-TR" sz="1600">
              <a:solidFill>
                <a:srgbClr val="00FFFF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14.158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0.549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0.294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0.049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    0.004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100.00</a:t>
            </a:r>
          </a:p>
        </p:txBody>
      </p:sp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5953125" y="3044825"/>
            <a:ext cx="1270000" cy="207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Su değişimi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8000 yıl</a:t>
            </a:r>
          </a:p>
          <a:p>
            <a:pPr algn="ctr" eaLnBrk="0" hangingPunct="0"/>
            <a:endParaRPr lang="tr-TR" sz="1600">
              <a:solidFill>
                <a:srgbClr val="00FFFF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280 yıl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7 yıl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1 yıl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9.9 gün</a:t>
            </a:r>
          </a:p>
          <a:p>
            <a:pPr algn="ctr" eaLnBrk="0" hangingPunct="0"/>
            <a:r>
              <a:rPr lang="tr-TR" sz="1600">
                <a:solidFill>
                  <a:srgbClr val="00FFFF"/>
                </a:solidFill>
                <a:latin typeface="Times New Roman" pitchFamily="18" charset="0"/>
              </a:rPr>
              <a:t>11.3 gün</a:t>
            </a:r>
          </a:p>
        </p:txBody>
      </p:sp>
      <p:sp>
        <p:nvSpPr>
          <p:cNvPr id="235530" name="Text Box 10"/>
          <p:cNvSpPr txBox="1">
            <a:spLocks noChangeArrowheads="1"/>
          </p:cNvSpPr>
          <p:nvPr/>
        </p:nvSpPr>
        <p:spPr bwMode="auto">
          <a:xfrm>
            <a:off x="827088" y="1196975"/>
            <a:ext cx="3532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400">
                <a:solidFill>
                  <a:srgbClr val="00FFFF"/>
                </a:solidFill>
                <a:latin typeface="Times New Roman" pitchFamily="18" charset="0"/>
              </a:rPr>
              <a:t>Hidrosferin tatlı-su oranları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figure 12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75" y="0"/>
            <a:ext cx="5191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75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49275"/>
            <a:ext cx="4067175" cy="609600"/>
          </a:xfrm>
        </p:spPr>
        <p:txBody>
          <a:bodyPr/>
          <a:lstStyle/>
          <a:p>
            <a:r>
              <a:rPr lang="tr-TR" sz="2400" b="1">
                <a:solidFill>
                  <a:srgbClr val="FFFF00"/>
                </a:solidFill>
              </a:rPr>
              <a:t>Dünya su kaynakları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0" y="1181100"/>
            <a:ext cx="3886200" cy="5676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tr-TR" sz="2000"/>
              <a:t>Yer altı suyu hacim olarak çok önemli olmamasına rağmen tatlı su kaynağı olarak oldukça önemlidir</a:t>
            </a:r>
            <a:r>
              <a:rPr lang="en-US" sz="2000"/>
              <a:t>. </a:t>
            </a:r>
            <a:endParaRPr lang="tr-TR" sz="2000"/>
          </a:p>
          <a:p>
            <a:pPr algn="ctr">
              <a:lnSpc>
                <a:spcPct val="130000"/>
              </a:lnSpc>
            </a:pPr>
            <a:r>
              <a:rPr lang="tr-TR" sz="2000"/>
              <a:t>Yenilenemez kaynaklar arasında sayılmalıdır. </a:t>
            </a:r>
          </a:p>
          <a:p>
            <a:pPr algn="ctr">
              <a:lnSpc>
                <a:spcPct val="130000"/>
              </a:lnSpc>
            </a:pPr>
            <a:endParaRPr lang="tr-TR" sz="2000"/>
          </a:p>
          <a:p>
            <a:pPr algn="ctr">
              <a:lnSpc>
                <a:spcPct val="130000"/>
              </a:lnSpc>
            </a:pPr>
            <a:r>
              <a:rPr lang="tr-TR" sz="2000"/>
              <a:t>Doğadan daha hızlı bir şekilde onu çekmek, ileride tükenmesine yo açabilir.</a:t>
            </a:r>
          </a:p>
          <a:p>
            <a:pPr algn="ctr"/>
            <a:r>
              <a:rPr lang="tr-TR" sz="2000">
                <a:latin typeface="Times New Roman" pitchFamily="18" charset="0"/>
              </a:rPr>
              <a:t>Dünya suyunun </a:t>
            </a:r>
            <a:r>
              <a:rPr lang="en-US" sz="2000">
                <a:latin typeface="Times New Roman" pitchFamily="18" charset="0"/>
              </a:rPr>
              <a:t>&lt; 5%</a:t>
            </a:r>
            <a:r>
              <a:rPr lang="tr-TR" sz="2000">
                <a:latin typeface="Times New Roman" pitchFamily="18" charset="0"/>
              </a:rPr>
              <a:t> küçük bir kısmı tatlı sudur ve bunun </a:t>
            </a:r>
            <a:r>
              <a:rPr lang="en-US" sz="2000">
                <a:latin typeface="Times New Roman" pitchFamily="18" charset="0"/>
              </a:rPr>
              <a:t>% 74</a:t>
            </a:r>
            <a:r>
              <a:rPr lang="tr-TR" sz="2000">
                <a:latin typeface="Times New Roman" pitchFamily="18" charset="0"/>
              </a:rPr>
              <a:t>’ü buzullarda bağlanmıştır.</a:t>
            </a:r>
            <a:r>
              <a:rPr lang="en-US" sz="2000">
                <a:latin typeface="Times New Roman" pitchFamily="18" charset="0"/>
              </a:rPr>
              <a:t> </a:t>
            </a:r>
          </a:p>
          <a:p>
            <a:pPr algn="ctr">
              <a:lnSpc>
                <a:spcPct val="130000"/>
              </a:lnSpc>
            </a:pPr>
            <a:endParaRPr lang="en-US" sz="2000"/>
          </a:p>
          <a:p>
            <a:pPr algn="ctr"/>
            <a:endParaRPr lang="en-US" sz="2000"/>
          </a:p>
        </p:txBody>
      </p:sp>
      <p:sp>
        <p:nvSpPr>
          <p:cNvPr id="237573" name="Text Box 5"/>
          <p:cNvSpPr txBox="1">
            <a:spLocks noChangeArrowheads="1"/>
          </p:cNvSpPr>
          <p:nvPr/>
        </p:nvSpPr>
        <p:spPr bwMode="auto">
          <a:xfrm>
            <a:off x="6135688" y="3162300"/>
            <a:ext cx="12382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Okyanuslar</a:t>
            </a:r>
          </a:p>
        </p:txBody>
      </p:sp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4140200" y="4652963"/>
            <a:ext cx="2543175" cy="3667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0033"/>
                </a:solidFill>
                <a:latin typeface="Times New Roman" pitchFamily="18" charset="0"/>
              </a:rPr>
              <a:t>Buzullar</a:t>
            </a:r>
            <a:r>
              <a:rPr lang="tr-TR">
                <a:solidFill>
                  <a:srgbClr val="FF0033"/>
                </a:solidFill>
                <a:latin typeface="Times New Roman" pitchFamily="18" charset="0"/>
              </a:rPr>
              <a:t>                             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7019925" y="4652963"/>
            <a:ext cx="2081213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0033"/>
                </a:solidFill>
                <a:latin typeface="Times New Roman" pitchFamily="18" charset="0"/>
              </a:rPr>
              <a:t>Yeraltısuyu                        </a:t>
            </a:r>
          </a:p>
        </p:txBody>
      </p:sp>
      <p:sp>
        <p:nvSpPr>
          <p:cNvPr id="237576" name="Text Box 8"/>
          <p:cNvSpPr txBox="1">
            <a:spLocks noChangeArrowheads="1"/>
          </p:cNvSpPr>
          <p:nvPr/>
        </p:nvSpPr>
        <p:spPr bwMode="auto">
          <a:xfrm>
            <a:off x="4284663" y="5567363"/>
            <a:ext cx="1736725" cy="2143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800">
                <a:solidFill>
                  <a:srgbClr val="FF0033"/>
                </a:solidFill>
                <a:latin typeface="Times New Roman" pitchFamily="18" charset="0"/>
              </a:rPr>
              <a:t>Göl ve nehirler                                     </a:t>
            </a:r>
          </a:p>
        </p:txBody>
      </p:sp>
      <p:sp>
        <p:nvSpPr>
          <p:cNvPr id="237577" name="Text Box 9"/>
          <p:cNvSpPr txBox="1">
            <a:spLocks noChangeArrowheads="1"/>
          </p:cNvSpPr>
          <p:nvPr/>
        </p:nvSpPr>
        <p:spPr bwMode="auto">
          <a:xfrm>
            <a:off x="7308850" y="5516563"/>
            <a:ext cx="1227138" cy="2143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800">
                <a:solidFill>
                  <a:srgbClr val="FF0033"/>
                </a:solidFill>
                <a:latin typeface="Times New Roman" pitchFamily="18" charset="0"/>
              </a:rPr>
              <a:t>Atmosfer                          </a:t>
            </a:r>
          </a:p>
        </p:txBody>
      </p:sp>
      <p:sp>
        <p:nvSpPr>
          <p:cNvPr id="237578" name="Text Box 10"/>
          <p:cNvSpPr txBox="1">
            <a:spLocks noChangeArrowheads="1"/>
          </p:cNvSpPr>
          <p:nvPr/>
        </p:nvSpPr>
        <p:spPr bwMode="auto">
          <a:xfrm>
            <a:off x="5940425" y="6261100"/>
            <a:ext cx="1193800" cy="2143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800">
                <a:solidFill>
                  <a:srgbClr val="FF0033"/>
                </a:solidFill>
                <a:latin typeface="Times New Roman" pitchFamily="18" charset="0"/>
              </a:rPr>
              <a:t>Biyosfer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85918" y="642918"/>
            <a:ext cx="5562600" cy="1143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r>
              <a:rPr lang="tr-TR" sz="3600" dirty="0">
                <a:solidFill>
                  <a:srgbClr val="CCFFFF"/>
                </a:solidFill>
              </a:rPr>
              <a:t>Hidrolojik döngü</a:t>
            </a:r>
            <a:endParaRPr lang="en-US" sz="3600" dirty="0">
              <a:solidFill>
                <a:srgbClr val="CCFFFF"/>
              </a:solidFill>
            </a:endParaRPr>
          </a:p>
        </p:txBody>
      </p:sp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0" y="60356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tr-TR" sz="2400"/>
          </a:p>
        </p:txBody>
      </p:sp>
      <p:pic>
        <p:nvPicPr>
          <p:cNvPr id="238596" name="Picture 4" descr="figure 12-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3238"/>
            <a:ext cx="9144000" cy="508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2411413" y="3094038"/>
            <a:ext cx="752475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Yüzeysel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 Akış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3059113" y="2276475"/>
            <a:ext cx="130175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chemeClr val="hlink"/>
                </a:solidFill>
                <a:latin typeface="Times New Roman" pitchFamily="18" charset="0"/>
              </a:rPr>
              <a:t>Buharlaşma      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6156325" y="2492375"/>
            <a:ext cx="130175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chemeClr val="hlink"/>
                </a:solidFill>
                <a:latin typeface="Times New Roman" pitchFamily="18" charset="0"/>
              </a:rPr>
              <a:t>Buharlaşma      </a:t>
            </a:r>
          </a:p>
        </p:txBody>
      </p:sp>
      <p:sp>
        <p:nvSpPr>
          <p:cNvPr id="238600" name="Text Box 8"/>
          <p:cNvSpPr txBox="1">
            <a:spLocks noChangeArrowheads="1"/>
          </p:cNvSpPr>
          <p:nvPr/>
        </p:nvSpPr>
        <p:spPr bwMode="auto">
          <a:xfrm>
            <a:off x="7092950" y="3860800"/>
            <a:ext cx="1355725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chemeClr val="hlink"/>
                </a:solidFill>
                <a:latin typeface="Times New Roman" pitchFamily="18" charset="0"/>
              </a:rPr>
              <a:t>Yağış                 </a:t>
            </a:r>
          </a:p>
        </p:txBody>
      </p:sp>
      <p:sp>
        <p:nvSpPr>
          <p:cNvPr id="238601" name="Text Box 9"/>
          <p:cNvSpPr txBox="1">
            <a:spLocks noChangeArrowheads="1"/>
          </p:cNvSpPr>
          <p:nvPr/>
        </p:nvSpPr>
        <p:spPr bwMode="auto">
          <a:xfrm>
            <a:off x="468313" y="3933825"/>
            <a:ext cx="939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chemeClr val="hlink"/>
                </a:solidFill>
                <a:latin typeface="Times New Roman" pitchFamily="18" charset="0"/>
              </a:rPr>
              <a:t>Süzülme   </a:t>
            </a:r>
          </a:p>
        </p:txBody>
      </p:sp>
      <p:sp>
        <p:nvSpPr>
          <p:cNvPr id="238602" name="Text Box 10"/>
          <p:cNvSpPr txBox="1">
            <a:spLocks noChangeArrowheads="1"/>
          </p:cNvSpPr>
          <p:nvPr/>
        </p:nvSpPr>
        <p:spPr bwMode="auto">
          <a:xfrm>
            <a:off x="2268538" y="4365625"/>
            <a:ext cx="1525587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Yeraltısuyu tablası     </a:t>
            </a:r>
          </a:p>
        </p:txBody>
      </p:sp>
      <p:sp>
        <p:nvSpPr>
          <p:cNvPr id="238603" name="Text Box 11"/>
          <p:cNvSpPr txBox="1">
            <a:spLocks noChangeArrowheads="1"/>
          </p:cNvSpPr>
          <p:nvPr/>
        </p:nvSpPr>
        <p:spPr bwMode="auto">
          <a:xfrm>
            <a:off x="1258888" y="2492375"/>
            <a:ext cx="1311275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chemeClr val="hlink"/>
                </a:solidFill>
                <a:latin typeface="Times New Roman" pitchFamily="18" charset="0"/>
              </a:rPr>
              <a:t>Yağış                </a:t>
            </a:r>
          </a:p>
        </p:txBody>
      </p:sp>
      <p:sp>
        <p:nvSpPr>
          <p:cNvPr id="238604" name="Text Box 12"/>
          <p:cNvSpPr txBox="1">
            <a:spLocks noChangeArrowheads="1"/>
          </p:cNvSpPr>
          <p:nvPr/>
        </p:nvSpPr>
        <p:spPr bwMode="auto">
          <a:xfrm>
            <a:off x="1476375" y="4868863"/>
            <a:ext cx="1528763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chemeClr val="hlink"/>
                </a:solidFill>
                <a:latin typeface="Times New Roman" pitchFamily="18" charset="0"/>
              </a:rPr>
              <a:t>Yeraltısuyu akışı   </a:t>
            </a:r>
          </a:p>
        </p:txBody>
      </p:sp>
      <p:sp>
        <p:nvSpPr>
          <p:cNvPr id="238605" name="Text Box 13"/>
          <p:cNvSpPr txBox="1">
            <a:spLocks noChangeArrowheads="1"/>
          </p:cNvSpPr>
          <p:nvPr/>
        </p:nvSpPr>
        <p:spPr bwMode="auto">
          <a:xfrm>
            <a:off x="684213" y="4894263"/>
            <a:ext cx="481012" cy="2746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Kara</a:t>
            </a:r>
          </a:p>
        </p:txBody>
      </p:sp>
      <p:sp>
        <p:nvSpPr>
          <p:cNvPr id="238606" name="Text Box 14"/>
          <p:cNvSpPr txBox="1">
            <a:spLocks noChangeArrowheads="1"/>
          </p:cNvSpPr>
          <p:nvPr/>
        </p:nvSpPr>
        <p:spPr bwMode="auto">
          <a:xfrm>
            <a:off x="684213" y="5157788"/>
            <a:ext cx="996950" cy="2746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Yağış            </a:t>
            </a:r>
          </a:p>
        </p:txBody>
      </p:sp>
      <p:sp>
        <p:nvSpPr>
          <p:cNvPr id="238607" name="Text Box 15"/>
          <p:cNvSpPr txBox="1">
            <a:spLocks noChangeArrowheads="1"/>
          </p:cNvSpPr>
          <p:nvPr/>
        </p:nvSpPr>
        <p:spPr bwMode="auto">
          <a:xfrm>
            <a:off x="684213" y="5373688"/>
            <a:ext cx="1036637" cy="2746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Yüzeysel akış</a:t>
            </a:r>
          </a:p>
        </p:txBody>
      </p:sp>
      <p:sp>
        <p:nvSpPr>
          <p:cNvPr id="238608" name="Text Box 16"/>
          <p:cNvSpPr txBox="1">
            <a:spLocks noChangeArrowheads="1"/>
          </p:cNvSpPr>
          <p:nvPr/>
        </p:nvSpPr>
        <p:spPr bwMode="auto">
          <a:xfrm>
            <a:off x="2987675" y="5661025"/>
            <a:ext cx="481013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Kara</a:t>
            </a:r>
          </a:p>
        </p:txBody>
      </p:sp>
      <p:sp>
        <p:nvSpPr>
          <p:cNvPr id="238609" name="Text Box 17"/>
          <p:cNvSpPr txBox="1">
            <a:spLocks noChangeArrowheads="1"/>
          </p:cNvSpPr>
          <p:nvPr/>
        </p:nvSpPr>
        <p:spPr bwMode="auto">
          <a:xfrm>
            <a:off x="2987675" y="6453188"/>
            <a:ext cx="1036638" cy="2746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Yüzeysel akış</a:t>
            </a:r>
          </a:p>
        </p:txBody>
      </p:sp>
      <p:sp>
        <p:nvSpPr>
          <p:cNvPr id="238610" name="Text Box 18"/>
          <p:cNvSpPr txBox="1">
            <a:spLocks noChangeArrowheads="1"/>
          </p:cNvSpPr>
          <p:nvPr/>
        </p:nvSpPr>
        <p:spPr bwMode="auto">
          <a:xfrm>
            <a:off x="3059113" y="5876925"/>
            <a:ext cx="996950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Yağış            </a:t>
            </a:r>
          </a:p>
        </p:txBody>
      </p:sp>
      <p:sp>
        <p:nvSpPr>
          <p:cNvPr id="238611" name="Text Box 19"/>
          <p:cNvSpPr txBox="1">
            <a:spLocks noChangeArrowheads="1"/>
          </p:cNvSpPr>
          <p:nvPr/>
        </p:nvSpPr>
        <p:spPr bwMode="auto">
          <a:xfrm>
            <a:off x="7956550" y="6092825"/>
            <a:ext cx="996950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Yağış            </a:t>
            </a:r>
          </a:p>
        </p:txBody>
      </p:sp>
      <p:sp>
        <p:nvSpPr>
          <p:cNvPr id="238612" name="Text Box 20"/>
          <p:cNvSpPr txBox="1">
            <a:spLocks noChangeArrowheads="1"/>
          </p:cNvSpPr>
          <p:nvPr/>
        </p:nvSpPr>
        <p:spPr bwMode="auto">
          <a:xfrm>
            <a:off x="3059113" y="6092825"/>
            <a:ext cx="952500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Buharlaşma </a:t>
            </a:r>
          </a:p>
        </p:txBody>
      </p:sp>
      <p:sp>
        <p:nvSpPr>
          <p:cNvPr id="238613" name="Text Box 21"/>
          <p:cNvSpPr txBox="1">
            <a:spLocks noChangeArrowheads="1"/>
          </p:cNvSpPr>
          <p:nvPr/>
        </p:nvSpPr>
        <p:spPr bwMode="auto">
          <a:xfrm>
            <a:off x="4643438" y="5876925"/>
            <a:ext cx="1066800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Buharlaşma    </a:t>
            </a:r>
          </a:p>
        </p:txBody>
      </p:sp>
      <p:sp>
        <p:nvSpPr>
          <p:cNvPr id="238614" name="Text Box 22"/>
          <p:cNvSpPr txBox="1">
            <a:spLocks noChangeArrowheads="1"/>
          </p:cNvSpPr>
          <p:nvPr/>
        </p:nvSpPr>
        <p:spPr bwMode="auto">
          <a:xfrm>
            <a:off x="7956550" y="6453188"/>
            <a:ext cx="990600" cy="2746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Buharlaşma  </a:t>
            </a:r>
          </a:p>
        </p:txBody>
      </p:sp>
      <p:sp>
        <p:nvSpPr>
          <p:cNvPr id="238615" name="Text Box 23"/>
          <p:cNvSpPr txBox="1">
            <a:spLocks noChangeArrowheads="1"/>
          </p:cNvSpPr>
          <p:nvPr/>
        </p:nvSpPr>
        <p:spPr bwMode="auto">
          <a:xfrm>
            <a:off x="4716463" y="6165850"/>
            <a:ext cx="996950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Yağış            </a:t>
            </a:r>
          </a:p>
        </p:txBody>
      </p:sp>
      <p:sp>
        <p:nvSpPr>
          <p:cNvPr id="238616" name="Text Box 24"/>
          <p:cNvSpPr txBox="1">
            <a:spLocks noChangeArrowheads="1"/>
          </p:cNvSpPr>
          <p:nvPr/>
        </p:nvSpPr>
        <p:spPr bwMode="auto">
          <a:xfrm>
            <a:off x="684213" y="5734050"/>
            <a:ext cx="952500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Buharlaşma </a:t>
            </a:r>
          </a:p>
        </p:txBody>
      </p:sp>
      <p:sp>
        <p:nvSpPr>
          <p:cNvPr id="238617" name="Text Box 25"/>
          <p:cNvSpPr txBox="1">
            <a:spLocks noChangeArrowheads="1"/>
          </p:cNvSpPr>
          <p:nvPr/>
        </p:nvSpPr>
        <p:spPr bwMode="auto">
          <a:xfrm>
            <a:off x="7885113" y="5876925"/>
            <a:ext cx="1036637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Yüzeysel akış</a:t>
            </a:r>
          </a:p>
        </p:txBody>
      </p:sp>
      <p:sp>
        <p:nvSpPr>
          <p:cNvPr id="238618" name="Text Box 26"/>
          <p:cNvSpPr txBox="1">
            <a:spLocks noChangeArrowheads="1"/>
          </p:cNvSpPr>
          <p:nvPr/>
        </p:nvSpPr>
        <p:spPr bwMode="auto">
          <a:xfrm>
            <a:off x="4643438" y="5589588"/>
            <a:ext cx="549275" cy="2746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Deniz</a:t>
            </a:r>
          </a:p>
        </p:txBody>
      </p:sp>
      <p:sp>
        <p:nvSpPr>
          <p:cNvPr id="238619" name="Text Box 27"/>
          <p:cNvSpPr txBox="1">
            <a:spLocks noChangeArrowheads="1"/>
          </p:cNvSpPr>
          <p:nvPr/>
        </p:nvSpPr>
        <p:spPr bwMode="auto">
          <a:xfrm>
            <a:off x="7956550" y="5661025"/>
            <a:ext cx="549275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Deniz</a:t>
            </a:r>
          </a:p>
        </p:txBody>
      </p:sp>
      <p:sp>
        <p:nvSpPr>
          <p:cNvPr id="238620" name="Text Box 28"/>
          <p:cNvSpPr txBox="1">
            <a:spLocks noChangeArrowheads="1"/>
          </p:cNvSpPr>
          <p:nvPr/>
        </p:nvSpPr>
        <p:spPr bwMode="auto">
          <a:xfrm>
            <a:off x="4716463" y="6381750"/>
            <a:ext cx="1404937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Karalardaki fazlalık</a:t>
            </a:r>
          </a:p>
        </p:txBody>
      </p:sp>
      <p:sp>
        <p:nvSpPr>
          <p:cNvPr id="238621" name="Text Box 29"/>
          <p:cNvSpPr txBox="1">
            <a:spLocks noChangeArrowheads="1"/>
          </p:cNvSpPr>
          <p:nvPr/>
        </p:nvSpPr>
        <p:spPr bwMode="auto">
          <a:xfrm>
            <a:off x="4211638" y="4076700"/>
            <a:ext cx="766762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AKIŞ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0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64" b="11864"/>
          <a:stretch>
            <a:fillRect/>
          </a:stretch>
        </p:blipFill>
        <p:spPr>
          <a:xfrm>
            <a:off x="0" y="620713"/>
            <a:ext cx="9144000" cy="623728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2C2"/>
                </a:solidFill>
              </a14:hiddenFill>
            </a:ext>
          </a:extLst>
        </p:spPr>
      </p:pic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5219700" y="6165850"/>
            <a:ext cx="34877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1143000" lvl="2" indent="-228600" eaLnBrk="0" hangingPunct="0">
              <a:spcBef>
                <a:spcPct val="20000"/>
              </a:spcBef>
              <a:buFontTx/>
              <a:buChar char="•"/>
            </a:pPr>
            <a:r>
              <a:rPr lang="tr-TR" sz="2000"/>
              <a:t>Hidrolojik döngü</a:t>
            </a:r>
            <a:endParaRPr lang="en-US" sz="2000"/>
          </a:p>
        </p:txBody>
      </p: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3779838" y="692150"/>
            <a:ext cx="16859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Toplam buharlaşan su</a:t>
            </a:r>
          </a:p>
        </p:txBody>
      </p:sp>
      <p:sp>
        <p:nvSpPr>
          <p:cNvPr id="98313" name="Text Box 9"/>
          <p:cNvSpPr txBox="1">
            <a:spLocks noChangeArrowheads="1"/>
          </p:cNvSpPr>
          <p:nvPr/>
        </p:nvSpPr>
        <p:spPr bwMode="auto">
          <a:xfrm>
            <a:off x="6659563" y="1125538"/>
            <a:ext cx="99377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Buharlaşma</a:t>
            </a:r>
          </a:p>
        </p:txBody>
      </p:sp>
      <p:sp>
        <p:nvSpPr>
          <p:cNvPr id="98314" name="Text Box 10"/>
          <p:cNvSpPr txBox="1">
            <a:spLocks noChangeArrowheads="1"/>
          </p:cNvSpPr>
          <p:nvPr/>
        </p:nvSpPr>
        <p:spPr bwMode="auto">
          <a:xfrm>
            <a:off x="179388" y="1341438"/>
            <a:ext cx="99377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Buharlaşma</a:t>
            </a:r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971550" y="5589588"/>
            <a:ext cx="7842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Okyanus</a:t>
            </a:r>
          </a:p>
        </p:txBody>
      </p:sp>
      <p:sp>
        <p:nvSpPr>
          <p:cNvPr id="98316" name="Text Box 12"/>
          <p:cNvSpPr txBox="1">
            <a:spLocks noChangeArrowheads="1"/>
          </p:cNvSpPr>
          <p:nvPr/>
        </p:nvSpPr>
        <p:spPr bwMode="auto">
          <a:xfrm>
            <a:off x="6300788" y="5300663"/>
            <a:ext cx="74930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süzülme</a:t>
            </a:r>
          </a:p>
        </p:txBody>
      </p:sp>
      <p:sp>
        <p:nvSpPr>
          <p:cNvPr id="98317" name="Text Box 13"/>
          <p:cNvSpPr txBox="1">
            <a:spLocks noChangeArrowheads="1"/>
          </p:cNvSpPr>
          <p:nvPr/>
        </p:nvSpPr>
        <p:spPr bwMode="auto">
          <a:xfrm>
            <a:off x="3059113" y="4149725"/>
            <a:ext cx="9715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Yüzey akışı</a:t>
            </a:r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1763713" y="2205038"/>
            <a:ext cx="915987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Yağış        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4211638" y="1412875"/>
            <a:ext cx="915987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1200"/>
              <a:t>Yağış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549275"/>
            <a:ext cx="9144000" cy="6308725"/>
          </a:xfrm>
          <a:noFill/>
          <a:ln/>
        </p:spPr>
      </p:pic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0" y="549275"/>
            <a:ext cx="91440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1143000" lvl="2" indent="-228600" eaLnBrk="0" hangingPunct="0">
              <a:spcBef>
                <a:spcPct val="20000"/>
              </a:spcBef>
              <a:buFontTx/>
              <a:buChar char="•"/>
            </a:pPr>
            <a:r>
              <a:rPr lang="tr-TR" sz="2800"/>
              <a:t>Hidrolojik döngü</a:t>
            </a:r>
            <a:endParaRPr lang="en-US" sz="2800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5508625" y="1844675"/>
            <a:ext cx="1508125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000"/>
              <a:t>Güneş </a:t>
            </a:r>
          </a:p>
          <a:p>
            <a:r>
              <a:rPr lang="tr-TR" sz="2000"/>
              <a:t>Enerjisi       </a:t>
            </a:r>
          </a:p>
        </p:txBody>
      </p:sp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971550" y="3500438"/>
            <a:ext cx="23050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Terleme</a:t>
            </a:r>
          </a:p>
        </p:txBody>
      </p:sp>
      <p:sp>
        <p:nvSpPr>
          <p:cNvPr id="100364" name="Text Box 12"/>
          <p:cNvSpPr txBox="1">
            <a:spLocks noChangeArrowheads="1"/>
          </p:cNvSpPr>
          <p:nvPr/>
        </p:nvSpPr>
        <p:spPr bwMode="auto">
          <a:xfrm>
            <a:off x="3492500" y="3860800"/>
            <a:ext cx="22320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yağış      </a:t>
            </a:r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4643438" y="4292600"/>
            <a:ext cx="23050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Buharlaşma       </a:t>
            </a:r>
          </a:p>
        </p:txBody>
      </p:sp>
      <p:sp>
        <p:nvSpPr>
          <p:cNvPr id="100366" name="Text Box 14"/>
          <p:cNvSpPr txBox="1">
            <a:spLocks noChangeArrowheads="1"/>
          </p:cNvSpPr>
          <p:nvPr/>
        </p:nvSpPr>
        <p:spPr bwMode="auto">
          <a:xfrm>
            <a:off x="6838950" y="4437063"/>
            <a:ext cx="23050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Buharlaşma       </a:t>
            </a:r>
          </a:p>
        </p:txBody>
      </p:sp>
      <p:sp>
        <p:nvSpPr>
          <p:cNvPr id="100367" name="Text Box 15"/>
          <p:cNvSpPr txBox="1">
            <a:spLocks noChangeArrowheads="1"/>
          </p:cNvSpPr>
          <p:nvPr/>
        </p:nvSpPr>
        <p:spPr bwMode="auto">
          <a:xfrm>
            <a:off x="827088" y="5661025"/>
            <a:ext cx="1944687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süzülme      </a:t>
            </a:r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1763713" y="6461125"/>
            <a:ext cx="22320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Yer altı suyu      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 rot="1471178">
            <a:off x="3475038" y="5086350"/>
            <a:ext cx="26638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Yüzey akışı        </a:t>
            </a:r>
          </a:p>
        </p:txBody>
      </p:sp>
      <p:sp>
        <p:nvSpPr>
          <p:cNvPr id="100370" name="Text Box 18"/>
          <p:cNvSpPr txBox="1">
            <a:spLocks noChangeArrowheads="1"/>
          </p:cNvSpPr>
          <p:nvPr/>
        </p:nvSpPr>
        <p:spPr bwMode="auto">
          <a:xfrm>
            <a:off x="7019925" y="5589588"/>
            <a:ext cx="86518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Deniz      </a:t>
            </a:r>
          </a:p>
        </p:txBody>
      </p:sp>
      <p:sp>
        <p:nvSpPr>
          <p:cNvPr id="100371" name="Text Box 19"/>
          <p:cNvSpPr txBox="1">
            <a:spLocks noChangeArrowheads="1"/>
          </p:cNvSpPr>
          <p:nvPr/>
        </p:nvSpPr>
        <p:spPr bwMode="auto">
          <a:xfrm>
            <a:off x="6516688" y="2781300"/>
            <a:ext cx="23050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yoğunlaşma       </a:t>
            </a:r>
          </a:p>
        </p:txBody>
      </p:sp>
      <p:sp>
        <p:nvSpPr>
          <p:cNvPr id="100372" name="Text Box 20"/>
          <p:cNvSpPr txBox="1">
            <a:spLocks noChangeArrowheads="1"/>
          </p:cNvSpPr>
          <p:nvPr/>
        </p:nvSpPr>
        <p:spPr bwMode="auto">
          <a:xfrm>
            <a:off x="5292725" y="6461125"/>
            <a:ext cx="16557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/>
              <a:t>Tuzlu su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" y="1142984"/>
            <a:ext cx="8915400" cy="5410216"/>
          </a:xfrm>
          <a:noFill/>
          <a:ln/>
        </p:spPr>
        <p:txBody>
          <a:bodyPr lIns="92075" tIns="46038" rIns="92075" bIns="46038"/>
          <a:lstStyle/>
          <a:p>
            <a:pPr eaLnBrk="0" hangingPunct="0"/>
            <a:r>
              <a:rPr lang="tr-TR" dirty="0">
                <a:solidFill>
                  <a:srgbClr val="CCFFFF"/>
                </a:solidFill>
              </a:rPr>
              <a:t>Yüksek kesimlerden aşağı kotlara doğru akan su</a:t>
            </a:r>
          </a:p>
          <a:p>
            <a:pPr eaLnBrk="0" hangingPunct="0"/>
            <a:r>
              <a:rPr lang="tr-TR" dirty="0">
                <a:solidFill>
                  <a:srgbClr val="CCFFFF"/>
                </a:solidFill>
              </a:rPr>
              <a:t>Akarsu en önemli erozyon ajanıdır</a:t>
            </a:r>
            <a:endParaRPr lang="en-US" dirty="0">
              <a:solidFill>
                <a:srgbClr val="CCFFFF"/>
              </a:solidFill>
            </a:endParaRPr>
          </a:p>
          <a:p>
            <a:pPr lvl="3" eaLnBrk="0" hangingPunct="0"/>
            <a:endParaRPr lang="en-US" dirty="0">
              <a:solidFill>
                <a:srgbClr val="CCFFFF"/>
              </a:solidFill>
            </a:endParaRPr>
          </a:p>
          <a:p>
            <a:pPr lvl="3" eaLnBrk="0" hangingPunct="0"/>
            <a:r>
              <a:rPr lang="tr-TR" dirty="0">
                <a:solidFill>
                  <a:srgbClr val="CCFFFF"/>
                </a:solidFill>
              </a:rPr>
              <a:t>Hidrolojik döngünün bir parçasıdır</a:t>
            </a:r>
            <a:endParaRPr lang="en-US" dirty="0">
              <a:solidFill>
                <a:srgbClr val="CCFFFF"/>
              </a:solidFill>
            </a:endParaRPr>
          </a:p>
          <a:p>
            <a:pPr lvl="4" eaLnBrk="0" hangingPunct="0"/>
            <a:r>
              <a:rPr lang="tr-TR" dirty="0">
                <a:solidFill>
                  <a:srgbClr val="CCFFFF"/>
                </a:solidFill>
              </a:rPr>
              <a:t>Kıta üzerinde birikme ve okyanusa tekrar dönme çevrimini tamamlar</a:t>
            </a:r>
            <a:endParaRPr lang="en-US" dirty="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blinds/>
    <p:sndAc>
      <p:stSnd>
        <p:snd r:embed="rId3" name="Camera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bldLvl="4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214282" y="1142984"/>
            <a:ext cx="36734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 dirty="0">
                <a:solidFill>
                  <a:srgbClr val="CCFFFF"/>
                </a:solidFill>
              </a:rPr>
              <a:t>Akarsular üç işlevi yerine getirir</a:t>
            </a:r>
            <a:endParaRPr lang="en-US" sz="2400" dirty="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 err="1">
                <a:solidFill>
                  <a:srgbClr val="CCFFFF"/>
                </a:solidFill>
              </a:rPr>
              <a:t>ero</a:t>
            </a:r>
            <a:r>
              <a:rPr lang="tr-TR" sz="2400" dirty="0" err="1">
                <a:solidFill>
                  <a:srgbClr val="CCFFFF"/>
                </a:solidFill>
              </a:rPr>
              <a:t>zyon</a:t>
            </a:r>
            <a:endParaRPr lang="en-US" sz="2400" dirty="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CCFFFF"/>
                </a:solidFill>
              </a:rPr>
              <a:t>t</a:t>
            </a:r>
            <a:r>
              <a:rPr lang="tr-TR" sz="2400" dirty="0">
                <a:solidFill>
                  <a:srgbClr val="CCFFFF"/>
                </a:solidFill>
              </a:rPr>
              <a:t>aşıma</a:t>
            </a:r>
            <a:endParaRPr lang="en-US" sz="2400" dirty="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 err="1">
                <a:solidFill>
                  <a:srgbClr val="CCFFFF"/>
                </a:solidFill>
              </a:rPr>
              <a:t>Depo</a:t>
            </a:r>
            <a:r>
              <a:rPr lang="tr-TR" sz="2400" dirty="0">
                <a:solidFill>
                  <a:srgbClr val="CCFFFF"/>
                </a:solidFill>
              </a:rPr>
              <a:t>lama-çökeltme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tr-TR" sz="2400" dirty="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 dirty="0">
                <a:solidFill>
                  <a:srgbClr val="CCFFFF"/>
                </a:solidFill>
              </a:rPr>
              <a:t>Bu fonksiyonlar akarsuların uzunluğu ve zamanla ilişkilidirler</a:t>
            </a:r>
            <a:endParaRPr lang="en-US" sz="2400" dirty="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</p:txBody>
      </p:sp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67088"/>
            <a:ext cx="5364162" cy="3490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684213" y="1052513"/>
            <a:ext cx="7772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Basit bir dağ sistemini ele alalım</a:t>
            </a: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Erozyon taşıma ve çökelme nerelerde gelişecektir?</a:t>
            </a: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68638"/>
            <a:ext cx="7416800" cy="164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74900"/>
            <a:ext cx="9144000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7092950" y="3429000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Çökelme</a:t>
            </a: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3779838" y="2997200"/>
            <a:ext cx="1871662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Taşıma </a:t>
            </a:r>
          </a:p>
          <a:p>
            <a:r>
              <a:rPr lang="tr-TR" sz="1600"/>
              <a:t>Depolanma </a:t>
            </a:r>
          </a:p>
          <a:p>
            <a:r>
              <a:rPr lang="tr-TR" sz="1600"/>
              <a:t>         </a:t>
            </a:r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755650" y="2420938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Erozyon</a:t>
            </a:r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1692275" y="5589588"/>
            <a:ext cx="5946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800">
                <a:solidFill>
                  <a:srgbClr val="CCFFFF"/>
                </a:solidFill>
              </a:rPr>
              <a:t>Zaman içinde bu sistem değişecektir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pic>
        <p:nvPicPr>
          <p:cNvPr id="129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1038"/>
            <a:ext cx="914400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9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44900"/>
            <a:ext cx="9144000" cy="253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900113" y="692150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Erozyon</a:t>
            </a: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3779838" y="1125538"/>
            <a:ext cx="1871662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Taşıma </a:t>
            </a:r>
          </a:p>
          <a:p>
            <a:r>
              <a:rPr lang="tr-TR" sz="1600"/>
              <a:t>Depolanma </a:t>
            </a:r>
          </a:p>
          <a:p>
            <a:r>
              <a:rPr lang="tr-TR" sz="1600"/>
              <a:t>         </a:t>
            </a: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7092950" y="1268413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Çökelme</a:t>
            </a:r>
          </a:p>
        </p:txBody>
      </p:sp>
      <p:sp>
        <p:nvSpPr>
          <p:cNvPr id="129035" name="Text Box 11"/>
          <p:cNvSpPr txBox="1">
            <a:spLocks noChangeArrowheads="1"/>
          </p:cNvSpPr>
          <p:nvPr/>
        </p:nvSpPr>
        <p:spPr bwMode="auto">
          <a:xfrm>
            <a:off x="6659563" y="4221163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Çökelme</a:t>
            </a: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3132138" y="3860800"/>
            <a:ext cx="1871662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Taşıma </a:t>
            </a:r>
          </a:p>
          <a:p>
            <a:r>
              <a:rPr lang="tr-TR" sz="1600"/>
              <a:t>Depolanma </a:t>
            </a:r>
          </a:p>
          <a:p>
            <a:r>
              <a:rPr lang="tr-TR" sz="1600"/>
              <a:t>         </a:t>
            </a:r>
          </a:p>
        </p:txBody>
      </p:sp>
      <p:sp>
        <p:nvSpPr>
          <p:cNvPr id="129037" name="Text Box 13"/>
          <p:cNvSpPr txBox="1">
            <a:spLocks noChangeArrowheads="1"/>
          </p:cNvSpPr>
          <p:nvPr/>
        </p:nvSpPr>
        <p:spPr bwMode="auto">
          <a:xfrm>
            <a:off x="395288" y="3644900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Erozyon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928662" y="1214422"/>
            <a:ext cx="7772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 dirty="0">
                <a:solidFill>
                  <a:srgbClr val="CCFFFF"/>
                </a:solidFill>
              </a:rPr>
              <a:t>Zamanla sistem dengeye gelecektir</a:t>
            </a: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 dirty="0">
                <a:solidFill>
                  <a:srgbClr val="CCFFFF"/>
                </a:solidFill>
              </a:rPr>
              <a:t>Akarsular deniz düzeyinin aşağısını aşındırabilir mi</a:t>
            </a:r>
            <a:r>
              <a:rPr lang="en-US" sz="2400" dirty="0">
                <a:solidFill>
                  <a:srgbClr val="CCFFFF"/>
                </a:solidFill>
              </a:rPr>
              <a:t>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CCFFFF"/>
              </a:solidFill>
            </a:endParaRPr>
          </a:p>
        </p:txBody>
      </p:sp>
      <p:pic>
        <p:nvPicPr>
          <p:cNvPr id="131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1714488"/>
            <a:ext cx="7704138" cy="21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1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3897300"/>
            <a:ext cx="7704138" cy="21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785786" y="1736713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Erozyon</a:t>
            </a: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930248" y="3897300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Erozyon</a:t>
            </a:r>
          </a:p>
        </p:txBody>
      </p:sp>
      <p:sp>
        <p:nvSpPr>
          <p:cNvPr id="131082" name="Text Box 10"/>
          <p:cNvSpPr txBox="1">
            <a:spLocks noChangeArrowheads="1"/>
          </p:cNvSpPr>
          <p:nvPr/>
        </p:nvSpPr>
        <p:spPr bwMode="auto">
          <a:xfrm>
            <a:off x="3162273" y="1809738"/>
            <a:ext cx="1871663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Taşıma </a:t>
            </a:r>
          </a:p>
          <a:p>
            <a:r>
              <a:rPr lang="tr-TR" sz="1600"/>
              <a:t>Depolanma </a:t>
            </a:r>
          </a:p>
          <a:p>
            <a:r>
              <a:rPr lang="tr-TR" sz="1600"/>
              <a:t>         </a:t>
            </a:r>
          </a:p>
        </p:txBody>
      </p:sp>
      <p:sp>
        <p:nvSpPr>
          <p:cNvPr id="131083" name="Text Box 11"/>
          <p:cNvSpPr txBox="1">
            <a:spLocks noChangeArrowheads="1"/>
          </p:cNvSpPr>
          <p:nvPr/>
        </p:nvSpPr>
        <p:spPr bwMode="auto">
          <a:xfrm>
            <a:off x="3235298" y="4041763"/>
            <a:ext cx="1871663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Taşıma </a:t>
            </a:r>
          </a:p>
          <a:p>
            <a:r>
              <a:rPr lang="tr-TR" sz="1600"/>
              <a:t>Depolanma </a:t>
            </a:r>
          </a:p>
          <a:p>
            <a:r>
              <a:rPr lang="tr-TR" sz="1600"/>
              <a:t>         </a:t>
            </a:r>
          </a:p>
        </p:txBody>
      </p:sp>
      <p:sp>
        <p:nvSpPr>
          <p:cNvPr id="131084" name="Text Box 12"/>
          <p:cNvSpPr txBox="1">
            <a:spLocks noChangeArrowheads="1"/>
          </p:cNvSpPr>
          <p:nvPr/>
        </p:nvSpPr>
        <p:spPr bwMode="auto">
          <a:xfrm>
            <a:off x="6259486" y="2168513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Çökelme</a:t>
            </a:r>
          </a:p>
        </p:txBody>
      </p:sp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6259486" y="4329100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Çökelme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914400" y="762000"/>
            <a:ext cx="7772400" cy="237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Hayır</a:t>
            </a: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Bu düzeye</a:t>
            </a:r>
            <a:r>
              <a:rPr lang="en-US" sz="2400">
                <a:solidFill>
                  <a:srgbClr val="CCFFFF"/>
                </a:solidFill>
              </a:rPr>
              <a:t> </a:t>
            </a:r>
            <a:r>
              <a:rPr lang="tr-TR" sz="2400">
                <a:solidFill>
                  <a:srgbClr val="CCFFFF"/>
                </a:solidFill>
              </a:rPr>
              <a:t>taban seviyesi denir</a:t>
            </a:r>
            <a:r>
              <a:rPr lang="en-US" sz="2400">
                <a:solidFill>
                  <a:srgbClr val="CCFFFF"/>
                </a:solidFill>
              </a:rPr>
              <a:t>, </a:t>
            </a:r>
            <a:r>
              <a:rPr lang="tr-TR" sz="2400">
                <a:solidFill>
                  <a:srgbClr val="CCFFFF"/>
                </a:solidFill>
              </a:rPr>
              <a:t>Bu seviyenin aşağısını akarsu aşındırmaz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Bu düzeyde akarsu dengeye ulaşacaktır</a:t>
            </a: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33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06838"/>
            <a:ext cx="9144000" cy="252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6732588" y="4508500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Çökelme</a:t>
            </a: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3132138" y="4076700"/>
            <a:ext cx="1871662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Taşıma </a:t>
            </a:r>
          </a:p>
          <a:p>
            <a:r>
              <a:rPr lang="tr-TR" sz="1600"/>
              <a:t>Depolanma </a:t>
            </a:r>
          </a:p>
          <a:p>
            <a:r>
              <a:rPr lang="tr-TR" sz="1600"/>
              <a:t>         </a:t>
            </a:r>
          </a:p>
        </p:txBody>
      </p:sp>
      <p:sp>
        <p:nvSpPr>
          <p:cNvPr id="133132" name="Text Box 12"/>
          <p:cNvSpPr txBox="1">
            <a:spLocks noChangeArrowheads="1"/>
          </p:cNvSpPr>
          <p:nvPr/>
        </p:nvSpPr>
        <p:spPr bwMode="auto">
          <a:xfrm>
            <a:off x="395288" y="3933825"/>
            <a:ext cx="1368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Erozyon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0" y="908050"/>
            <a:ext cx="45212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Taban seviyesini kontrol eden faktörler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Okyanuslar-Nihai taban seviyesi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Göller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Küçük akarsular için büyük akarsular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>
                <a:solidFill>
                  <a:srgbClr val="CCFFFF"/>
                </a:solidFill>
              </a:rPr>
              <a:t>E</a:t>
            </a:r>
            <a:r>
              <a:rPr lang="tr-TR" sz="2400">
                <a:solidFill>
                  <a:srgbClr val="CCFFFF"/>
                </a:solidFill>
              </a:rPr>
              <a:t>rozyona dayanıklı kayaçlar</a:t>
            </a:r>
            <a:r>
              <a:rPr lang="en-US" sz="2400">
                <a:solidFill>
                  <a:srgbClr val="CCFFFF"/>
                </a:solidFill>
              </a:rPr>
              <a:t> (</a:t>
            </a:r>
            <a:r>
              <a:rPr lang="tr-TR" sz="2400">
                <a:solidFill>
                  <a:srgbClr val="CCFFFF"/>
                </a:solidFill>
              </a:rPr>
              <a:t>geçici</a:t>
            </a:r>
            <a:r>
              <a:rPr lang="en-US" sz="2400">
                <a:solidFill>
                  <a:srgbClr val="CCFFFF"/>
                </a:solidFill>
              </a:rPr>
              <a:t>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Barajlar</a:t>
            </a:r>
            <a:r>
              <a:rPr lang="en-US" sz="2400">
                <a:solidFill>
                  <a:srgbClr val="CCFFFF"/>
                </a:solidFill>
              </a:rPr>
              <a:t> (re</a:t>
            </a:r>
            <a:r>
              <a:rPr lang="tr-TR" sz="2400">
                <a:solidFill>
                  <a:srgbClr val="CCFFFF"/>
                </a:solidFill>
              </a:rPr>
              <a:t>zervuarlar</a:t>
            </a:r>
            <a:r>
              <a:rPr lang="en-US" sz="2400">
                <a:solidFill>
                  <a:srgbClr val="CCFFFF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5450" y="620713"/>
            <a:ext cx="4908550" cy="6237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0" y="765175"/>
            <a:ext cx="488156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Akarsu tarihçesini etkileyen diğer faktörler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>
                <a:solidFill>
                  <a:srgbClr val="CCFFFF"/>
                </a:solidFill>
              </a:rPr>
              <a:t>I</a:t>
            </a:r>
            <a:r>
              <a:rPr lang="tr-TR" sz="2400">
                <a:solidFill>
                  <a:srgbClr val="CCFFFF"/>
                </a:solidFill>
              </a:rPr>
              <a:t>zostasi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>
                <a:solidFill>
                  <a:srgbClr val="CCFFFF"/>
                </a:solidFill>
              </a:rPr>
              <a:t>Te</a:t>
            </a:r>
            <a:r>
              <a:rPr lang="tr-TR" sz="2400">
                <a:solidFill>
                  <a:srgbClr val="CCFFFF"/>
                </a:solidFill>
              </a:rPr>
              <a:t>ktonik yükselme ve çökme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>
                <a:solidFill>
                  <a:srgbClr val="CCFFFF"/>
                </a:solidFill>
              </a:rPr>
              <a:t>D</a:t>
            </a:r>
            <a:r>
              <a:rPr lang="tr-TR" sz="2400">
                <a:solidFill>
                  <a:srgbClr val="CCFFFF"/>
                </a:solidFill>
              </a:rPr>
              <a:t>eğişik kayaç tipleri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Kayaçların yapısal özellikleri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İklim değişimi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tr-TR" sz="2400">
                <a:solidFill>
                  <a:srgbClr val="CCFFFF"/>
                </a:solidFill>
              </a:rPr>
              <a:t>Deniz düzeyi değişimi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4113" y="620713"/>
            <a:ext cx="4179887" cy="6237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44538" lvl="2" indent="-457200" algn="ctr">
              <a:buFontTx/>
              <a:buNone/>
            </a:pPr>
            <a:r>
              <a:rPr lang="tr-TR" sz="3200">
                <a:solidFill>
                  <a:srgbClr val="FFFFFF"/>
                </a:solidFill>
              </a:rPr>
              <a:t>İki tür taban seviyesi vardır</a:t>
            </a:r>
            <a:endParaRPr lang="en-US" sz="3200">
              <a:solidFill>
                <a:srgbClr val="FFFFFF"/>
              </a:solidFill>
            </a:endParaRPr>
          </a:p>
          <a:p>
            <a:pPr marL="744538" lvl="2" indent="-457200">
              <a:buFontTx/>
              <a:buAutoNum type="arabicParenR"/>
            </a:pPr>
            <a:r>
              <a:rPr lang="tr-TR" sz="2800">
                <a:solidFill>
                  <a:srgbClr val="CCFFFF"/>
                </a:solidFill>
              </a:rPr>
              <a:t>Nihai taban seviyesi</a:t>
            </a:r>
            <a:r>
              <a:rPr lang="en-US" sz="2800">
                <a:solidFill>
                  <a:srgbClr val="CCFFFF"/>
                </a:solidFill>
              </a:rPr>
              <a:t> = </a:t>
            </a:r>
            <a:r>
              <a:rPr lang="tr-TR" sz="2800">
                <a:solidFill>
                  <a:srgbClr val="CCFFFF"/>
                </a:solidFill>
              </a:rPr>
              <a:t>Deniz</a:t>
            </a:r>
            <a:r>
              <a:rPr lang="en-US" sz="2800">
                <a:solidFill>
                  <a:srgbClr val="CCFFFF"/>
                </a:solidFill>
              </a:rPr>
              <a:t> </a:t>
            </a:r>
            <a:r>
              <a:rPr lang="tr-TR" sz="2800">
                <a:solidFill>
                  <a:srgbClr val="CCFFFF"/>
                </a:solidFill>
              </a:rPr>
              <a:t>(okyanus</a:t>
            </a:r>
            <a:r>
              <a:rPr lang="en-US" sz="2800">
                <a:solidFill>
                  <a:srgbClr val="CCFFFF"/>
                </a:solidFill>
              </a:rPr>
              <a:t>)</a:t>
            </a:r>
            <a:r>
              <a:rPr lang="tr-TR" sz="2800">
                <a:solidFill>
                  <a:srgbClr val="CCFFFF"/>
                </a:solidFill>
              </a:rPr>
              <a:t> seviyesi</a:t>
            </a:r>
          </a:p>
          <a:p>
            <a:pPr marL="744538" lvl="2" indent="-457200">
              <a:buFontTx/>
              <a:buAutoNum type="arabicParenR"/>
            </a:pPr>
            <a:r>
              <a:rPr lang="tr-TR" sz="2800">
                <a:solidFill>
                  <a:srgbClr val="CCFFFF"/>
                </a:solidFill>
              </a:rPr>
              <a:t>Yerel taban seviyesi</a:t>
            </a:r>
          </a:p>
          <a:p>
            <a:pPr marL="2917825" lvl="3" indent="-412750">
              <a:buFontTx/>
              <a:buNone/>
            </a:pPr>
            <a:r>
              <a:rPr lang="tr-TR" sz="2400"/>
              <a:t>-</a:t>
            </a:r>
            <a:r>
              <a:rPr lang="tr-TR" sz="2400">
                <a:solidFill>
                  <a:srgbClr val="FFFFFF"/>
                </a:solidFill>
              </a:rPr>
              <a:t>Bu göl ve benzeri gibi rezervuarları kapsar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lvl="3" eaLnBrk="0" hangingPunct="0"/>
            <a:endParaRPr lang="en-US">
              <a:solidFill>
                <a:srgbClr val="CCFFFF"/>
              </a:solidFill>
            </a:endParaRPr>
          </a:p>
          <a:p>
            <a:pPr lvl="3" eaLnBrk="0" hangingPunct="0"/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Akarsuların izlediği yol</a:t>
            </a:r>
            <a:r>
              <a:rPr lang="en-US">
                <a:solidFill>
                  <a:srgbClr val="CCFFFF"/>
                </a:solidFill>
              </a:rPr>
              <a:t>:</a:t>
            </a:r>
          </a:p>
          <a:p>
            <a:pPr lvl="4" eaLnBrk="0" hangingPunct="0"/>
            <a:r>
              <a:rPr lang="tr-TR">
                <a:solidFill>
                  <a:srgbClr val="CCFFFF"/>
                </a:solidFill>
              </a:rPr>
              <a:t>Karanın eğimine</a:t>
            </a:r>
            <a:endParaRPr lang="en-US">
              <a:solidFill>
                <a:srgbClr val="CCFFFF"/>
              </a:solidFill>
            </a:endParaRPr>
          </a:p>
          <a:p>
            <a:pPr lvl="4" eaLnBrk="0" hangingPunct="0"/>
            <a:r>
              <a:rPr lang="tr-TR">
                <a:solidFill>
                  <a:srgbClr val="CCFFFF"/>
                </a:solidFill>
              </a:rPr>
              <a:t>Fay, çatlak ve kıvrım gibi jeolojik yapılara</a:t>
            </a:r>
            <a:endParaRPr lang="en-US">
              <a:solidFill>
                <a:srgbClr val="CCFFFF"/>
              </a:solidFill>
            </a:endParaRPr>
          </a:p>
          <a:p>
            <a:pPr lvl="4" eaLnBrk="0" hangingPunct="0"/>
            <a:r>
              <a:rPr lang="tr-TR">
                <a:solidFill>
                  <a:srgbClr val="CCFFFF"/>
                </a:solidFill>
              </a:rPr>
              <a:t>Kayaç sertliğine</a:t>
            </a:r>
            <a:endParaRPr lang="en-US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zoom/>
    <p:sndAc>
      <p:stSnd>
        <p:snd r:embed="rId3" name="Typewriter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noFill/>
          <a:ln/>
        </p:spPr>
        <p:txBody>
          <a:bodyPr lIns="92075" tIns="46038" rIns="92075" bIns="46038"/>
          <a:lstStyle/>
          <a:p>
            <a:pPr lvl="1" eaLnBrk="0" hangingPunct="0"/>
            <a:r>
              <a:rPr lang="tr-TR">
                <a:solidFill>
                  <a:srgbClr val="CCFFFF"/>
                </a:solidFill>
              </a:rPr>
              <a:t>Akarsu profili ve ilişkili kavramlar</a:t>
            </a:r>
            <a:endParaRPr lang="en-US">
              <a:solidFill>
                <a:srgbClr val="CCFFFF"/>
              </a:solidFill>
            </a:endParaRPr>
          </a:p>
          <a:p>
            <a:pPr lvl="2" eaLnBrk="0" hangingPunct="0"/>
            <a:r>
              <a:rPr lang="tr-TR" sz="2800">
                <a:solidFill>
                  <a:srgbClr val="CCFFFF"/>
                </a:solidFill>
              </a:rPr>
              <a:t>Akarsu profilinde üç bölüm vardır</a:t>
            </a:r>
            <a:endParaRPr lang="en-US" sz="2800">
              <a:solidFill>
                <a:srgbClr val="CCFFFF"/>
              </a:solidFill>
            </a:endParaRPr>
          </a:p>
          <a:p>
            <a:pPr lvl="3" eaLnBrk="0" hangingPunct="0"/>
            <a:r>
              <a:rPr lang="tr-TR" sz="2400">
                <a:solidFill>
                  <a:srgbClr val="CCFFFF"/>
                </a:solidFill>
              </a:rPr>
              <a:t>Akarsuyun baş-en üst- kesimi (kaynak-memba)</a:t>
            </a:r>
            <a:r>
              <a:rPr lang="en-US" sz="2400">
                <a:solidFill>
                  <a:srgbClr val="CCFFFF"/>
                </a:solidFill>
              </a:rPr>
              <a:t> </a:t>
            </a:r>
          </a:p>
          <a:p>
            <a:pPr lvl="4" eaLnBrk="0" hangingPunct="0"/>
            <a:r>
              <a:rPr lang="tr-TR">
                <a:solidFill>
                  <a:srgbClr val="CCFFFF"/>
                </a:solidFill>
              </a:rPr>
              <a:t>Su bölümü çizgisinin üst kesimleri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 sz="2400">
                <a:solidFill>
                  <a:srgbClr val="CCFFFF"/>
                </a:solidFill>
              </a:rPr>
              <a:t>Kavşak-birleşme bölümü</a:t>
            </a:r>
            <a:endParaRPr lang="en-US" sz="2400">
              <a:solidFill>
                <a:srgbClr val="CCFFFF"/>
              </a:solidFill>
            </a:endParaRPr>
          </a:p>
          <a:p>
            <a:pPr lvl="4" eaLnBrk="0" hangingPunct="0"/>
            <a:r>
              <a:rPr lang="tr-TR">
                <a:solidFill>
                  <a:srgbClr val="CCFFFF"/>
                </a:solidFill>
              </a:rPr>
              <a:t>Kanalların birbirleri ile birleştikleri bölüm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 sz="2400">
                <a:solidFill>
                  <a:srgbClr val="CCFFFF"/>
                </a:solidFill>
              </a:rPr>
              <a:t>Ağız (mansab)</a:t>
            </a:r>
            <a:endParaRPr lang="en-US" sz="2400">
              <a:solidFill>
                <a:srgbClr val="CCFFFF"/>
              </a:solidFill>
            </a:endParaRPr>
          </a:p>
          <a:p>
            <a:pPr lvl="4" eaLnBrk="0" hangingPunct="0"/>
            <a:r>
              <a:rPr lang="tr-TR">
                <a:solidFill>
                  <a:srgbClr val="CCFFFF"/>
                </a:solidFill>
              </a:rPr>
              <a:t>Nehrin göl, okyanus ve denizlere döküldüğü kesim</a:t>
            </a:r>
            <a:endParaRPr lang="en-US">
              <a:solidFill>
                <a:srgbClr val="CCFFFF"/>
              </a:solidFill>
            </a:endParaRPr>
          </a:p>
          <a:p>
            <a:pPr lvl="4" eaLnBrk="0" hangingPunct="0"/>
            <a:r>
              <a:rPr lang="tr-TR" sz="2800">
                <a:solidFill>
                  <a:srgbClr val="CCFFFF"/>
                </a:solidFill>
              </a:rPr>
              <a:t>Bir akıntının eğimi baş kesiminde en büyük, ağız kesiminde ise en küçüktür</a:t>
            </a:r>
            <a:endParaRPr lang="en-US" sz="280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pull/>
    <p:sndAc>
      <p:stSnd>
        <p:snd r:embed="rId3" name="Whoosh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 bldLvl="4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9144000" cy="358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428860" y="1000108"/>
            <a:ext cx="278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tr-TR" sz="3600" dirty="0">
                <a:solidFill>
                  <a:srgbClr val="FFFFFF"/>
                </a:solidFill>
                <a:latin typeface="Times New Roman" pitchFamily="18" charset="0"/>
              </a:rPr>
              <a:t>Akarsu Profili</a:t>
            </a:r>
            <a:endParaRPr lang="en-US" sz="36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27088" y="1844675"/>
            <a:ext cx="8651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Baş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027988" y="1989138"/>
            <a:ext cx="900112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Ağız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8101013" y="4076700"/>
            <a:ext cx="10429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Okyanus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724525" y="4076700"/>
            <a:ext cx="18002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Gradyan düşük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 rot="1364639">
            <a:off x="539750" y="3357563"/>
            <a:ext cx="1008063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gradyan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 rot="779677">
            <a:off x="1403350" y="3644900"/>
            <a:ext cx="9366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yüksek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 rot="291186">
            <a:off x="3128963" y="4384675"/>
            <a:ext cx="1873250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Boyuna profil    </a:t>
            </a:r>
          </a:p>
        </p:txBody>
      </p:sp>
    </p:spTree>
  </p:cSld>
  <p:clrMapOvr>
    <a:masterClrMapping/>
  </p:clrMapOvr>
  <p:transition>
    <p:zoom dir="in"/>
    <p:sndAc>
      <p:stSnd>
        <p:snd r:embed="rId3" name="Screeching Brakes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8915400" cy="6324600"/>
          </a:xfrm>
          <a:noFill/>
          <a:ln/>
        </p:spPr>
        <p:txBody>
          <a:bodyPr lIns="92075" tIns="46038" rIns="92075" bIns="46038"/>
          <a:lstStyle/>
          <a:p>
            <a:pPr lvl="2" eaLnBrk="0" hangingPunct="0"/>
            <a:endParaRPr lang="en-US">
              <a:solidFill>
                <a:srgbClr val="CCFFFF"/>
              </a:solidFill>
            </a:endParaRP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Baş kesiminde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Erozyon egemendir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endParaRPr lang="en-US">
              <a:solidFill>
                <a:srgbClr val="CCFFFF"/>
              </a:solidFill>
            </a:endParaRP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Orta kesiminde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Sediment taşınması egemendir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endParaRPr lang="en-US">
              <a:solidFill>
                <a:srgbClr val="CCFFFF"/>
              </a:solidFill>
            </a:endParaRP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Ağız kesimi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Sedimentler birikir</a:t>
            </a:r>
            <a:endParaRPr lang="en-US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cover/>
    <p:sndAc>
      <p:stSnd>
        <p:snd r:embed="rId3" name="Camera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bldLvl="4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lvl="1" eaLnBrk="0" hangingPunct="0"/>
            <a:r>
              <a:rPr lang="tr-TR">
                <a:solidFill>
                  <a:srgbClr val="CCFFFF"/>
                </a:solidFill>
              </a:rPr>
              <a:t>Akarsu sistemi</a:t>
            </a:r>
            <a:endParaRPr lang="en-US">
              <a:solidFill>
                <a:srgbClr val="CCFFFF"/>
              </a:solidFill>
            </a:endParaRP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Kollar</a:t>
            </a: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Ana kanala malzeme ve su sağlayan daha küçük kollar</a:t>
            </a:r>
          </a:p>
          <a:p>
            <a:pPr lvl="2" eaLnBrk="0" hangingPunct="0"/>
            <a:endParaRPr lang="tr-TR">
              <a:solidFill>
                <a:srgbClr val="CCFFFF"/>
              </a:solidFill>
            </a:endParaRP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Ana akıntı</a:t>
            </a: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Ana gövde veya ana akıntı, akış sisteminde kollardan malzeme ve suyu alan ana taşıyıcı sistemdir.</a:t>
            </a:r>
            <a:endParaRPr lang="en-US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random/>
    <p:sndAc>
      <p:stSnd>
        <p:snd r:embed="rId3" name="Laser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Asteri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Asteri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Asteri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Asteri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Asteri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bldLvl="4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8915400" cy="5791200"/>
          </a:xfrm>
          <a:noFill/>
          <a:ln/>
        </p:spPr>
        <p:txBody>
          <a:bodyPr lIns="92075" tIns="46038" rIns="92075" bIns="46038"/>
          <a:lstStyle/>
          <a:p>
            <a:pPr lvl="1" eaLnBrk="0" hangingPunct="0"/>
            <a:r>
              <a:rPr lang="tr-TR" sz="3200" dirty="0">
                <a:solidFill>
                  <a:srgbClr val="CCFFFF"/>
                </a:solidFill>
              </a:rPr>
              <a:t>Akarsu hızı</a:t>
            </a:r>
            <a:endParaRPr lang="en-US" sz="3200" dirty="0">
              <a:solidFill>
                <a:srgbClr val="CCFFFF"/>
              </a:solidFill>
            </a:endParaRPr>
          </a:p>
          <a:p>
            <a:pPr lvl="4" eaLnBrk="0" hangingPunct="0"/>
            <a:r>
              <a:rPr lang="tr-TR" sz="2800" dirty="0">
                <a:solidFill>
                  <a:srgbClr val="CCFFFF"/>
                </a:solidFill>
              </a:rPr>
              <a:t>Akarsu hızı hem erozyon hem de depolanma oranını kontrol eder</a:t>
            </a:r>
          </a:p>
          <a:p>
            <a:pPr lvl="4" eaLnBrk="0" hangingPunct="0">
              <a:buFontTx/>
              <a:buNone/>
            </a:pPr>
            <a:r>
              <a:rPr lang="en-US" sz="2800" dirty="0">
                <a:solidFill>
                  <a:srgbClr val="CCFFFF"/>
                </a:solidFill>
              </a:rPr>
              <a:t>-</a:t>
            </a:r>
            <a:r>
              <a:rPr lang="tr-TR" sz="2800" dirty="0">
                <a:solidFill>
                  <a:srgbClr val="CCFFFF"/>
                </a:solidFill>
              </a:rPr>
              <a:t>Hızı fazla olunca daha fazla erozyon yapar</a:t>
            </a:r>
          </a:p>
          <a:p>
            <a:pPr lvl="4" eaLnBrk="0" hangingPunct="0">
              <a:buFontTx/>
              <a:buNone/>
            </a:pPr>
            <a:r>
              <a:rPr lang="tr-TR" sz="2800" dirty="0">
                <a:solidFill>
                  <a:srgbClr val="CCFFFF"/>
                </a:solidFill>
              </a:rPr>
              <a:t>-Hızı azalınca daha fazla </a:t>
            </a:r>
            <a:r>
              <a:rPr lang="tr-TR" sz="2800" dirty="0" err="1">
                <a:solidFill>
                  <a:srgbClr val="CCFFFF"/>
                </a:solidFill>
              </a:rPr>
              <a:t>sediment</a:t>
            </a:r>
            <a:r>
              <a:rPr lang="tr-TR" sz="2800" dirty="0">
                <a:solidFill>
                  <a:srgbClr val="CCFFFF"/>
                </a:solidFill>
              </a:rPr>
              <a:t> depolanır</a:t>
            </a:r>
          </a:p>
          <a:p>
            <a:pPr lvl="4" eaLnBrk="0" hangingPunct="0">
              <a:buFontTx/>
              <a:buNone/>
            </a:pPr>
            <a:r>
              <a:rPr lang="tr-TR" sz="2800" dirty="0">
                <a:solidFill>
                  <a:srgbClr val="FFFFFF"/>
                </a:solidFill>
              </a:rPr>
              <a:t>Akıntı hızını etkileyen faktörler</a:t>
            </a:r>
          </a:p>
          <a:p>
            <a:pPr lvl="4" eaLnBrk="0" hangingPunct="0">
              <a:buFontTx/>
              <a:buNone/>
            </a:pPr>
            <a:r>
              <a:rPr lang="en-US" sz="2800" dirty="0">
                <a:solidFill>
                  <a:srgbClr val="CCFFFF"/>
                </a:solidFill>
              </a:rPr>
              <a:t>A. </a:t>
            </a:r>
            <a:r>
              <a:rPr lang="tr-TR" sz="2800" dirty="0">
                <a:solidFill>
                  <a:srgbClr val="CCFFFF"/>
                </a:solidFill>
              </a:rPr>
              <a:t>Akıntı kanallarının şekli</a:t>
            </a:r>
            <a:endParaRPr lang="en-US" sz="2800" dirty="0">
              <a:solidFill>
                <a:srgbClr val="CCFFFF"/>
              </a:solidFill>
            </a:endParaRPr>
          </a:p>
          <a:p>
            <a:pPr lvl="4" eaLnBrk="0" hangingPunct="0"/>
            <a:r>
              <a:rPr lang="en-US" sz="2800" dirty="0">
                <a:solidFill>
                  <a:srgbClr val="CCFFFF"/>
                </a:solidFill>
              </a:rPr>
              <a:t>1. </a:t>
            </a:r>
            <a:r>
              <a:rPr lang="tr-TR" sz="2800" dirty="0">
                <a:solidFill>
                  <a:srgbClr val="CCFFFF"/>
                </a:solidFill>
              </a:rPr>
              <a:t>Derin-dar veya geniş-sığ kanal toplam su hızını geciktirir.</a:t>
            </a:r>
            <a:r>
              <a:rPr lang="en-US" sz="2800" dirty="0">
                <a:solidFill>
                  <a:srgbClr val="CCFFFF"/>
                </a:solidFill>
              </a:rPr>
              <a:t> </a:t>
            </a:r>
            <a:endParaRPr lang="tr-TR" sz="2800" dirty="0">
              <a:solidFill>
                <a:srgbClr val="CCFFFF"/>
              </a:solidFill>
            </a:endParaRPr>
          </a:p>
          <a:p>
            <a:pPr lvl="4" eaLnBrk="0" hangingPunct="0"/>
            <a:r>
              <a:rPr lang="en-US" sz="2800" dirty="0">
                <a:solidFill>
                  <a:srgbClr val="CCFFFF"/>
                </a:solidFill>
              </a:rPr>
              <a:t>2. </a:t>
            </a:r>
            <a:r>
              <a:rPr lang="tr-TR" sz="2800" dirty="0">
                <a:solidFill>
                  <a:srgbClr val="CCFFFF"/>
                </a:solidFill>
              </a:rPr>
              <a:t>Yarı dairesel kanal suyun daha hızlı hareketini sağlar</a:t>
            </a:r>
            <a:endParaRPr lang="en-US" sz="2800" dirty="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pull dir="ru"/>
    <p:sndAc>
      <p:stSnd>
        <p:snd r:embed="rId3" name="Typewriter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l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bldLvl="5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620713"/>
            <a:ext cx="4464050" cy="623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1214422"/>
            <a:ext cx="28003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tr-TR" sz="3600" dirty="0">
                <a:solidFill>
                  <a:srgbClr val="FFFFFF"/>
                </a:solidFill>
                <a:latin typeface="Times New Roman" pitchFamily="18" charset="0"/>
              </a:rPr>
              <a:t>Kanal şekli ve</a:t>
            </a:r>
          </a:p>
          <a:p>
            <a:pPr eaLnBrk="0" hangingPunct="0"/>
            <a:r>
              <a:rPr lang="tr-TR" sz="3600" dirty="0">
                <a:solidFill>
                  <a:srgbClr val="FFFFFF"/>
                </a:solidFill>
                <a:latin typeface="Times New Roman" pitchFamily="18" charset="0"/>
              </a:rPr>
              <a:t> akıntı hızı</a:t>
            </a:r>
            <a:endParaRPr lang="en-US" sz="36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 rot="-198863">
            <a:off x="5435600" y="692150"/>
            <a:ext cx="1223963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Genişlik 8 birim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948488" y="1773238"/>
            <a:ext cx="792162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Maksimum</a:t>
            </a:r>
          </a:p>
          <a:p>
            <a:r>
              <a:rPr lang="tr-TR" sz="800"/>
              <a:t>hız</a:t>
            </a:r>
          </a:p>
        </p:txBody>
      </p:sp>
    </p:spTree>
  </p:cSld>
  <p:clrMapOvr>
    <a:masterClrMapping/>
  </p:clrMapOvr>
  <p:transition>
    <p:pull dir="u"/>
    <p:sndAc>
      <p:stSnd>
        <p:snd r:embed="rId3" name="Screeching Brakes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8915400" cy="5791200"/>
          </a:xfrm>
          <a:noFill/>
          <a:ln/>
        </p:spPr>
        <p:txBody>
          <a:bodyPr lIns="92075" tIns="46038" rIns="92075" bIns="46038"/>
          <a:lstStyle/>
          <a:p>
            <a:pPr lvl="3" eaLnBrk="0" hangingPunct="0"/>
            <a:r>
              <a:rPr lang="tr-TR" sz="3200">
                <a:solidFill>
                  <a:srgbClr val="CCFFFF"/>
                </a:solidFill>
              </a:rPr>
              <a:t>Kanal pürüzlülüğü</a:t>
            </a:r>
            <a:endParaRPr lang="en-US" sz="3200">
              <a:solidFill>
                <a:srgbClr val="CCFFFF"/>
              </a:solidFill>
            </a:endParaRPr>
          </a:p>
          <a:p>
            <a:pPr lvl="4" eaLnBrk="0" hangingPunct="0"/>
            <a:r>
              <a:rPr lang="tr-TR" sz="3200">
                <a:solidFill>
                  <a:srgbClr val="FFFFFF"/>
                </a:solidFill>
              </a:rPr>
              <a:t>Büyük blok ve kayaç parçaları içeren pürüzlü kanallar su hızını düşürür</a:t>
            </a:r>
            <a:endParaRPr lang="en-US" sz="3200">
              <a:solidFill>
                <a:srgbClr val="FFFFFF"/>
              </a:solidFill>
            </a:endParaRPr>
          </a:p>
          <a:p>
            <a:pPr lvl="3" eaLnBrk="0" hangingPunct="0"/>
            <a:r>
              <a:rPr lang="tr-TR" sz="3200">
                <a:solidFill>
                  <a:srgbClr val="CCFFFF"/>
                </a:solidFill>
              </a:rPr>
              <a:t>Akarsu eğimi (gradyanı)</a:t>
            </a:r>
            <a:endParaRPr lang="en-US" sz="3200">
              <a:solidFill>
                <a:srgbClr val="CCFFFF"/>
              </a:solidFill>
            </a:endParaRPr>
          </a:p>
          <a:p>
            <a:pPr lvl="4" eaLnBrk="0" hangingPunct="0"/>
            <a:r>
              <a:rPr lang="tr-TR" sz="3200">
                <a:solidFill>
                  <a:srgbClr val="FFFFFF"/>
                </a:solidFill>
              </a:rPr>
              <a:t>Kanal eğiminin ölçümüdür</a:t>
            </a:r>
            <a:endParaRPr lang="en-US" sz="3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plit orient="vert" dir="in"/>
    <p:sndAc>
      <p:stSnd>
        <p:snd r:embed="rId3" name="Whoosh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ritical St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ritical St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ritical St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Critical St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bldLvl="5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8235950" cy="5791200"/>
          </a:xfrm>
          <a:noFill/>
          <a:ln/>
        </p:spPr>
        <p:txBody>
          <a:bodyPr lIns="92075" tIns="46038" rIns="92075" bIns="46038"/>
          <a:lstStyle/>
          <a:p>
            <a:pPr lvl="3" eaLnBrk="0" hangingPunct="0">
              <a:buFontTx/>
              <a:buNone/>
            </a:pPr>
            <a:r>
              <a:rPr lang="tr-TR" sz="2800" dirty="0">
                <a:solidFill>
                  <a:srgbClr val="FFFFFF"/>
                </a:solidFill>
              </a:rPr>
              <a:t>Akıntı boyunca kanal alanının değişimi</a:t>
            </a:r>
          </a:p>
          <a:p>
            <a:pPr lvl="3" eaLnBrk="0" hangingPunct="0"/>
            <a:r>
              <a:rPr lang="tr-TR" sz="2800" dirty="0">
                <a:solidFill>
                  <a:srgbClr val="CCFFFF"/>
                </a:solidFill>
              </a:rPr>
              <a:t>Eğer akıntı aşağı kanal alanı artarsa, akıntı hızı düşer</a:t>
            </a:r>
            <a:endParaRPr lang="en-US" sz="2800" dirty="0">
              <a:solidFill>
                <a:srgbClr val="CCFFFF"/>
              </a:solidFill>
            </a:endParaRPr>
          </a:p>
          <a:p>
            <a:pPr lvl="4" eaLnBrk="0" hangingPunct="0"/>
            <a:r>
              <a:rPr lang="tr-TR" sz="2800" dirty="0" err="1">
                <a:solidFill>
                  <a:srgbClr val="CCFFFF"/>
                </a:solidFill>
              </a:rPr>
              <a:t>Alüviyal</a:t>
            </a:r>
            <a:r>
              <a:rPr lang="tr-TR" sz="2800" dirty="0">
                <a:solidFill>
                  <a:srgbClr val="CCFFFF"/>
                </a:solidFill>
              </a:rPr>
              <a:t> yelpaze ve deltalar, Su hızının düşmesine bağlı olarak depolanma hızının arttığı zaman oluşur </a:t>
            </a:r>
          </a:p>
          <a:p>
            <a:pPr lvl="4" eaLnBrk="0" hangingPunct="0"/>
            <a:r>
              <a:rPr lang="tr-TR" sz="2800" dirty="0">
                <a:solidFill>
                  <a:srgbClr val="CCFFFF"/>
                </a:solidFill>
              </a:rPr>
              <a:t>Akıntı yükü</a:t>
            </a:r>
            <a:endParaRPr lang="en-US" sz="2800" dirty="0">
              <a:solidFill>
                <a:srgbClr val="CCFFFF"/>
              </a:solidFill>
            </a:endParaRPr>
          </a:p>
          <a:p>
            <a:pPr lvl="4" eaLnBrk="0" hangingPunct="0"/>
            <a:r>
              <a:rPr lang="tr-TR" sz="2800" dirty="0">
                <a:solidFill>
                  <a:srgbClr val="CCFFFF"/>
                </a:solidFill>
              </a:rPr>
              <a:t>Akarsu tarafından taşınan malzeme</a:t>
            </a:r>
            <a:endParaRPr lang="en-US" sz="2800" dirty="0">
              <a:solidFill>
                <a:srgbClr val="CCFFFF"/>
              </a:solidFill>
            </a:endParaRPr>
          </a:p>
          <a:p>
            <a:pPr lvl="4" eaLnBrk="0" hangingPunct="0"/>
            <a:r>
              <a:rPr lang="tr-TR" sz="2800" dirty="0">
                <a:solidFill>
                  <a:srgbClr val="CCFFFF"/>
                </a:solidFill>
              </a:rPr>
              <a:t>Taşıma gücü, bir akıntının taşıyabileceği maksimum büyüklükteki taneyi ifade eder</a:t>
            </a:r>
            <a:endParaRPr lang="en-US" sz="2800" dirty="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Defaul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Defaul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Defaul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Defaul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Defaul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Defaul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 bldLvl="5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8915400" cy="6165850"/>
          </a:xfrm>
          <a:noFill/>
          <a:ln/>
        </p:spPr>
        <p:txBody>
          <a:bodyPr lIns="92075" tIns="46038" rIns="92075" bIns="46038"/>
          <a:lstStyle/>
          <a:p>
            <a:pPr lvl="2" eaLnBrk="0" hangingPunct="0"/>
            <a:endParaRPr lang="tr-TR" sz="2000"/>
          </a:p>
          <a:p>
            <a:pPr lvl="2" eaLnBrk="0" hangingPunct="0"/>
            <a:endParaRPr lang="tr-TR" sz="2000"/>
          </a:p>
          <a:p>
            <a:pPr lvl="2" eaLnBrk="0" hangingPunct="0">
              <a:buFontTx/>
              <a:buNone/>
            </a:pPr>
            <a:r>
              <a:rPr lang="tr-TR" sz="3200">
                <a:solidFill>
                  <a:srgbClr val="FFFFFF"/>
                </a:solidFill>
              </a:rPr>
              <a:t>Bir akarsuda üç çeşit malzeme taşınır</a:t>
            </a:r>
          </a:p>
          <a:p>
            <a:pPr lvl="2" eaLnBrk="0" hangingPunct="0"/>
            <a:r>
              <a:rPr lang="tr-TR" sz="2800">
                <a:solidFill>
                  <a:srgbClr val="CCFFFF"/>
                </a:solidFill>
              </a:rPr>
              <a:t>Asılı yük</a:t>
            </a:r>
            <a:endParaRPr lang="en-US" sz="2800">
              <a:solidFill>
                <a:srgbClr val="CCFFFF"/>
              </a:solidFill>
            </a:endParaRP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Akarsuda asılı olarak taşınan malzemedir</a:t>
            </a:r>
            <a:endParaRPr lang="en-US" sz="1800">
              <a:solidFill>
                <a:srgbClr val="FFFFFF"/>
              </a:solidFill>
            </a:endParaRP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Genellikle kil ve silt boyutundaki tanelerdir</a:t>
            </a:r>
            <a:endParaRPr lang="en-US" sz="1800">
              <a:solidFill>
                <a:srgbClr val="FFFFFF"/>
              </a:solidFill>
            </a:endParaRP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Bir çok akarsu yükünün büyük bir bölümü asılı malzemeden oluşur</a:t>
            </a:r>
            <a:endParaRPr lang="en-US" sz="1800">
              <a:solidFill>
                <a:srgbClr val="FFFFFF"/>
              </a:solidFill>
            </a:endParaRPr>
          </a:p>
          <a:p>
            <a:pPr lvl="2" eaLnBrk="0" hangingPunct="0"/>
            <a:r>
              <a:rPr lang="tr-TR" sz="2800">
                <a:solidFill>
                  <a:srgbClr val="CCFFFF"/>
                </a:solidFill>
              </a:rPr>
              <a:t>Yatak yükü</a:t>
            </a:r>
            <a:endParaRPr lang="en-US" sz="2800">
              <a:solidFill>
                <a:srgbClr val="CCFFFF"/>
              </a:solidFill>
            </a:endParaRP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Akıntı taşıması esnasında kayan veya sıçrayan tanelerdir</a:t>
            </a: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Bir çok akarsu için kum boyu taneler</a:t>
            </a:r>
            <a:endParaRPr lang="en-US" sz="1800">
              <a:solidFill>
                <a:srgbClr val="FFFFFF"/>
              </a:solidFill>
            </a:endParaRPr>
          </a:p>
          <a:p>
            <a:pPr lvl="2" eaLnBrk="0" hangingPunct="0"/>
            <a:r>
              <a:rPr lang="tr-TR" sz="2800">
                <a:solidFill>
                  <a:srgbClr val="CCFFFF"/>
                </a:solidFill>
              </a:rPr>
              <a:t>Çözünmüş veya eriyik yük</a:t>
            </a:r>
            <a:endParaRPr lang="en-US" sz="2800">
              <a:solidFill>
                <a:srgbClr val="CCFFFF"/>
              </a:solidFill>
            </a:endParaRPr>
          </a:p>
          <a:p>
            <a:pPr lvl="3" eaLnBrk="0" hangingPunct="0"/>
            <a:r>
              <a:rPr lang="en-US" sz="1800"/>
              <a:t> </a:t>
            </a:r>
            <a:r>
              <a:rPr lang="tr-TR" sz="1800">
                <a:solidFill>
                  <a:srgbClr val="FFFFFF"/>
                </a:solidFill>
              </a:rPr>
              <a:t>Akıntı hızının bu yükün depolanması üzerinde herhangibir etkisi yoktur</a:t>
            </a:r>
            <a:r>
              <a:rPr lang="en-US" sz="1800">
                <a:solidFill>
                  <a:srgbClr val="FFFFFF"/>
                </a:solidFill>
              </a:rPr>
              <a:t>.</a:t>
            </a:r>
            <a:endParaRPr lang="tr-TR" sz="1800">
              <a:solidFill>
                <a:srgbClr val="FFFFFF"/>
              </a:solidFill>
            </a:endParaRP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Kimyasal eriyikler</a:t>
            </a:r>
          </a:p>
          <a:p>
            <a:pPr lvl="3" eaLnBrk="0" hangingPunct="0"/>
            <a:r>
              <a:rPr lang="tr-TR" sz="1800">
                <a:solidFill>
                  <a:srgbClr val="FFFFFF"/>
                </a:solidFill>
              </a:rPr>
              <a:t>Suya sertliğini ve tuzluluğunu belirler</a:t>
            </a:r>
            <a:endParaRPr 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checker/>
    <p:sndAc>
      <p:stSnd>
        <p:snd r:embed="rId3" name="Jungle Defaul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6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6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6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6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6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6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6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6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rr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 bldLvl="4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549275"/>
            <a:ext cx="9144000" cy="6308725"/>
          </a:xfrm>
          <a:noFill/>
          <a:ln/>
        </p:spPr>
      </p:pic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827088" y="549275"/>
            <a:ext cx="7416800" cy="1187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400"/>
              <a:t>Akarsuyun taşıdığı malzemeler</a:t>
            </a:r>
          </a:p>
          <a:p>
            <a:endParaRPr lang="tr-TR" sz="2400"/>
          </a:p>
          <a:p>
            <a:endParaRPr lang="tr-TR" sz="2400"/>
          </a:p>
        </p:txBody>
      </p:sp>
      <p:sp>
        <p:nvSpPr>
          <p:cNvPr id="102408" name="Text Box 8"/>
          <p:cNvSpPr txBox="1">
            <a:spLocks noChangeArrowheads="1"/>
          </p:cNvSpPr>
          <p:nvPr/>
        </p:nvSpPr>
        <p:spPr bwMode="auto">
          <a:xfrm rot="362585">
            <a:off x="2700338" y="2852738"/>
            <a:ext cx="8651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Akış</a:t>
            </a: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7380288" y="2997200"/>
            <a:ext cx="1763712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Asılı            </a:t>
            </a:r>
          </a:p>
          <a:p>
            <a:r>
              <a:rPr lang="tr-TR"/>
              <a:t>yük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7308850" y="4005263"/>
            <a:ext cx="647700" cy="1069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Silt</a:t>
            </a:r>
          </a:p>
          <a:p>
            <a:r>
              <a:rPr lang="tr-TR" sz="1600"/>
              <a:t>Ve</a:t>
            </a:r>
          </a:p>
          <a:p>
            <a:r>
              <a:rPr lang="tr-TR" sz="1600"/>
              <a:t>Kil</a:t>
            </a:r>
          </a:p>
          <a:p>
            <a:endParaRPr lang="tr-TR" sz="1600"/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7308850" y="5373688"/>
            <a:ext cx="719138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Kum</a:t>
            </a:r>
          </a:p>
        </p:txBody>
      </p: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7308850" y="5949950"/>
            <a:ext cx="792163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çakıl</a:t>
            </a:r>
          </a:p>
        </p:txBody>
      </p:sp>
      <p:sp>
        <p:nvSpPr>
          <p:cNvPr id="102413" name="Text Box 13"/>
          <p:cNvSpPr txBox="1">
            <a:spLocks noChangeArrowheads="1"/>
          </p:cNvSpPr>
          <p:nvPr/>
        </p:nvSpPr>
        <p:spPr bwMode="auto">
          <a:xfrm>
            <a:off x="8278813" y="5516563"/>
            <a:ext cx="865187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Yatak</a:t>
            </a:r>
          </a:p>
          <a:p>
            <a:r>
              <a:rPr lang="tr-TR"/>
              <a:t>yükü</a:t>
            </a:r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2124075" y="6092825"/>
            <a:ext cx="22320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Taban kayaçları</a:t>
            </a:r>
          </a:p>
        </p:txBody>
      </p:sp>
      <p:sp>
        <p:nvSpPr>
          <p:cNvPr id="102415" name="Text Box 15"/>
          <p:cNvSpPr txBox="1">
            <a:spLocks noChangeArrowheads="1"/>
          </p:cNvSpPr>
          <p:nvPr/>
        </p:nvSpPr>
        <p:spPr bwMode="auto">
          <a:xfrm>
            <a:off x="395288" y="4652963"/>
            <a:ext cx="10810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Dönme  </a:t>
            </a:r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1403350" y="5013325"/>
            <a:ext cx="1081088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kayma  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4067175" y="4581525"/>
            <a:ext cx="2160588" cy="639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Kum taneleri  sıçrama ile hareket eder</a:t>
            </a:r>
          </a:p>
          <a:p>
            <a:endParaRPr lang="tr-TR" sz="1200"/>
          </a:p>
        </p:txBody>
      </p:sp>
      <p:sp>
        <p:nvSpPr>
          <p:cNvPr id="102418" name="Text Box 18"/>
          <p:cNvSpPr txBox="1">
            <a:spLocks noChangeArrowheads="1"/>
          </p:cNvSpPr>
          <p:nvPr/>
        </p:nvSpPr>
        <p:spPr bwMode="auto">
          <a:xfrm rot="321464">
            <a:off x="611188" y="4149725"/>
            <a:ext cx="2736850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Çözünmüş yük </a:t>
            </a:r>
          </a:p>
        </p:txBody>
      </p:sp>
      <p:sp>
        <p:nvSpPr>
          <p:cNvPr id="102420" name="Text Box 20"/>
          <p:cNvSpPr txBox="1">
            <a:spLocks noChangeArrowheads="1"/>
          </p:cNvSpPr>
          <p:nvPr/>
        </p:nvSpPr>
        <p:spPr bwMode="auto">
          <a:xfrm>
            <a:off x="3059113" y="3933825"/>
            <a:ext cx="1081087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 </a:t>
            </a:r>
          </a:p>
        </p:txBody>
      </p:sp>
      <p:sp>
        <p:nvSpPr>
          <p:cNvPr id="102419" name="Text Box 19"/>
          <p:cNvSpPr txBox="1">
            <a:spLocks noChangeArrowheads="1"/>
          </p:cNvSpPr>
          <p:nvPr/>
        </p:nvSpPr>
        <p:spPr bwMode="auto">
          <a:xfrm>
            <a:off x="3995738" y="3573463"/>
            <a:ext cx="2952750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Silt ve kil türbulans içinde asılı olarak taşınır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6613"/>
            <a:ext cx="4495800" cy="5616575"/>
          </a:xfrm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80000"/>
              </a:lnSpc>
            </a:pPr>
            <a:r>
              <a:rPr lang="tr-TR" sz="2400">
                <a:solidFill>
                  <a:srgbClr val="FFFFFF"/>
                </a:solidFill>
              </a:rPr>
              <a:t>Akıntı ve drenaj desenleri, drenaj havzaları ve drenaj bölümleri</a:t>
            </a:r>
          </a:p>
          <a:p>
            <a:pPr eaLnBrk="0" hangingPunct="0">
              <a:lnSpc>
                <a:spcPct val="80000"/>
              </a:lnSpc>
            </a:pPr>
            <a:endParaRPr lang="en-US" sz="2400">
              <a:solidFill>
                <a:srgbClr val="FFFFFF"/>
              </a:solidFill>
            </a:endParaRPr>
          </a:p>
          <a:p>
            <a:pPr lvl="1" eaLnBrk="0" hangingPunct="0">
              <a:lnSpc>
                <a:spcPct val="80000"/>
              </a:lnSpc>
            </a:pPr>
            <a:r>
              <a:rPr lang="tr-TR" sz="2000">
                <a:solidFill>
                  <a:srgbClr val="CCFFFF"/>
                </a:solidFill>
              </a:rPr>
              <a:t>Kanal desenleri</a:t>
            </a:r>
            <a:endParaRPr lang="en-US" sz="2000">
              <a:solidFill>
                <a:srgbClr val="CCFFFF"/>
              </a:solidFill>
            </a:endParaRPr>
          </a:p>
          <a:p>
            <a:pPr lvl="4" eaLnBrk="0" hangingPunct="0">
              <a:lnSpc>
                <a:spcPct val="80000"/>
              </a:lnSpc>
            </a:pPr>
            <a:r>
              <a:rPr lang="tr-TR" sz="1600">
                <a:solidFill>
                  <a:srgbClr val="CCFFFF"/>
                </a:solidFill>
              </a:rPr>
              <a:t>Bireysel kanal şekillerinin oluşturduğu desendir</a:t>
            </a:r>
            <a:endParaRPr lang="en-US" sz="1600">
              <a:solidFill>
                <a:srgbClr val="CCFFFF"/>
              </a:solidFill>
            </a:endParaRPr>
          </a:p>
          <a:p>
            <a:pPr lvl="2" eaLnBrk="0" hangingPunct="0">
              <a:lnSpc>
                <a:spcPct val="80000"/>
              </a:lnSpc>
            </a:pPr>
            <a:r>
              <a:rPr lang="tr-TR" sz="1800">
                <a:solidFill>
                  <a:srgbClr val="CCFFFF"/>
                </a:solidFill>
              </a:rPr>
              <a:t>Düz</a:t>
            </a:r>
          </a:p>
          <a:p>
            <a:pPr lvl="3" eaLnBrk="0" hangingPunct="0">
              <a:lnSpc>
                <a:spcPct val="80000"/>
              </a:lnSpc>
            </a:pPr>
            <a:r>
              <a:rPr lang="tr-TR" sz="1600">
                <a:solidFill>
                  <a:srgbClr val="CCFFFF"/>
                </a:solidFill>
              </a:rPr>
              <a:t>Genellikle akarsuyun kaynak kesiminde gözlenir, Burada erozyon kanal içinde aşağıya doğrudur.</a:t>
            </a:r>
            <a:r>
              <a:rPr lang="en-US" sz="1600">
                <a:solidFill>
                  <a:srgbClr val="CCFFFF"/>
                </a:solidFill>
              </a:rPr>
              <a:t> </a:t>
            </a:r>
            <a:endParaRPr lang="tr-TR" sz="1600">
              <a:solidFill>
                <a:srgbClr val="CCFFFF"/>
              </a:solidFill>
            </a:endParaRPr>
          </a:p>
          <a:p>
            <a:pPr lvl="2" eaLnBrk="0" hangingPunct="0">
              <a:lnSpc>
                <a:spcPct val="80000"/>
              </a:lnSpc>
            </a:pPr>
            <a:endParaRPr lang="tr-TR" sz="1800">
              <a:solidFill>
                <a:srgbClr val="CCFFFF"/>
              </a:solidFill>
            </a:endParaRPr>
          </a:p>
          <a:p>
            <a:pPr lvl="2" eaLnBrk="0" hangingPunct="0">
              <a:lnSpc>
                <a:spcPct val="80000"/>
              </a:lnSpc>
            </a:pPr>
            <a:r>
              <a:rPr lang="tr-TR" sz="1800">
                <a:solidFill>
                  <a:srgbClr val="CCFFFF"/>
                </a:solidFill>
              </a:rPr>
              <a:t>Örgülü</a:t>
            </a:r>
          </a:p>
          <a:p>
            <a:pPr lvl="3" eaLnBrk="0" hangingPunct="0">
              <a:lnSpc>
                <a:spcPct val="80000"/>
              </a:lnSpc>
            </a:pPr>
            <a:r>
              <a:rPr lang="tr-TR" sz="1600">
                <a:solidFill>
                  <a:srgbClr val="CCFFFF"/>
                </a:solidFill>
              </a:rPr>
              <a:t>Saç örgüsü şeklinde</a:t>
            </a:r>
          </a:p>
          <a:p>
            <a:pPr lvl="2" eaLnBrk="0" hangingPunct="0">
              <a:lnSpc>
                <a:spcPct val="80000"/>
              </a:lnSpc>
            </a:pPr>
            <a:r>
              <a:rPr lang="tr-TR" sz="1800">
                <a:solidFill>
                  <a:srgbClr val="CCFFFF"/>
                </a:solidFill>
              </a:rPr>
              <a:t>Menderesli kanal</a:t>
            </a:r>
          </a:p>
          <a:p>
            <a:pPr lvl="3" eaLnBrk="0" hangingPunct="0">
              <a:lnSpc>
                <a:spcPct val="80000"/>
              </a:lnSpc>
            </a:pPr>
            <a:r>
              <a:rPr lang="tr-TR" sz="1600">
                <a:solidFill>
                  <a:srgbClr val="CCFFFF"/>
                </a:solidFill>
              </a:rPr>
              <a:t>Yılan şekilli olan akarsu bölümüdür. Genellikle akarsuyun aşağı kesimlerinde gözlenir, ağız kesiminde oldukça önemlidir.</a:t>
            </a:r>
            <a:endParaRPr lang="en-US" sz="1600">
              <a:solidFill>
                <a:srgbClr val="CCFFFF"/>
              </a:solidFill>
            </a:endParaRP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11700" y="620713"/>
            <a:ext cx="4073525" cy="623728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51725" y="620713"/>
            <a:ext cx="1295400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Düz kanal  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7451725" y="2349500"/>
            <a:ext cx="1295400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Örgülü kanall  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7667625" y="5013325"/>
            <a:ext cx="1295400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600"/>
              <a:t>Menderesli</a:t>
            </a:r>
          </a:p>
          <a:p>
            <a:r>
              <a:rPr lang="tr-TR" sz="1600"/>
              <a:t>kanal</a:t>
            </a:r>
          </a:p>
        </p:txBody>
      </p:sp>
    </p:spTree>
  </p:cSld>
  <p:clrMapOvr>
    <a:masterClrMapping/>
  </p:clrMapOvr>
  <p:transition>
    <p:zoom dir="in"/>
    <p:sndAc>
      <p:stSnd>
        <p:snd r:embed="rId3" name="Jungle Critical Sto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Exclama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914400" y="762000"/>
            <a:ext cx="7772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Düz kanallar topoğrafya ile sınırlandırılmış bölgelerde aşağıya doğru erozyonla oluşur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CCFFFF"/>
                </a:solidFill>
              </a:rPr>
              <a:t>Gen</a:t>
            </a:r>
            <a:r>
              <a:rPr lang="tr-TR" sz="2400">
                <a:solidFill>
                  <a:srgbClr val="CCFFFF"/>
                </a:solidFill>
              </a:rPr>
              <a:t>ellikle dağlık bölgelerde daha düşük dereceli akarsu kollarında görülür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45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6623050" cy="4370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85860"/>
            <a:ext cx="4465638" cy="3744912"/>
          </a:xfrm>
          <a:noFill/>
          <a:ln/>
        </p:spPr>
        <p:txBody>
          <a:bodyPr lIns="92075" tIns="46038" rIns="92075" bIns="46038"/>
          <a:lstStyle/>
          <a:p>
            <a:pPr lvl="3" eaLnBrk="0" hangingPunct="0">
              <a:lnSpc>
                <a:spcPct val="80000"/>
              </a:lnSpc>
            </a:pPr>
            <a:r>
              <a:rPr lang="tr-TR" sz="1800" b="1" dirty="0">
                <a:solidFill>
                  <a:srgbClr val="FFFFFF"/>
                </a:solidFill>
              </a:rPr>
              <a:t>Örgülü kanal</a:t>
            </a:r>
            <a:endParaRPr lang="en-US" sz="1800" b="1" dirty="0">
              <a:solidFill>
                <a:srgbClr val="FFFFFF"/>
              </a:solidFill>
            </a:endParaRPr>
          </a:p>
          <a:p>
            <a:pPr lvl="4" eaLnBrk="0" hangingPunct="0">
              <a:lnSpc>
                <a:spcPct val="80000"/>
              </a:lnSpc>
            </a:pPr>
            <a:r>
              <a:rPr lang="tr-TR" sz="1800" b="1" dirty="0">
                <a:solidFill>
                  <a:srgbClr val="CCFFFF"/>
                </a:solidFill>
              </a:rPr>
              <a:t>Saç örgüsü şeklinde olan kanal desenidir.</a:t>
            </a:r>
            <a:endParaRPr lang="en-US" sz="1800" b="1" dirty="0">
              <a:solidFill>
                <a:srgbClr val="CCFFFF"/>
              </a:solidFill>
            </a:endParaRPr>
          </a:p>
          <a:p>
            <a:pPr lvl="4" eaLnBrk="0" hangingPunct="0">
              <a:lnSpc>
                <a:spcPct val="80000"/>
              </a:lnSpc>
            </a:pPr>
            <a:r>
              <a:rPr lang="tr-TR" sz="1800" b="1" dirty="0">
                <a:solidFill>
                  <a:srgbClr val="CCFFFF"/>
                </a:solidFill>
              </a:rPr>
              <a:t>Bir akıntının eğimi veya boşalımının azalmasına bağlı olarak gelişir</a:t>
            </a:r>
          </a:p>
          <a:p>
            <a:pPr lvl="4" eaLnBrk="0" hangingPunct="0">
              <a:lnSpc>
                <a:spcPct val="80000"/>
              </a:lnSpc>
            </a:pPr>
            <a:r>
              <a:rPr lang="tr-TR" sz="1800" b="1" dirty="0">
                <a:solidFill>
                  <a:srgbClr val="CCFFFF"/>
                </a:solidFill>
              </a:rPr>
              <a:t>Genellikle dağ önlerinde görülür</a:t>
            </a:r>
          </a:p>
          <a:p>
            <a:pPr lvl="4" eaLnBrk="0" hangingPunct="0">
              <a:lnSpc>
                <a:spcPct val="80000"/>
              </a:lnSpc>
            </a:pPr>
            <a:r>
              <a:rPr lang="tr-TR" sz="1800" b="1" dirty="0">
                <a:solidFill>
                  <a:srgbClr val="CCFFFF"/>
                </a:solidFill>
              </a:rPr>
              <a:t>Bu sistemde bir çok kanal vardır</a:t>
            </a:r>
          </a:p>
          <a:p>
            <a:pPr lvl="4" eaLnBrk="0" hangingPunct="0">
              <a:lnSpc>
                <a:spcPct val="80000"/>
              </a:lnSpc>
            </a:pPr>
            <a:r>
              <a:rPr lang="tr-TR" sz="1800" b="1" dirty="0">
                <a:solidFill>
                  <a:srgbClr val="CCFFFF"/>
                </a:solidFill>
              </a:rPr>
              <a:t>Kanallar sık sık yer değiştirir</a:t>
            </a:r>
            <a:endParaRPr lang="en-US" sz="1800" b="1" dirty="0">
              <a:solidFill>
                <a:srgbClr val="CCFFFF"/>
              </a:solidFill>
            </a:endParaRPr>
          </a:p>
        </p:txBody>
      </p:sp>
      <p:pic>
        <p:nvPicPr>
          <p:cNvPr id="32771" name="Picture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620713"/>
            <a:ext cx="4356100" cy="617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hecker/>
    <p:sndAc>
      <p:stSnd>
        <p:snd r:embed="rId3" name="Jungle C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 bldLvl="3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endParaRPr lang="en-US" sz="2800"/>
          </a:p>
          <a:p>
            <a:endParaRPr lang="en-US" sz="28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914400" y="762000"/>
            <a:ext cx="7772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Menderesli akıntılar yılankavi veya ilmek şekilli büklümlere sahip kanallardan oluşur.</a:t>
            </a:r>
            <a:r>
              <a:rPr lang="en-US" sz="2400">
                <a:solidFill>
                  <a:srgbClr val="CCFFFF"/>
                </a:solidFill>
              </a:rPr>
              <a:t> </a:t>
            </a:r>
            <a:endParaRPr lang="tr-TR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Özellikle dere gradyanın çok düşük oluğu yerlerde gelişirler.</a:t>
            </a: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400">
                <a:solidFill>
                  <a:srgbClr val="CCFFFF"/>
                </a:solidFill>
              </a:rPr>
              <a:t>Genellikle açık ve düz arazilerde oluşurlar</a:t>
            </a: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49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819400"/>
            <a:ext cx="5041900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r>
              <a:rPr lang="tr-TR" sz="2400">
                <a:solidFill>
                  <a:srgbClr val="CCFFFF"/>
                </a:solidFill>
              </a:rPr>
              <a:t>Menderesli akarsular kendi taşma ovalarına doğru göç ederler. Dış bankı aşındırırken iç kesimde çökelme yaparlar</a:t>
            </a:r>
            <a:endParaRPr lang="en-US" sz="2800">
              <a:solidFill>
                <a:srgbClr val="CCFFFF"/>
              </a:solidFill>
            </a:endParaRPr>
          </a:p>
          <a:p>
            <a:pPr lvl="1"/>
            <a:endParaRPr lang="en-US" sz="2400">
              <a:solidFill>
                <a:srgbClr val="CCFFFF"/>
              </a:solidFill>
            </a:endParaRPr>
          </a:p>
          <a:p>
            <a:endParaRPr lang="en-US" sz="2400">
              <a:solidFill>
                <a:srgbClr val="CCFFFF"/>
              </a:solidFill>
            </a:endParaRP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914400" y="762000"/>
            <a:ext cx="7772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CCFFFF"/>
              </a:solidFill>
            </a:endParaRPr>
          </a:p>
        </p:txBody>
      </p:sp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8964613" cy="435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1562" name="Text Box 10"/>
          <p:cNvSpPr txBox="1">
            <a:spLocks noChangeArrowheads="1"/>
          </p:cNvSpPr>
          <p:nvPr/>
        </p:nvSpPr>
        <p:spPr bwMode="auto">
          <a:xfrm>
            <a:off x="2339975" y="3213100"/>
            <a:ext cx="1439863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Bankın erozyonu </a:t>
            </a: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763713" y="4149725"/>
            <a:ext cx="12239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Nokta barında depolanma</a:t>
            </a:r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5724525" y="3213100"/>
            <a:ext cx="86518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Maksimum</a:t>
            </a:r>
          </a:p>
          <a:p>
            <a:r>
              <a:rPr lang="tr-TR" sz="1000"/>
              <a:t>hız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52675"/>
            <a:ext cx="3665538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1251" name="Picture 3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14588"/>
            <a:ext cx="3821113" cy="33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2117725" y="836613"/>
            <a:ext cx="55435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endParaRPr lang="tr-TR" sz="3600">
              <a:solidFill>
                <a:srgbClr val="CCFFFF"/>
              </a:solidFill>
              <a:latin typeface="Times New Roman" pitchFamily="18" charset="0"/>
            </a:endParaRPr>
          </a:p>
          <a:p>
            <a:pPr eaLnBrk="0" hangingPunct="0"/>
            <a:r>
              <a:rPr lang="tr-TR" sz="3600">
                <a:solidFill>
                  <a:srgbClr val="CCFFFF"/>
                </a:solidFill>
                <a:latin typeface="Times New Roman" pitchFamily="18" charset="0"/>
              </a:rPr>
              <a:t>Terkedilmiş kanalın oluşumu</a:t>
            </a:r>
            <a:endParaRPr lang="en-US" sz="3600">
              <a:solidFill>
                <a:srgbClr val="CC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fade thruBlk="1"/>
    <p:sndAc>
      <p:stSnd>
        <p:snd r:embed="rId3" name="Jungle Error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9650" y="2152650"/>
            <a:ext cx="4743450" cy="372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3071802" y="1071546"/>
            <a:ext cx="3498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tr-TR" sz="3600" dirty="0" err="1">
                <a:solidFill>
                  <a:srgbClr val="CCFFFF"/>
                </a:solidFill>
                <a:latin typeface="Times New Roman" pitchFamily="18" charset="0"/>
              </a:rPr>
              <a:t>Terkedilmiş</a:t>
            </a:r>
            <a:r>
              <a:rPr lang="tr-TR" sz="3600" dirty="0">
                <a:solidFill>
                  <a:srgbClr val="CCFFFF"/>
                </a:solidFill>
                <a:latin typeface="Times New Roman" pitchFamily="18" charset="0"/>
              </a:rPr>
              <a:t> kanal</a:t>
            </a:r>
            <a:endParaRPr lang="en-US" sz="3600" dirty="0">
              <a:solidFill>
                <a:srgbClr val="CC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randomBar/>
    <p:sndAc>
      <p:stSnd>
        <p:snd r:embed="rId3" name="Laser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lvl="1" eaLnBrk="0" hangingPunct="0"/>
            <a:r>
              <a:rPr lang="tr-TR" sz="2400">
                <a:solidFill>
                  <a:srgbClr val="CCFFFF"/>
                </a:solidFill>
              </a:rPr>
              <a:t>Taşma düzlüğü(ovası) ve doğal</a:t>
            </a:r>
            <a:r>
              <a:rPr lang="en-US" sz="2400">
                <a:solidFill>
                  <a:srgbClr val="CCFFFF"/>
                </a:solidFill>
              </a:rPr>
              <a:t> </a:t>
            </a:r>
            <a:r>
              <a:rPr lang="tr-TR" sz="2400">
                <a:solidFill>
                  <a:srgbClr val="CCFFFF"/>
                </a:solidFill>
              </a:rPr>
              <a:t>taşma seti</a:t>
            </a:r>
            <a:endParaRPr lang="en-US" sz="2400">
              <a:solidFill>
                <a:srgbClr val="CCFFFF"/>
              </a:solidFill>
            </a:endParaRPr>
          </a:p>
          <a:p>
            <a:pPr lvl="2" eaLnBrk="0" hangingPunct="0"/>
            <a:r>
              <a:rPr lang="tr-TR" sz="2000">
                <a:solidFill>
                  <a:srgbClr val="CCFFFF"/>
                </a:solidFill>
              </a:rPr>
              <a:t>Taşma ovası büyük akıntıları çevreleyen göreli olarak düz kesimlerdir. Taşma ovaları, akarsuyun kanalından taşması sonucu taşıdığı ince sedimentleri biriktirmesiyle oluşur.</a:t>
            </a:r>
            <a:r>
              <a:rPr lang="en-US" sz="2000">
                <a:solidFill>
                  <a:srgbClr val="CCFFFF"/>
                </a:solidFill>
              </a:rPr>
              <a:t> </a:t>
            </a:r>
            <a:endParaRPr lang="tr-TR" sz="2000">
              <a:solidFill>
                <a:srgbClr val="CCFFFF"/>
              </a:solidFill>
            </a:endParaRPr>
          </a:p>
          <a:p>
            <a:pPr lvl="2" eaLnBrk="0" hangingPunct="0"/>
            <a:r>
              <a:rPr lang="tr-TR" sz="2000">
                <a:solidFill>
                  <a:srgbClr val="CCFFFF"/>
                </a:solidFill>
              </a:rPr>
              <a:t>Doğal taşma seti ise taşma ovası üzerinde akarsuya paralel olarak uzanan bir sırttır.Taşma ovasında en yüksek kota sahip alandır.</a:t>
            </a:r>
            <a:r>
              <a:rPr lang="en-US" sz="2000">
                <a:solidFill>
                  <a:srgbClr val="CCFFFF"/>
                </a:solidFill>
              </a:rPr>
              <a:t> </a:t>
            </a:r>
            <a:endParaRPr lang="tr-TR" sz="2000">
              <a:solidFill>
                <a:srgbClr val="CCFFFF"/>
              </a:solidFill>
            </a:endParaRPr>
          </a:p>
          <a:p>
            <a:pPr lvl="2" eaLnBrk="0" hangingPunct="0"/>
            <a:r>
              <a:rPr lang="tr-TR" sz="2000">
                <a:solidFill>
                  <a:srgbClr val="CCFFFF"/>
                </a:solidFill>
              </a:rPr>
              <a:t>Taşma setleri akarsuyun taşması sonucu oluşurlar ve sonraki taşmaları engelleyebilirler.</a:t>
            </a:r>
            <a:endParaRPr lang="en-US" sz="200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strips dir="rd"/>
    <p:sndAc>
      <p:stSnd>
        <p:snd r:embed="rId3" name="Typewriter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7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7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7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7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7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7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7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7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build="p" bldLvl="4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268413"/>
            <a:ext cx="5832475" cy="558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15843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CA" sz="2400">
              <a:latin typeface="Times New Roman" pitchFamily="18" charset="0"/>
            </a:endParaRP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1643042" y="714356"/>
            <a:ext cx="526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tr-TR" sz="3600" dirty="0">
                <a:solidFill>
                  <a:srgbClr val="CCFFFF"/>
                </a:solidFill>
                <a:latin typeface="Times New Roman" pitchFamily="18" charset="0"/>
              </a:rPr>
              <a:t>Taşma ovası ve doğal setler</a:t>
            </a:r>
            <a:endParaRPr lang="en-US" sz="3600" dirty="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189445" name="Text Box 5"/>
          <p:cNvSpPr txBox="1">
            <a:spLocks noChangeArrowheads="1"/>
          </p:cNvSpPr>
          <p:nvPr/>
        </p:nvSpPr>
        <p:spPr bwMode="auto">
          <a:xfrm>
            <a:off x="2411413" y="3573463"/>
            <a:ext cx="122396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İri sedimentler </a:t>
            </a:r>
          </a:p>
        </p:txBody>
      </p:sp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3419475" y="3789363"/>
            <a:ext cx="1223963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İncesedimentler </a:t>
            </a: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5867400" y="1268413"/>
            <a:ext cx="12239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Taşma sırasındaki su seviyesi</a:t>
            </a: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2555875" y="1628775"/>
            <a:ext cx="5762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Vadi</a:t>
            </a:r>
          </a:p>
          <a:p>
            <a:r>
              <a:rPr lang="tr-TR" sz="1000"/>
              <a:t> duvarı </a:t>
            </a:r>
          </a:p>
        </p:txBody>
      </p:sp>
      <p:sp>
        <p:nvSpPr>
          <p:cNvPr id="189449" name="Text Box 9"/>
          <p:cNvSpPr txBox="1">
            <a:spLocks noChangeArrowheads="1"/>
          </p:cNvSpPr>
          <p:nvPr/>
        </p:nvSpPr>
        <p:spPr bwMode="auto">
          <a:xfrm>
            <a:off x="5435600" y="4941888"/>
            <a:ext cx="1008063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Taşma ovası</a:t>
            </a:r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4427538" y="5589588"/>
            <a:ext cx="79216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bataklık</a:t>
            </a:r>
          </a:p>
        </p:txBody>
      </p:sp>
      <p:sp>
        <p:nvSpPr>
          <p:cNvPr id="189451" name="Text Box 11"/>
          <p:cNvSpPr txBox="1">
            <a:spLocks noChangeArrowheads="1"/>
          </p:cNvSpPr>
          <p:nvPr/>
        </p:nvSpPr>
        <p:spPr bwMode="auto">
          <a:xfrm>
            <a:off x="3635375" y="4941888"/>
            <a:ext cx="5762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Doğal </a:t>
            </a:r>
          </a:p>
          <a:p>
            <a:r>
              <a:rPr lang="tr-TR" sz="1000"/>
              <a:t>setler </a:t>
            </a:r>
          </a:p>
        </p:txBody>
      </p:sp>
      <p:sp>
        <p:nvSpPr>
          <p:cNvPr id="189452" name="Text Box 12"/>
          <p:cNvSpPr txBox="1">
            <a:spLocks noChangeArrowheads="1"/>
          </p:cNvSpPr>
          <p:nvPr/>
        </p:nvSpPr>
        <p:spPr bwMode="auto">
          <a:xfrm>
            <a:off x="5580063" y="4076700"/>
            <a:ext cx="1223962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sz="800"/>
          </a:p>
        </p:txBody>
      </p:sp>
    </p:spTree>
  </p:cSld>
  <p:clrMapOvr>
    <a:masterClrMapping/>
  </p:clrMapOvr>
  <p:transition>
    <p:random/>
    <p:sndAc>
      <p:stSnd>
        <p:snd r:embed="rId3" name="Whoosh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9" name="Picture 3" descr="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06487"/>
            <a:ext cx="3609975" cy="568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8180" name="Picture 4" descr="a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3463" y="3546475"/>
            <a:ext cx="5570537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827088" y="2897187"/>
            <a:ext cx="792162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Taşma ovası</a:t>
            </a: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827088" y="4841875"/>
            <a:ext cx="792162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Taşma ovası</a:t>
            </a:r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5724525" y="6642100"/>
            <a:ext cx="792163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Taşma ovası</a:t>
            </a:r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6659563" y="3689350"/>
            <a:ext cx="360362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set</a:t>
            </a:r>
          </a:p>
        </p:txBody>
      </p:sp>
      <p:sp>
        <p:nvSpPr>
          <p:cNvPr id="178185" name="Text Box 9"/>
          <p:cNvSpPr txBox="1">
            <a:spLocks noChangeArrowheads="1"/>
          </p:cNvSpPr>
          <p:nvPr/>
        </p:nvSpPr>
        <p:spPr bwMode="auto">
          <a:xfrm>
            <a:off x="6948488" y="3762375"/>
            <a:ext cx="5048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Nokta barı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7596188" y="3833812"/>
            <a:ext cx="504825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Kanal</a:t>
            </a:r>
          </a:p>
        </p:txBody>
      </p:sp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8172450" y="3689350"/>
            <a:ext cx="360363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set</a:t>
            </a:r>
          </a:p>
        </p:txBody>
      </p:sp>
      <p:sp>
        <p:nvSpPr>
          <p:cNvPr id="178188" name="Text Box 12"/>
          <p:cNvSpPr txBox="1">
            <a:spLocks noChangeArrowheads="1"/>
          </p:cNvSpPr>
          <p:nvPr/>
        </p:nvSpPr>
        <p:spPr bwMode="auto">
          <a:xfrm>
            <a:off x="5292725" y="5849937"/>
            <a:ext cx="719138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Nokta barı sed.</a:t>
            </a:r>
          </a:p>
        </p:txBody>
      </p:sp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6516688" y="6354762"/>
            <a:ext cx="1296987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Eski alüvyon çökelleri</a:t>
            </a:r>
          </a:p>
        </p:txBody>
      </p:sp>
      <p:sp>
        <p:nvSpPr>
          <p:cNvPr id="178190" name="Text Box 14"/>
          <p:cNvSpPr txBox="1">
            <a:spLocks noChangeArrowheads="1"/>
          </p:cNvSpPr>
          <p:nvPr/>
        </p:nvSpPr>
        <p:spPr bwMode="auto">
          <a:xfrm>
            <a:off x="8172450" y="6065837"/>
            <a:ext cx="5048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Ana</a:t>
            </a:r>
          </a:p>
          <a:p>
            <a:r>
              <a:rPr lang="tr-TR" sz="800"/>
              <a:t>kaya</a:t>
            </a:r>
          </a:p>
        </p:txBody>
      </p:sp>
      <p:sp>
        <p:nvSpPr>
          <p:cNvPr id="178191" name="Text Box 15"/>
          <p:cNvSpPr txBox="1">
            <a:spLocks noChangeArrowheads="1"/>
          </p:cNvSpPr>
          <p:nvPr/>
        </p:nvSpPr>
        <p:spPr bwMode="auto">
          <a:xfrm>
            <a:off x="6877050" y="5634037"/>
            <a:ext cx="8636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Bank çökelleri</a:t>
            </a:r>
          </a:p>
        </p:txBody>
      </p:sp>
      <p:sp>
        <p:nvSpPr>
          <p:cNvPr id="178192" name="Text Box 16"/>
          <p:cNvSpPr txBox="1">
            <a:spLocks noChangeArrowheads="1"/>
          </p:cNvSpPr>
          <p:nvPr/>
        </p:nvSpPr>
        <p:spPr bwMode="auto">
          <a:xfrm rot="-2700000">
            <a:off x="4284663" y="4625975"/>
            <a:ext cx="647700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yükselti</a:t>
            </a:r>
          </a:p>
        </p:txBody>
      </p:sp>
      <p:sp>
        <p:nvSpPr>
          <p:cNvPr id="178193" name="Text Box 17"/>
          <p:cNvSpPr txBox="1">
            <a:spLocks noChangeArrowheads="1"/>
          </p:cNvSpPr>
          <p:nvPr/>
        </p:nvSpPr>
        <p:spPr bwMode="auto">
          <a:xfrm rot="6506097">
            <a:off x="8243094" y="4914106"/>
            <a:ext cx="647700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yükselti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lvl="1" eaLnBrk="0" hangingPunct="0"/>
            <a:r>
              <a:rPr lang="tr-TR">
                <a:solidFill>
                  <a:srgbClr val="FFFFFF"/>
                </a:solidFill>
              </a:rPr>
              <a:t>Drenaj havza ve bölümleri</a:t>
            </a: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Drenaj havzası bir akarsuya su ve malzeme sağlayan toplama alandır.</a:t>
            </a:r>
            <a:r>
              <a:rPr lang="en-US">
                <a:solidFill>
                  <a:srgbClr val="CCFFFF"/>
                </a:solidFill>
              </a:rPr>
              <a:t> </a:t>
            </a:r>
            <a:endParaRPr lang="tr-TR">
              <a:solidFill>
                <a:srgbClr val="CCFFFF"/>
              </a:solidFill>
            </a:endParaRPr>
          </a:p>
          <a:p>
            <a:pPr lvl="2" eaLnBrk="0" hangingPunct="0"/>
            <a:r>
              <a:rPr lang="tr-TR">
                <a:solidFill>
                  <a:srgbClr val="CCFFFF"/>
                </a:solidFill>
              </a:rPr>
              <a:t>bölüm ya da su bölümü drenaj havzalarını ayıran yüksek alandır.Küçük dereleri birbirinden ayıran bir sırt ölçeğinden kıtasal ölçeğe kadar değişebilir</a:t>
            </a:r>
            <a:endParaRPr lang="en-US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>
    <p:pull dir="lu"/>
    <p:sndAc>
      <p:stSnd>
        <p:snd r:embed="rId3" name="Jungle Maximi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7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7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Minim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7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7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Minim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7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7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Minim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 build="p" bldLvl="4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3" descr="basdiv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0738" y="1479550"/>
            <a:ext cx="6062662" cy="537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1979613" y="1628775"/>
            <a:ext cx="719137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Küçük dere</a:t>
            </a:r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4859338" y="1628775"/>
            <a:ext cx="719137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Küçük dere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2771775" y="2781300"/>
            <a:ext cx="719138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Su bölümü</a:t>
            </a:r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5508625" y="2636838"/>
            <a:ext cx="719138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800"/>
              <a:t>Küçük drenaj havzası</a:t>
            </a:r>
          </a:p>
          <a:p>
            <a:endParaRPr lang="tr-TR" sz="800"/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6948488" y="2924175"/>
            <a:ext cx="1008062" cy="549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Daha büyük havza için su bölüm hattı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1000108"/>
            <a:ext cx="5902325" cy="381000"/>
          </a:xfrm>
        </p:spPr>
        <p:txBody>
          <a:bodyPr/>
          <a:lstStyle/>
          <a:p>
            <a:r>
              <a:rPr lang="tr-TR" sz="2800" dirty="0">
                <a:solidFill>
                  <a:srgbClr val="FFFFFF"/>
                </a:solidFill>
              </a:rPr>
              <a:t>Akarsu sistemi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6" y="928670"/>
            <a:ext cx="7772400" cy="5105400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pPr lvl="1"/>
            <a:endParaRPr lang="en-US" sz="2400" dirty="0"/>
          </a:p>
          <a:p>
            <a:endParaRPr lang="en-US" sz="2400" dirty="0"/>
          </a:p>
        </p:txBody>
      </p:sp>
      <p:pic>
        <p:nvPicPr>
          <p:cNvPr id="140293" name="Picture 5" descr="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44000" cy="45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1187450" y="1773238"/>
            <a:ext cx="18002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Havzalar arasında su-bölüm hattı</a:t>
            </a:r>
          </a:p>
        </p:txBody>
      </p:sp>
      <p:sp>
        <p:nvSpPr>
          <p:cNvPr id="140295" name="Text Box 7"/>
          <p:cNvSpPr txBox="1">
            <a:spLocks noChangeArrowheads="1"/>
          </p:cNvSpPr>
          <p:nvPr/>
        </p:nvSpPr>
        <p:spPr bwMode="auto">
          <a:xfrm>
            <a:off x="3995738" y="1484313"/>
            <a:ext cx="180022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Drenaj havzası</a:t>
            </a:r>
          </a:p>
        </p:txBody>
      </p:sp>
      <p:sp>
        <p:nvSpPr>
          <p:cNvPr id="140296" name="Text Box 8"/>
          <p:cNvSpPr txBox="1">
            <a:spLocks noChangeArrowheads="1"/>
          </p:cNvSpPr>
          <p:nvPr/>
        </p:nvSpPr>
        <p:spPr bwMode="auto">
          <a:xfrm>
            <a:off x="6659563" y="2565400"/>
            <a:ext cx="180022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Kollar arasındaki su bölümü</a:t>
            </a:r>
          </a:p>
        </p:txBody>
      </p:sp>
      <p:sp>
        <p:nvSpPr>
          <p:cNvPr id="140297" name="Text Box 9"/>
          <p:cNvSpPr txBox="1">
            <a:spLocks noChangeArrowheads="1"/>
          </p:cNvSpPr>
          <p:nvPr/>
        </p:nvSpPr>
        <p:spPr bwMode="auto">
          <a:xfrm>
            <a:off x="7812088" y="3213100"/>
            <a:ext cx="133191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yamaç aşağıya </a:t>
            </a:r>
          </a:p>
          <a:p>
            <a:r>
              <a:rPr lang="tr-TR" sz="1000"/>
              <a:t>Yüzey akışı             </a:t>
            </a:r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323850" y="3573463"/>
            <a:ext cx="7921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Yan kollar</a:t>
            </a:r>
          </a:p>
          <a:p>
            <a:endParaRPr lang="tr-TR" sz="1000"/>
          </a:p>
        </p:txBody>
      </p:sp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4643438" y="5157788"/>
            <a:ext cx="649287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Nehir</a:t>
            </a:r>
          </a:p>
        </p:txBody>
      </p:sp>
      <p:sp>
        <p:nvSpPr>
          <p:cNvPr id="140300" name="Text Box 12"/>
          <p:cNvSpPr txBox="1">
            <a:spLocks noChangeArrowheads="1"/>
          </p:cNvSpPr>
          <p:nvPr/>
        </p:nvSpPr>
        <p:spPr bwMode="auto">
          <a:xfrm>
            <a:off x="5940425" y="4868863"/>
            <a:ext cx="237648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Yüzeye yakın yeraltısuyu da drenaj sistemine daha yavaş bir akışla katılır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Line 2"/>
          <p:cNvSpPr>
            <a:spLocks noChangeShapeType="1"/>
          </p:cNvSpPr>
          <p:nvPr/>
        </p:nvSpPr>
        <p:spPr bwMode="auto">
          <a:xfrm>
            <a:off x="1066800" y="4572000"/>
            <a:ext cx="4876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9525" y="2492375"/>
            <a:ext cx="91344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Drenaj ağları aşağıdaki şekillerde olabilir</a:t>
            </a:r>
          </a:p>
          <a:p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	• Dendrit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ik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Tüysü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• Trellis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(kafes)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tr-TR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  <a:p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Dikdörtgen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• Para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lel 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Dairesel (halka)</a:t>
            </a:r>
          </a:p>
          <a:p>
            <a:endParaRPr lang="tr-TR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İkiye bölünmüş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örgülü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karışık (bozulmuş)</a:t>
            </a:r>
          </a:p>
          <a:p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	</a:t>
            </a:r>
            <a:endParaRPr lang="tr-TR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damar şekilli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obruk 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(dolin)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•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Işınsal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merkez dışı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and </a:t>
            </a:r>
            <a:r>
              <a:rPr lang="tr-T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merkez içi</a:t>
            </a: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Line 2"/>
          <p:cNvSpPr>
            <a:spLocks noChangeShapeType="1"/>
          </p:cNvSpPr>
          <p:nvPr/>
        </p:nvSpPr>
        <p:spPr bwMode="auto">
          <a:xfrm>
            <a:off x="1066800" y="4572000"/>
            <a:ext cx="4876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560388"/>
            <a:ext cx="8101012" cy="6297612"/>
          </a:xfrm>
          <a:prstGeom prst="rect">
            <a:avLst/>
          </a:prstGeom>
          <a:noFill/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468313" y="3284538"/>
            <a:ext cx="86360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dentritik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3203575" y="3284538"/>
            <a:ext cx="86360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Kafes</a:t>
            </a:r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5867400" y="3357563"/>
            <a:ext cx="10096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dikdörtgen</a:t>
            </a: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7667625" y="620713"/>
            <a:ext cx="863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Yapısal kontrollü</a:t>
            </a:r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5292725" y="3068638"/>
            <a:ext cx="503238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sırt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Line 2"/>
          <p:cNvSpPr>
            <a:spLocks noChangeShapeType="1"/>
          </p:cNvSpPr>
          <p:nvPr/>
        </p:nvSpPr>
        <p:spPr bwMode="auto">
          <a:xfrm>
            <a:off x="1066800" y="4572000"/>
            <a:ext cx="4876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646113"/>
            <a:ext cx="7993063" cy="6211887"/>
          </a:xfrm>
          <a:prstGeom prst="rect">
            <a:avLst/>
          </a:prstGeom>
          <a:noFill/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468313" y="3357563"/>
            <a:ext cx="86360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paralel</a:t>
            </a:r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3203575" y="3357563"/>
            <a:ext cx="18002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Işınsal –merkez dışı</a:t>
            </a:r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5867400" y="3357563"/>
            <a:ext cx="86360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Dairesel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Line 2"/>
          <p:cNvSpPr>
            <a:spLocks noChangeShapeType="1"/>
          </p:cNvSpPr>
          <p:nvPr/>
        </p:nvSpPr>
        <p:spPr bwMode="auto">
          <a:xfrm>
            <a:off x="1066800" y="4572000"/>
            <a:ext cx="4876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8650"/>
            <a:ext cx="7993062" cy="6229350"/>
          </a:xfrm>
          <a:prstGeom prst="rect">
            <a:avLst/>
          </a:prstGeom>
          <a:noFill/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468313" y="3284538"/>
            <a:ext cx="1223962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İkiye bölümlü</a:t>
            </a: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3132138" y="3284538"/>
            <a:ext cx="86360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Örgülü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5724525" y="3357563"/>
            <a:ext cx="1439863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Damar şekilli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4" descr="~AUT00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43213" y="593725"/>
            <a:ext cx="3640137" cy="62642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1285860"/>
            <a:ext cx="38512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CCFFFF"/>
                </a:solidFill>
                <a:latin typeface="Comic Sans MS" pitchFamily="66" charset="0"/>
              </a:rPr>
              <a:t>Den</a:t>
            </a:r>
            <a:r>
              <a:rPr lang="tr-TR" sz="2800" b="1" dirty="0">
                <a:solidFill>
                  <a:srgbClr val="CCFFFF"/>
                </a:solidFill>
              </a:rPr>
              <a:t>t</a:t>
            </a:r>
            <a:r>
              <a:rPr lang="en-US" sz="2800" b="1" dirty="0" err="1">
                <a:solidFill>
                  <a:srgbClr val="CCFFFF"/>
                </a:solidFill>
                <a:latin typeface="Comic Sans MS" pitchFamily="66" charset="0"/>
              </a:rPr>
              <a:t>riti</a:t>
            </a:r>
            <a:r>
              <a:rPr lang="tr-TR" sz="2800" b="1" dirty="0">
                <a:solidFill>
                  <a:srgbClr val="CCFFFF"/>
                </a:solidFill>
              </a:rPr>
              <a:t>k</a:t>
            </a:r>
            <a:r>
              <a:rPr lang="en-US" sz="2800" b="1" dirty="0">
                <a:solidFill>
                  <a:srgbClr val="CCFFFF"/>
                </a:solidFill>
                <a:latin typeface="Comic Sans MS" pitchFamily="66" charset="0"/>
              </a:rPr>
              <a:t> Dr</a:t>
            </a:r>
            <a:r>
              <a:rPr lang="tr-TR" sz="2800" b="1" dirty="0" err="1">
                <a:solidFill>
                  <a:srgbClr val="CCFFFF"/>
                </a:solidFill>
              </a:rPr>
              <a:t>enaj</a:t>
            </a:r>
            <a:r>
              <a:rPr lang="tr-TR" sz="2800" b="1" dirty="0">
                <a:solidFill>
                  <a:srgbClr val="CCFFFF"/>
                </a:solidFill>
              </a:rPr>
              <a:t/>
            </a:r>
            <a:br>
              <a:rPr lang="tr-TR" sz="2800" b="1" dirty="0">
                <a:solidFill>
                  <a:srgbClr val="CCFFFF"/>
                </a:solidFill>
              </a:rPr>
            </a:br>
            <a:r>
              <a:rPr lang="tr-TR" sz="2800" b="1" dirty="0">
                <a:solidFill>
                  <a:srgbClr val="CCFFFF"/>
                </a:solidFill>
              </a:rPr>
              <a:t>ağı</a:t>
            </a:r>
            <a:endParaRPr lang="en-US" sz="2800" b="1" dirty="0">
              <a:solidFill>
                <a:srgbClr val="CCFFFF"/>
              </a:solidFill>
            </a:endParaRPr>
          </a:p>
        </p:txBody>
      </p:sp>
      <p:pic>
        <p:nvPicPr>
          <p:cNvPr id="112645" name="Picture 5" descr="drainage_dendrit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321151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28775"/>
            <a:ext cx="4724400" cy="2627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7" name="Picture 7" descr="Dendrit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437063"/>
            <a:ext cx="3581400" cy="242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2857488" y="714356"/>
            <a:ext cx="614366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2"/>
            <a:r>
              <a:rPr lang="en-US" dirty="0" err="1">
                <a:solidFill>
                  <a:srgbClr val="FFFFFF"/>
                </a:solidFill>
              </a:rPr>
              <a:t>Dendriti</a:t>
            </a:r>
            <a:r>
              <a:rPr lang="tr-TR" dirty="0">
                <a:solidFill>
                  <a:srgbClr val="FFFFFF"/>
                </a:solidFill>
              </a:rPr>
              <a:t>k veya ağaç benzeri</a:t>
            </a:r>
            <a:endParaRPr lang="en-US" dirty="0">
              <a:solidFill>
                <a:srgbClr val="FFFFFF"/>
              </a:solidFill>
            </a:endParaRPr>
          </a:p>
          <a:p>
            <a:pPr lvl="3"/>
            <a:r>
              <a:rPr lang="tr-TR" dirty="0">
                <a:solidFill>
                  <a:srgbClr val="FFFFFF"/>
                </a:solidFill>
              </a:rPr>
              <a:t>Bir ağaç yaprağının damarlarına benzer ve en yaygın drenaj tipidir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5940425" y="1628775"/>
            <a:ext cx="1223963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Ana akıntı</a:t>
            </a: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7451725" y="1628775"/>
            <a:ext cx="7207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kol </a:t>
            </a:r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5364163" y="4005263"/>
            <a:ext cx="1223962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Dentritik drenaj</a:t>
            </a:r>
          </a:p>
        </p:txBody>
      </p:sp>
      <p:sp>
        <p:nvSpPr>
          <p:cNvPr id="112652" name="Text Box 12"/>
          <p:cNvSpPr txBox="1">
            <a:spLocks noChangeArrowheads="1"/>
          </p:cNvSpPr>
          <p:nvPr/>
        </p:nvSpPr>
        <p:spPr bwMode="auto">
          <a:xfrm>
            <a:off x="5292725" y="6381750"/>
            <a:ext cx="792163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Dentritik</a:t>
            </a:r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0" y="6583363"/>
            <a:ext cx="1223963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Dentritik drenaj</a:t>
            </a:r>
          </a:p>
        </p:txBody>
      </p:sp>
      <p:sp>
        <p:nvSpPr>
          <p:cNvPr id="112654" name="Text Box 14"/>
          <p:cNvSpPr txBox="1">
            <a:spLocks noChangeArrowheads="1"/>
          </p:cNvSpPr>
          <p:nvPr/>
        </p:nvSpPr>
        <p:spPr bwMode="auto">
          <a:xfrm>
            <a:off x="250825" y="4005263"/>
            <a:ext cx="7207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Kum-</a:t>
            </a:r>
          </a:p>
          <a:p>
            <a:r>
              <a:rPr lang="tr-TR" sz="1200"/>
              <a:t>taşı</a:t>
            </a:r>
          </a:p>
        </p:txBody>
      </p:sp>
      <p:sp>
        <p:nvSpPr>
          <p:cNvPr id="112655" name="Text Box 15"/>
          <p:cNvSpPr txBox="1">
            <a:spLocks noChangeArrowheads="1"/>
          </p:cNvSpPr>
          <p:nvPr/>
        </p:nvSpPr>
        <p:spPr bwMode="auto">
          <a:xfrm>
            <a:off x="1187450" y="4076700"/>
            <a:ext cx="7207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şeyl</a:t>
            </a:r>
          </a:p>
        </p:txBody>
      </p:sp>
      <p:sp>
        <p:nvSpPr>
          <p:cNvPr id="112656" name="Text Box 16"/>
          <p:cNvSpPr txBox="1">
            <a:spLocks noChangeArrowheads="1"/>
          </p:cNvSpPr>
          <p:nvPr/>
        </p:nvSpPr>
        <p:spPr bwMode="auto">
          <a:xfrm>
            <a:off x="2051050" y="4005263"/>
            <a:ext cx="1081088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Granit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4" name="Picture 4"/>
          <p:cNvPicPr>
            <a:picLocks noGrp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16013" y="1125538"/>
            <a:ext cx="6767512" cy="50133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lvl="2" eaLnBrk="0" hangingPunct="0"/>
            <a:r>
              <a:rPr lang="tr-TR">
                <a:solidFill>
                  <a:srgbClr val="CCFFFF"/>
                </a:solidFill>
              </a:rPr>
              <a:t>Işınsal</a:t>
            </a:r>
            <a:endParaRPr lang="en-US">
              <a:solidFill>
                <a:srgbClr val="CCFFFF"/>
              </a:solidFill>
            </a:endParaRP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Kanalın bir merkezden dışa doğru yayıldığ drenaj tipidir. </a:t>
            </a:r>
          </a:p>
          <a:p>
            <a:pPr lvl="3" eaLnBrk="0" hangingPunct="0"/>
            <a:r>
              <a:rPr lang="tr-TR">
                <a:solidFill>
                  <a:srgbClr val="CCFFFF"/>
                </a:solidFill>
              </a:rPr>
              <a:t>Volkanik koniler ve dom şeklindeki yükseltilerin olduğu yerlerde gözlenir.</a:t>
            </a:r>
            <a:endParaRPr lang="en-US">
              <a:solidFill>
                <a:srgbClr val="CCFFFF"/>
              </a:solidFill>
            </a:endParaRPr>
          </a:p>
        </p:txBody>
      </p:sp>
      <p:pic>
        <p:nvPicPr>
          <p:cNvPr id="37891" name="Picture 3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357563"/>
            <a:ext cx="4176712" cy="295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484438" y="3644900"/>
            <a:ext cx="64770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volkan  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268538" y="5949950"/>
            <a:ext cx="86360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Işınsal </a:t>
            </a:r>
          </a:p>
        </p:txBody>
      </p:sp>
    </p:spTree>
  </p:cSld>
  <p:clrMapOvr>
    <a:masterClrMapping/>
  </p:clrMapOvr>
  <p:transition>
    <p:checker dir="vert"/>
    <p:sndAc>
      <p:stSnd>
        <p:snd r:embed="rId3" name="Camera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Menu Comm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Menu Comm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ngle Menu Comm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 bldLvl="4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478790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3" name="AutoShape 5" descr="Mount St"/>
          <p:cNvSpPr>
            <a:spLocks noChangeAspect="1" noChangeArrowheads="1"/>
          </p:cNvSpPr>
          <p:nvPr/>
        </p:nvSpPr>
        <p:spPr bwMode="auto">
          <a:xfrm>
            <a:off x="4424363" y="3449638"/>
            <a:ext cx="298450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4694" name="AutoShape 6" descr="Mount St"/>
          <p:cNvSpPr>
            <a:spLocks noChangeAspect="1" noChangeArrowheads="1"/>
          </p:cNvSpPr>
          <p:nvPr/>
        </p:nvSpPr>
        <p:spPr bwMode="auto">
          <a:xfrm>
            <a:off x="4424363" y="3449638"/>
            <a:ext cx="298450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14695" name="Object 7"/>
          <p:cNvGraphicFramePr>
            <a:graphicFrameLocks noChangeAspect="1"/>
          </p:cNvGraphicFramePr>
          <p:nvPr/>
        </p:nvGraphicFramePr>
        <p:xfrm>
          <a:off x="4787900" y="4025900"/>
          <a:ext cx="4356100" cy="2832100"/>
        </p:xfrm>
        <a:graphic>
          <a:graphicData uri="http://schemas.openxmlformats.org/presentationml/2006/ole">
            <p:oleObj spid="_x0000_s114702" name="Image Document" r:id="rId4" imgW="6937131" imgH="3974123" progId="">
              <p:embed/>
            </p:oleObj>
          </a:graphicData>
        </a:graphic>
      </p:graphicFrame>
      <p:sp>
        <p:nvSpPr>
          <p:cNvPr id="114697" name="Rectangle 9"/>
          <p:cNvSpPr>
            <a:spLocks noChangeArrowheads="1"/>
          </p:cNvSpPr>
          <p:nvPr/>
        </p:nvSpPr>
        <p:spPr bwMode="auto">
          <a:xfrm>
            <a:off x="4857752" y="1571612"/>
            <a:ext cx="4286248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tr-TR" sz="3200" b="1" dirty="0">
                <a:solidFill>
                  <a:srgbClr val="FFFFFF"/>
                </a:solidFill>
              </a:rPr>
              <a:t>Işınsal drenaj ağı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14699" name="Text Box 11"/>
          <p:cNvSpPr txBox="1">
            <a:spLocks noChangeArrowheads="1"/>
          </p:cNvSpPr>
          <p:nvPr/>
        </p:nvSpPr>
        <p:spPr bwMode="auto">
          <a:xfrm>
            <a:off x="1979613" y="1341438"/>
            <a:ext cx="165576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Merkezi yükselti  </a:t>
            </a:r>
          </a:p>
        </p:txBody>
      </p:sp>
      <p:sp>
        <p:nvSpPr>
          <p:cNvPr id="114700" name="Text Box 12"/>
          <p:cNvSpPr txBox="1">
            <a:spLocks noChangeArrowheads="1"/>
          </p:cNvSpPr>
          <p:nvPr/>
        </p:nvSpPr>
        <p:spPr bwMode="auto">
          <a:xfrm>
            <a:off x="1331913" y="3860800"/>
            <a:ext cx="122396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000"/>
              <a:t>Işınsal drenaj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5463" y="2000240"/>
            <a:ext cx="48085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4357686" y="4857760"/>
            <a:ext cx="1589088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43015" name="Picture 7" descr="Rectangul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64063"/>
            <a:ext cx="3352800" cy="2293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867400" y="6453188"/>
            <a:ext cx="792163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3016" name="AutoShape 8" descr="drainagepatterns"/>
          <p:cNvSpPr>
            <a:spLocks noChangeAspect="1" noChangeArrowheads="1"/>
          </p:cNvSpPr>
          <p:nvPr/>
        </p:nvSpPr>
        <p:spPr bwMode="auto">
          <a:xfrm>
            <a:off x="4424363" y="3281363"/>
            <a:ext cx="298450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24150"/>
            <a:ext cx="3154363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0" y="714356"/>
            <a:ext cx="7500958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1143000" lvl="2" indent="-228600" eaLnBrk="0" hangingPunct="0">
              <a:spcBef>
                <a:spcPct val="20000"/>
              </a:spcBef>
              <a:buFontTx/>
              <a:buChar char="•"/>
            </a:pPr>
            <a:r>
              <a:rPr lang="tr-TR" sz="2400" dirty="0">
                <a:solidFill>
                  <a:srgbClr val="CCFFFF"/>
                </a:solidFill>
              </a:rPr>
              <a:t>Dikdörtgen şekilli</a:t>
            </a:r>
            <a:endParaRPr lang="en-US" sz="2400" dirty="0">
              <a:solidFill>
                <a:srgbClr val="CCFFFF"/>
              </a:solidFill>
            </a:endParaRPr>
          </a:p>
          <a:p>
            <a:pPr marL="1600200" lvl="3" indent="-228600" eaLnBrk="0" hangingPunct="0">
              <a:spcBef>
                <a:spcPct val="20000"/>
              </a:spcBef>
              <a:buFontTx/>
              <a:buChar char="–"/>
            </a:pPr>
            <a:r>
              <a:rPr lang="tr-TR" sz="2000" dirty="0">
                <a:solidFill>
                  <a:srgbClr val="CCFFFF"/>
                </a:solidFill>
              </a:rPr>
              <a:t>Bir çok dik açılı bükülmelere sahip drenaj tipidir.</a:t>
            </a:r>
            <a:endParaRPr lang="en-US" sz="2000" dirty="0">
              <a:solidFill>
                <a:srgbClr val="CCFFFF"/>
              </a:solidFill>
            </a:endParaRPr>
          </a:p>
          <a:p>
            <a:pPr marL="1600200" lvl="3" indent="-228600" eaLnBrk="0" hangingPunct="0">
              <a:spcBef>
                <a:spcPct val="20000"/>
              </a:spcBef>
              <a:buFontTx/>
              <a:buChar char="–"/>
            </a:pPr>
            <a:r>
              <a:rPr lang="tr-TR" sz="2000" dirty="0">
                <a:solidFill>
                  <a:srgbClr val="CCFFFF"/>
                </a:solidFill>
              </a:rPr>
              <a:t>Genellikle bir çok çatlak veya fay takımları tarafından kesilmiş kayaçlarda gelişen drenaj tipidir.</a:t>
            </a:r>
            <a:endParaRPr lang="en-US" sz="2000" dirty="0">
              <a:solidFill>
                <a:srgbClr val="CCFFFF"/>
              </a:solidFill>
            </a:endParaRP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0" y="5516563"/>
            <a:ext cx="1512888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Kumtaşı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3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3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9" grpId="0" build="p" bldLvl="4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611188" y="765175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tr-TR" sz="3200" b="1">
                <a:solidFill>
                  <a:srgbClr val="FFFFFF"/>
                </a:solidFill>
              </a:rPr>
              <a:t>Karışık (bozulmuş) drenaj ağı</a:t>
            </a:r>
            <a:endParaRPr lang="en-US" sz="3200" b="1">
              <a:solidFill>
                <a:srgbClr val="FFFFFF"/>
              </a:solidFill>
              <a:latin typeface="Comic Sans MS" pitchFamily="66" charset="0"/>
            </a:endParaRP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1979613" y="2276475"/>
          <a:ext cx="4716462" cy="3543300"/>
        </p:xfrm>
        <a:graphic>
          <a:graphicData uri="http://schemas.openxmlformats.org/presentationml/2006/ole">
            <p:oleObj spid="_x0000_s44038" name="תמונת מפת סיביות" r:id="rId3" imgW="1571844" imgH="1181265" progId="PBrush">
              <p:embed/>
            </p:oleObj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9" name="Picture 5" descr="drainage_trell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92375"/>
            <a:ext cx="3078163" cy="43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6189663" y="5105400"/>
            <a:ext cx="4572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aphicFrame>
        <p:nvGraphicFramePr>
          <p:cNvPr id="113671" name="Object 7"/>
          <p:cNvGraphicFramePr>
            <a:graphicFrameLocks noChangeAspect="1"/>
          </p:cNvGraphicFramePr>
          <p:nvPr/>
        </p:nvGraphicFramePr>
        <p:xfrm>
          <a:off x="3995738" y="3213100"/>
          <a:ext cx="4514850" cy="3028950"/>
        </p:xfrm>
        <a:graphic>
          <a:graphicData uri="http://schemas.openxmlformats.org/presentationml/2006/ole">
            <p:oleObj spid="_x0000_s113676" name="תמונת מפת סיביות" r:id="rId5" imgW="4514286" imgH="3029373" progId="PBrush">
              <p:embed/>
            </p:oleObj>
          </a:graphicData>
        </a:graphic>
      </p:graphicFrame>
      <p:sp>
        <p:nvSpPr>
          <p:cNvPr id="1136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8915400" cy="1655762"/>
          </a:xfrm>
          <a:noFill/>
          <a:ln/>
        </p:spPr>
        <p:txBody>
          <a:bodyPr lIns="92075" tIns="46038" rIns="92075" bIns="46038"/>
          <a:lstStyle/>
          <a:p>
            <a:pPr lvl="2"/>
            <a:r>
              <a:rPr lang="en-US">
                <a:solidFill>
                  <a:srgbClr val="CCFFFF"/>
                </a:solidFill>
              </a:rPr>
              <a:t>Trel</a:t>
            </a:r>
            <a:r>
              <a:rPr lang="tr-TR">
                <a:solidFill>
                  <a:srgbClr val="CCFFFF"/>
                </a:solidFill>
              </a:rPr>
              <a:t>is (kafes) tipi drenaj</a:t>
            </a:r>
            <a:endParaRPr lang="en-US">
              <a:solidFill>
                <a:srgbClr val="CCFFFF"/>
              </a:solidFill>
            </a:endParaRPr>
          </a:p>
          <a:p>
            <a:pPr lvl="3"/>
            <a:r>
              <a:rPr lang="tr-TR">
                <a:solidFill>
                  <a:srgbClr val="CCFFFF"/>
                </a:solidFill>
              </a:rPr>
              <a:t>Bir dikdörtgen drenaj tipidir. Bu tipte kollar genellikle birbirine paraleldir ve bir bahçe kafesini andırır.</a:t>
            </a:r>
            <a:r>
              <a:rPr lang="en-US">
                <a:solidFill>
                  <a:srgbClr val="CCFFFF"/>
                </a:solidFill>
              </a:rPr>
              <a:t> </a:t>
            </a:r>
            <a:endParaRPr lang="tr-TR">
              <a:solidFill>
                <a:srgbClr val="CCFFFF"/>
              </a:solidFill>
            </a:endParaRPr>
          </a:p>
          <a:p>
            <a:pPr lvl="3"/>
            <a:r>
              <a:rPr lang="tr-TR">
                <a:solidFill>
                  <a:srgbClr val="CCFFFF"/>
                </a:solidFill>
              </a:rPr>
              <a:t>Genellikle aşınmaya karşı farklı dirençli kayaçların ardalandığı kıvrımlı kayaçların bulunduğu yerlerde gelişir.</a:t>
            </a:r>
            <a:endParaRPr lang="en-US">
              <a:solidFill>
                <a:srgbClr val="CCFFFF"/>
              </a:solidFill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3851275" y="3141663"/>
            <a:ext cx="1223963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Dayanımlı kayaç sırtı  </a:t>
            </a:r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179388" y="6583363"/>
            <a:ext cx="1223962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Menu Popu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13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Menu Popu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13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ungle Menu Popu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build="p" bldLvl="4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1042988" y="2492375"/>
            <a:ext cx="3886200" cy="3352800"/>
            <a:chOff x="768" y="432"/>
            <a:chExt cx="4416" cy="3408"/>
          </a:xfrm>
        </p:grpSpPr>
        <p:graphicFrame>
          <p:nvGraphicFramePr>
            <p:cNvPr id="41988" name="Object 4"/>
            <p:cNvGraphicFramePr>
              <a:graphicFrameLocks noChangeAspect="1"/>
            </p:cNvGraphicFramePr>
            <p:nvPr/>
          </p:nvGraphicFramePr>
          <p:xfrm>
            <a:off x="768" y="432"/>
            <a:ext cx="4416" cy="3408"/>
          </p:xfrm>
          <a:graphic>
            <a:graphicData uri="http://schemas.openxmlformats.org/presentationml/2006/ole">
              <p:oleObj spid="_x0000_s42041" name="תמונת מפת סיביות" r:id="rId3" imgW="2172003" imgH="2572109" progId="PBrush">
                <p:embed/>
              </p:oleObj>
            </a:graphicData>
          </a:graphic>
        </p:graphicFrame>
        <p:grpSp>
          <p:nvGrpSpPr>
            <p:cNvPr id="41989" name="Group 5"/>
            <p:cNvGrpSpPr>
              <a:grpSpLocks/>
            </p:cNvGrpSpPr>
            <p:nvPr/>
          </p:nvGrpSpPr>
          <p:grpSpPr bwMode="auto">
            <a:xfrm>
              <a:off x="2394" y="836"/>
              <a:ext cx="362" cy="937"/>
              <a:chOff x="2394" y="836"/>
              <a:chExt cx="362" cy="937"/>
            </a:xfrm>
          </p:grpSpPr>
          <p:sp>
            <p:nvSpPr>
              <p:cNvPr id="41990" name="Freeform 6"/>
              <p:cNvSpPr>
                <a:spLocks/>
              </p:cNvSpPr>
              <p:nvPr/>
            </p:nvSpPr>
            <p:spPr bwMode="auto">
              <a:xfrm>
                <a:off x="2394" y="836"/>
                <a:ext cx="294" cy="937"/>
              </a:xfrm>
              <a:custGeom>
                <a:avLst/>
                <a:gdLst>
                  <a:gd name="T0" fmla="*/ 294 w 294"/>
                  <a:gd name="T1" fmla="*/ 0 h 937"/>
                  <a:gd name="T2" fmla="*/ 238 w 294"/>
                  <a:gd name="T3" fmla="*/ 474 h 937"/>
                  <a:gd name="T4" fmla="*/ 170 w 294"/>
                  <a:gd name="T5" fmla="*/ 610 h 937"/>
                  <a:gd name="T6" fmla="*/ 147 w 294"/>
                  <a:gd name="T7" fmla="*/ 644 h 937"/>
                  <a:gd name="T8" fmla="*/ 136 w 294"/>
                  <a:gd name="T9" fmla="*/ 677 h 937"/>
                  <a:gd name="T10" fmla="*/ 113 w 294"/>
                  <a:gd name="T11" fmla="*/ 711 h 937"/>
                  <a:gd name="T12" fmla="*/ 46 w 294"/>
                  <a:gd name="T13" fmla="*/ 836 h 937"/>
                  <a:gd name="T14" fmla="*/ 23 w 294"/>
                  <a:gd name="T15" fmla="*/ 903 h 937"/>
                  <a:gd name="T16" fmla="*/ 0 w 294"/>
                  <a:gd name="T17" fmla="*/ 937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4" h="937">
                    <a:moveTo>
                      <a:pt x="294" y="0"/>
                    </a:moveTo>
                    <a:cubicBezTo>
                      <a:pt x="277" y="158"/>
                      <a:pt x="280" y="320"/>
                      <a:pt x="238" y="474"/>
                    </a:cubicBezTo>
                    <a:cubicBezTo>
                      <a:pt x="217" y="551"/>
                      <a:pt x="216" y="541"/>
                      <a:pt x="170" y="610"/>
                    </a:cubicBezTo>
                    <a:cubicBezTo>
                      <a:pt x="162" y="621"/>
                      <a:pt x="147" y="644"/>
                      <a:pt x="147" y="644"/>
                    </a:cubicBezTo>
                    <a:cubicBezTo>
                      <a:pt x="143" y="655"/>
                      <a:pt x="141" y="667"/>
                      <a:pt x="136" y="677"/>
                    </a:cubicBezTo>
                    <a:cubicBezTo>
                      <a:pt x="130" y="689"/>
                      <a:pt x="119" y="698"/>
                      <a:pt x="113" y="711"/>
                    </a:cubicBezTo>
                    <a:cubicBezTo>
                      <a:pt x="80" y="785"/>
                      <a:pt x="106" y="794"/>
                      <a:pt x="46" y="836"/>
                    </a:cubicBezTo>
                    <a:cubicBezTo>
                      <a:pt x="38" y="858"/>
                      <a:pt x="34" y="882"/>
                      <a:pt x="23" y="903"/>
                    </a:cubicBezTo>
                    <a:cubicBezTo>
                      <a:pt x="17" y="915"/>
                      <a:pt x="0" y="937"/>
                      <a:pt x="0" y="937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1991" name="Freeform 7"/>
              <p:cNvSpPr>
                <a:spLocks/>
              </p:cNvSpPr>
              <p:nvPr/>
            </p:nvSpPr>
            <p:spPr bwMode="auto">
              <a:xfrm>
                <a:off x="2643" y="1141"/>
                <a:ext cx="113" cy="96"/>
              </a:xfrm>
              <a:custGeom>
                <a:avLst/>
                <a:gdLst>
                  <a:gd name="T0" fmla="*/ 0 w 113"/>
                  <a:gd name="T1" fmla="*/ 90 h 96"/>
                  <a:gd name="T2" fmla="*/ 56 w 113"/>
                  <a:gd name="T3" fmla="*/ 45 h 96"/>
                  <a:gd name="T4" fmla="*/ 113 w 113"/>
                  <a:gd name="T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96">
                    <a:moveTo>
                      <a:pt x="0" y="90"/>
                    </a:moveTo>
                    <a:cubicBezTo>
                      <a:pt x="66" y="69"/>
                      <a:pt x="6" y="96"/>
                      <a:pt x="56" y="45"/>
                    </a:cubicBezTo>
                    <a:cubicBezTo>
                      <a:pt x="73" y="28"/>
                      <a:pt x="96" y="17"/>
                      <a:pt x="113" y="0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1992" name="Freeform 8"/>
            <p:cNvSpPr>
              <a:spLocks/>
            </p:cNvSpPr>
            <p:nvPr/>
          </p:nvSpPr>
          <p:spPr bwMode="auto">
            <a:xfrm>
              <a:off x="2010" y="1776"/>
              <a:ext cx="342" cy="779"/>
            </a:xfrm>
            <a:custGeom>
              <a:avLst/>
              <a:gdLst>
                <a:gd name="T0" fmla="*/ 0 w 342"/>
                <a:gd name="T1" fmla="*/ 0 h 779"/>
                <a:gd name="T2" fmla="*/ 11 w 342"/>
                <a:gd name="T3" fmla="*/ 158 h 779"/>
                <a:gd name="T4" fmla="*/ 90 w 342"/>
                <a:gd name="T5" fmla="*/ 519 h 779"/>
                <a:gd name="T6" fmla="*/ 181 w 342"/>
                <a:gd name="T7" fmla="*/ 632 h 779"/>
                <a:gd name="T8" fmla="*/ 249 w 342"/>
                <a:gd name="T9" fmla="*/ 677 h 779"/>
                <a:gd name="T10" fmla="*/ 271 w 342"/>
                <a:gd name="T11" fmla="*/ 711 h 779"/>
                <a:gd name="T12" fmla="*/ 305 w 342"/>
                <a:gd name="T13" fmla="*/ 745 h 779"/>
                <a:gd name="T14" fmla="*/ 339 w 342"/>
                <a:gd name="T15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" h="779">
                  <a:moveTo>
                    <a:pt x="0" y="0"/>
                  </a:moveTo>
                  <a:cubicBezTo>
                    <a:pt x="4" y="53"/>
                    <a:pt x="6" y="105"/>
                    <a:pt x="11" y="158"/>
                  </a:cubicBezTo>
                  <a:cubicBezTo>
                    <a:pt x="23" y="279"/>
                    <a:pt x="51" y="403"/>
                    <a:pt x="90" y="519"/>
                  </a:cubicBezTo>
                  <a:cubicBezTo>
                    <a:pt x="107" y="571"/>
                    <a:pt x="127" y="614"/>
                    <a:pt x="181" y="632"/>
                  </a:cubicBezTo>
                  <a:cubicBezTo>
                    <a:pt x="204" y="647"/>
                    <a:pt x="226" y="662"/>
                    <a:pt x="249" y="677"/>
                  </a:cubicBezTo>
                  <a:cubicBezTo>
                    <a:pt x="260" y="684"/>
                    <a:pt x="262" y="701"/>
                    <a:pt x="271" y="711"/>
                  </a:cubicBezTo>
                  <a:cubicBezTo>
                    <a:pt x="281" y="723"/>
                    <a:pt x="293" y="735"/>
                    <a:pt x="305" y="745"/>
                  </a:cubicBezTo>
                  <a:cubicBezTo>
                    <a:pt x="342" y="776"/>
                    <a:pt x="339" y="753"/>
                    <a:pt x="339" y="779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1993" name="Group 9"/>
            <p:cNvGrpSpPr>
              <a:grpSpLocks/>
            </p:cNvGrpSpPr>
            <p:nvPr/>
          </p:nvGrpSpPr>
          <p:grpSpPr bwMode="auto">
            <a:xfrm>
              <a:off x="2016" y="624"/>
              <a:ext cx="336" cy="952"/>
              <a:chOff x="2016" y="1592"/>
              <a:chExt cx="336" cy="952"/>
            </a:xfrm>
          </p:grpSpPr>
          <p:sp>
            <p:nvSpPr>
              <p:cNvPr id="41994" name="Freeform 10"/>
              <p:cNvSpPr>
                <a:spLocks/>
              </p:cNvSpPr>
              <p:nvPr/>
            </p:nvSpPr>
            <p:spPr bwMode="auto">
              <a:xfrm>
                <a:off x="2107" y="1592"/>
                <a:ext cx="245" cy="952"/>
              </a:xfrm>
              <a:custGeom>
                <a:avLst/>
                <a:gdLst>
                  <a:gd name="T0" fmla="*/ 0 w 396"/>
                  <a:gd name="T1" fmla="*/ 0 h 836"/>
                  <a:gd name="T2" fmla="*/ 12 w 396"/>
                  <a:gd name="T3" fmla="*/ 204 h 836"/>
                  <a:gd name="T4" fmla="*/ 23 w 396"/>
                  <a:gd name="T5" fmla="*/ 260 h 836"/>
                  <a:gd name="T6" fmla="*/ 91 w 396"/>
                  <a:gd name="T7" fmla="*/ 588 h 836"/>
                  <a:gd name="T8" fmla="*/ 317 w 396"/>
                  <a:gd name="T9" fmla="*/ 780 h 836"/>
                  <a:gd name="T10" fmla="*/ 396 w 396"/>
                  <a:gd name="T11" fmla="*/ 83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6" h="836">
                    <a:moveTo>
                      <a:pt x="0" y="0"/>
                    </a:moveTo>
                    <a:cubicBezTo>
                      <a:pt x="4" y="68"/>
                      <a:pt x="6" y="136"/>
                      <a:pt x="12" y="204"/>
                    </a:cubicBezTo>
                    <a:cubicBezTo>
                      <a:pt x="14" y="223"/>
                      <a:pt x="21" y="241"/>
                      <a:pt x="23" y="260"/>
                    </a:cubicBezTo>
                    <a:cubicBezTo>
                      <a:pt x="34" y="370"/>
                      <a:pt x="26" y="492"/>
                      <a:pt x="91" y="588"/>
                    </a:cubicBezTo>
                    <a:cubicBezTo>
                      <a:pt x="126" y="696"/>
                      <a:pt x="225" y="734"/>
                      <a:pt x="317" y="780"/>
                    </a:cubicBezTo>
                    <a:cubicBezTo>
                      <a:pt x="344" y="793"/>
                      <a:pt x="368" y="836"/>
                      <a:pt x="396" y="836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1995" name="Freeform 11"/>
              <p:cNvSpPr>
                <a:spLocks/>
              </p:cNvSpPr>
              <p:nvPr/>
            </p:nvSpPr>
            <p:spPr bwMode="auto">
              <a:xfrm>
                <a:off x="2016" y="2208"/>
                <a:ext cx="161" cy="105"/>
              </a:xfrm>
              <a:custGeom>
                <a:avLst/>
                <a:gdLst>
                  <a:gd name="T0" fmla="*/ 0 w 146"/>
                  <a:gd name="T1" fmla="*/ 0 h 124"/>
                  <a:gd name="T2" fmla="*/ 67 w 146"/>
                  <a:gd name="T3" fmla="*/ 45 h 124"/>
                  <a:gd name="T4" fmla="*/ 90 w 146"/>
                  <a:gd name="T5" fmla="*/ 79 h 124"/>
                  <a:gd name="T6" fmla="*/ 124 w 146"/>
                  <a:gd name="T7" fmla="*/ 101 h 124"/>
                  <a:gd name="T8" fmla="*/ 146 w 146"/>
                  <a:gd name="T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24">
                    <a:moveTo>
                      <a:pt x="0" y="0"/>
                    </a:moveTo>
                    <a:cubicBezTo>
                      <a:pt x="22" y="15"/>
                      <a:pt x="52" y="23"/>
                      <a:pt x="67" y="45"/>
                    </a:cubicBezTo>
                    <a:cubicBezTo>
                      <a:pt x="75" y="56"/>
                      <a:pt x="80" y="69"/>
                      <a:pt x="90" y="79"/>
                    </a:cubicBezTo>
                    <a:cubicBezTo>
                      <a:pt x="100" y="88"/>
                      <a:pt x="113" y="93"/>
                      <a:pt x="124" y="101"/>
                    </a:cubicBezTo>
                    <a:cubicBezTo>
                      <a:pt x="132" y="108"/>
                      <a:pt x="139" y="116"/>
                      <a:pt x="146" y="124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41996" name="Group 12"/>
            <p:cNvGrpSpPr>
              <a:grpSpLocks/>
            </p:cNvGrpSpPr>
            <p:nvPr/>
          </p:nvGrpSpPr>
          <p:grpSpPr bwMode="auto">
            <a:xfrm>
              <a:off x="2417" y="1660"/>
              <a:ext cx="386" cy="621"/>
              <a:chOff x="2417" y="1660"/>
              <a:chExt cx="386" cy="621"/>
            </a:xfrm>
          </p:grpSpPr>
          <p:sp>
            <p:nvSpPr>
              <p:cNvPr id="41997" name="Freeform 13"/>
              <p:cNvSpPr>
                <a:spLocks/>
              </p:cNvSpPr>
              <p:nvPr/>
            </p:nvSpPr>
            <p:spPr bwMode="auto">
              <a:xfrm>
                <a:off x="2417" y="2022"/>
                <a:ext cx="386" cy="259"/>
              </a:xfrm>
              <a:custGeom>
                <a:avLst/>
                <a:gdLst>
                  <a:gd name="T0" fmla="*/ 384 w 386"/>
                  <a:gd name="T1" fmla="*/ 0 h 259"/>
                  <a:gd name="T2" fmla="*/ 327 w 386"/>
                  <a:gd name="T3" fmla="*/ 45 h 259"/>
                  <a:gd name="T4" fmla="*/ 260 w 386"/>
                  <a:gd name="T5" fmla="*/ 90 h 259"/>
                  <a:gd name="T6" fmla="*/ 68 w 386"/>
                  <a:gd name="T7" fmla="*/ 226 h 259"/>
                  <a:gd name="T8" fmla="*/ 34 w 386"/>
                  <a:gd name="T9" fmla="*/ 237 h 259"/>
                  <a:gd name="T10" fmla="*/ 0 w 386"/>
                  <a:gd name="T1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259">
                    <a:moveTo>
                      <a:pt x="384" y="0"/>
                    </a:moveTo>
                    <a:cubicBezTo>
                      <a:pt x="341" y="64"/>
                      <a:pt x="386" y="12"/>
                      <a:pt x="327" y="45"/>
                    </a:cubicBezTo>
                    <a:cubicBezTo>
                      <a:pt x="303" y="58"/>
                      <a:pt x="260" y="90"/>
                      <a:pt x="260" y="90"/>
                    </a:cubicBezTo>
                    <a:cubicBezTo>
                      <a:pt x="210" y="163"/>
                      <a:pt x="150" y="198"/>
                      <a:pt x="68" y="226"/>
                    </a:cubicBezTo>
                    <a:cubicBezTo>
                      <a:pt x="57" y="230"/>
                      <a:pt x="45" y="233"/>
                      <a:pt x="34" y="237"/>
                    </a:cubicBezTo>
                    <a:cubicBezTo>
                      <a:pt x="21" y="241"/>
                      <a:pt x="0" y="259"/>
                      <a:pt x="0" y="259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1998" name="Freeform 14"/>
              <p:cNvSpPr>
                <a:spLocks/>
              </p:cNvSpPr>
              <p:nvPr/>
            </p:nvSpPr>
            <p:spPr bwMode="auto">
              <a:xfrm>
                <a:off x="2643" y="1660"/>
                <a:ext cx="90" cy="497"/>
              </a:xfrm>
              <a:custGeom>
                <a:avLst/>
                <a:gdLst>
                  <a:gd name="T0" fmla="*/ 90 w 90"/>
                  <a:gd name="T1" fmla="*/ 0 h 497"/>
                  <a:gd name="T2" fmla="*/ 45 w 90"/>
                  <a:gd name="T3" fmla="*/ 362 h 497"/>
                  <a:gd name="T4" fmla="*/ 22 w 90"/>
                  <a:gd name="T5" fmla="*/ 429 h 497"/>
                  <a:gd name="T6" fmla="*/ 0 w 90"/>
                  <a:gd name="T7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497">
                    <a:moveTo>
                      <a:pt x="90" y="0"/>
                    </a:moveTo>
                    <a:cubicBezTo>
                      <a:pt x="52" y="118"/>
                      <a:pt x="71" y="242"/>
                      <a:pt x="45" y="362"/>
                    </a:cubicBezTo>
                    <a:cubicBezTo>
                      <a:pt x="42" y="377"/>
                      <a:pt x="27" y="414"/>
                      <a:pt x="22" y="429"/>
                    </a:cubicBezTo>
                    <a:cubicBezTo>
                      <a:pt x="14" y="452"/>
                      <a:pt x="0" y="497"/>
                      <a:pt x="0" y="497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1999" name="Freeform 15"/>
            <p:cNvSpPr>
              <a:spLocks/>
            </p:cNvSpPr>
            <p:nvPr/>
          </p:nvSpPr>
          <p:spPr bwMode="auto">
            <a:xfrm flipH="1">
              <a:off x="4218" y="932"/>
              <a:ext cx="294" cy="937"/>
            </a:xfrm>
            <a:custGeom>
              <a:avLst/>
              <a:gdLst>
                <a:gd name="T0" fmla="*/ 294 w 294"/>
                <a:gd name="T1" fmla="*/ 0 h 937"/>
                <a:gd name="T2" fmla="*/ 238 w 294"/>
                <a:gd name="T3" fmla="*/ 474 h 937"/>
                <a:gd name="T4" fmla="*/ 170 w 294"/>
                <a:gd name="T5" fmla="*/ 610 h 937"/>
                <a:gd name="T6" fmla="*/ 147 w 294"/>
                <a:gd name="T7" fmla="*/ 644 h 937"/>
                <a:gd name="T8" fmla="*/ 136 w 294"/>
                <a:gd name="T9" fmla="*/ 677 h 937"/>
                <a:gd name="T10" fmla="*/ 113 w 294"/>
                <a:gd name="T11" fmla="*/ 711 h 937"/>
                <a:gd name="T12" fmla="*/ 46 w 294"/>
                <a:gd name="T13" fmla="*/ 836 h 937"/>
                <a:gd name="T14" fmla="*/ 23 w 294"/>
                <a:gd name="T15" fmla="*/ 903 h 937"/>
                <a:gd name="T16" fmla="*/ 0 w 294"/>
                <a:gd name="T17" fmla="*/ 937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937">
                  <a:moveTo>
                    <a:pt x="294" y="0"/>
                  </a:moveTo>
                  <a:cubicBezTo>
                    <a:pt x="277" y="158"/>
                    <a:pt x="280" y="320"/>
                    <a:pt x="238" y="474"/>
                  </a:cubicBezTo>
                  <a:cubicBezTo>
                    <a:pt x="217" y="551"/>
                    <a:pt x="216" y="541"/>
                    <a:pt x="170" y="610"/>
                  </a:cubicBezTo>
                  <a:cubicBezTo>
                    <a:pt x="162" y="621"/>
                    <a:pt x="147" y="644"/>
                    <a:pt x="147" y="644"/>
                  </a:cubicBezTo>
                  <a:cubicBezTo>
                    <a:pt x="143" y="655"/>
                    <a:pt x="141" y="667"/>
                    <a:pt x="136" y="677"/>
                  </a:cubicBezTo>
                  <a:cubicBezTo>
                    <a:pt x="130" y="689"/>
                    <a:pt x="119" y="698"/>
                    <a:pt x="113" y="711"/>
                  </a:cubicBezTo>
                  <a:cubicBezTo>
                    <a:pt x="80" y="785"/>
                    <a:pt x="106" y="794"/>
                    <a:pt x="46" y="836"/>
                  </a:cubicBezTo>
                  <a:cubicBezTo>
                    <a:pt x="38" y="858"/>
                    <a:pt x="34" y="882"/>
                    <a:pt x="23" y="903"/>
                  </a:cubicBezTo>
                  <a:cubicBezTo>
                    <a:pt x="17" y="915"/>
                    <a:pt x="0" y="937"/>
                    <a:pt x="0" y="937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00" name="Freeform 16"/>
            <p:cNvSpPr>
              <a:spLocks/>
            </p:cNvSpPr>
            <p:nvPr/>
          </p:nvSpPr>
          <p:spPr bwMode="auto">
            <a:xfrm flipH="1">
              <a:off x="4150" y="1237"/>
              <a:ext cx="113" cy="96"/>
            </a:xfrm>
            <a:custGeom>
              <a:avLst/>
              <a:gdLst>
                <a:gd name="T0" fmla="*/ 0 w 113"/>
                <a:gd name="T1" fmla="*/ 90 h 96"/>
                <a:gd name="T2" fmla="*/ 56 w 113"/>
                <a:gd name="T3" fmla="*/ 45 h 96"/>
                <a:gd name="T4" fmla="*/ 113 w 113"/>
                <a:gd name="T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96">
                  <a:moveTo>
                    <a:pt x="0" y="90"/>
                  </a:moveTo>
                  <a:cubicBezTo>
                    <a:pt x="66" y="69"/>
                    <a:pt x="6" y="96"/>
                    <a:pt x="56" y="45"/>
                  </a:cubicBezTo>
                  <a:cubicBezTo>
                    <a:pt x="73" y="28"/>
                    <a:pt x="96" y="17"/>
                    <a:pt x="113" y="0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01" name="Freeform 17"/>
            <p:cNvSpPr>
              <a:spLocks/>
            </p:cNvSpPr>
            <p:nvPr/>
          </p:nvSpPr>
          <p:spPr bwMode="auto">
            <a:xfrm flipH="1">
              <a:off x="4512" y="1872"/>
              <a:ext cx="342" cy="779"/>
            </a:xfrm>
            <a:custGeom>
              <a:avLst/>
              <a:gdLst>
                <a:gd name="T0" fmla="*/ 0 w 342"/>
                <a:gd name="T1" fmla="*/ 0 h 779"/>
                <a:gd name="T2" fmla="*/ 11 w 342"/>
                <a:gd name="T3" fmla="*/ 158 h 779"/>
                <a:gd name="T4" fmla="*/ 90 w 342"/>
                <a:gd name="T5" fmla="*/ 519 h 779"/>
                <a:gd name="T6" fmla="*/ 181 w 342"/>
                <a:gd name="T7" fmla="*/ 632 h 779"/>
                <a:gd name="T8" fmla="*/ 249 w 342"/>
                <a:gd name="T9" fmla="*/ 677 h 779"/>
                <a:gd name="T10" fmla="*/ 271 w 342"/>
                <a:gd name="T11" fmla="*/ 711 h 779"/>
                <a:gd name="T12" fmla="*/ 305 w 342"/>
                <a:gd name="T13" fmla="*/ 745 h 779"/>
                <a:gd name="T14" fmla="*/ 339 w 342"/>
                <a:gd name="T15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" h="779">
                  <a:moveTo>
                    <a:pt x="0" y="0"/>
                  </a:moveTo>
                  <a:cubicBezTo>
                    <a:pt x="4" y="53"/>
                    <a:pt x="6" y="105"/>
                    <a:pt x="11" y="158"/>
                  </a:cubicBezTo>
                  <a:cubicBezTo>
                    <a:pt x="23" y="279"/>
                    <a:pt x="51" y="403"/>
                    <a:pt x="90" y="519"/>
                  </a:cubicBezTo>
                  <a:cubicBezTo>
                    <a:pt x="107" y="571"/>
                    <a:pt x="127" y="614"/>
                    <a:pt x="181" y="632"/>
                  </a:cubicBezTo>
                  <a:cubicBezTo>
                    <a:pt x="204" y="647"/>
                    <a:pt x="226" y="662"/>
                    <a:pt x="249" y="677"/>
                  </a:cubicBezTo>
                  <a:cubicBezTo>
                    <a:pt x="260" y="684"/>
                    <a:pt x="262" y="701"/>
                    <a:pt x="271" y="711"/>
                  </a:cubicBezTo>
                  <a:cubicBezTo>
                    <a:pt x="281" y="723"/>
                    <a:pt x="293" y="735"/>
                    <a:pt x="305" y="745"/>
                  </a:cubicBezTo>
                  <a:cubicBezTo>
                    <a:pt x="342" y="776"/>
                    <a:pt x="339" y="753"/>
                    <a:pt x="339" y="779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2002" name="Group 18"/>
            <p:cNvGrpSpPr>
              <a:grpSpLocks/>
            </p:cNvGrpSpPr>
            <p:nvPr/>
          </p:nvGrpSpPr>
          <p:grpSpPr bwMode="auto">
            <a:xfrm flipH="1">
              <a:off x="4554" y="720"/>
              <a:ext cx="336" cy="952"/>
              <a:chOff x="2016" y="1592"/>
              <a:chExt cx="336" cy="952"/>
            </a:xfrm>
          </p:grpSpPr>
          <p:sp>
            <p:nvSpPr>
              <p:cNvPr id="42003" name="Freeform 19"/>
              <p:cNvSpPr>
                <a:spLocks/>
              </p:cNvSpPr>
              <p:nvPr/>
            </p:nvSpPr>
            <p:spPr bwMode="auto">
              <a:xfrm>
                <a:off x="2107" y="1592"/>
                <a:ext cx="245" cy="952"/>
              </a:xfrm>
              <a:custGeom>
                <a:avLst/>
                <a:gdLst>
                  <a:gd name="T0" fmla="*/ 0 w 396"/>
                  <a:gd name="T1" fmla="*/ 0 h 836"/>
                  <a:gd name="T2" fmla="*/ 12 w 396"/>
                  <a:gd name="T3" fmla="*/ 204 h 836"/>
                  <a:gd name="T4" fmla="*/ 23 w 396"/>
                  <a:gd name="T5" fmla="*/ 260 h 836"/>
                  <a:gd name="T6" fmla="*/ 91 w 396"/>
                  <a:gd name="T7" fmla="*/ 588 h 836"/>
                  <a:gd name="T8" fmla="*/ 317 w 396"/>
                  <a:gd name="T9" fmla="*/ 780 h 836"/>
                  <a:gd name="T10" fmla="*/ 396 w 396"/>
                  <a:gd name="T11" fmla="*/ 83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6" h="836">
                    <a:moveTo>
                      <a:pt x="0" y="0"/>
                    </a:moveTo>
                    <a:cubicBezTo>
                      <a:pt x="4" y="68"/>
                      <a:pt x="6" y="136"/>
                      <a:pt x="12" y="204"/>
                    </a:cubicBezTo>
                    <a:cubicBezTo>
                      <a:pt x="14" y="223"/>
                      <a:pt x="21" y="241"/>
                      <a:pt x="23" y="260"/>
                    </a:cubicBezTo>
                    <a:cubicBezTo>
                      <a:pt x="34" y="370"/>
                      <a:pt x="26" y="492"/>
                      <a:pt x="91" y="588"/>
                    </a:cubicBezTo>
                    <a:cubicBezTo>
                      <a:pt x="126" y="696"/>
                      <a:pt x="225" y="734"/>
                      <a:pt x="317" y="780"/>
                    </a:cubicBezTo>
                    <a:cubicBezTo>
                      <a:pt x="344" y="793"/>
                      <a:pt x="368" y="836"/>
                      <a:pt x="396" y="836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04" name="Freeform 20"/>
              <p:cNvSpPr>
                <a:spLocks/>
              </p:cNvSpPr>
              <p:nvPr/>
            </p:nvSpPr>
            <p:spPr bwMode="auto">
              <a:xfrm>
                <a:off x="2016" y="2208"/>
                <a:ext cx="161" cy="105"/>
              </a:xfrm>
              <a:custGeom>
                <a:avLst/>
                <a:gdLst>
                  <a:gd name="T0" fmla="*/ 0 w 146"/>
                  <a:gd name="T1" fmla="*/ 0 h 124"/>
                  <a:gd name="T2" fmla="*/ 67 w 146"/>
                  <a:gd name="T3" fmla="*/ 45 h 124"/>
                  <a:gd name="T4" fmla="*/ 90 w 146"/>
                  <a:gd name="T5" fmla="*/ 79 h 124"/>
                  <a:gd name="T6" fmla="*/ 124 w 146"/>
                  <a:gd name="T7" fmla="*/ 101 h 124"/>
                  <a:gd name="T8" fmla="*/ 146 w 146"/>
                  <a:gd name="T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24">
                    <a:moveTo>
                      <a:pt x="0" y="0"/>
                    </a:moveTo>
                    <a:cubicBezTo>
                      <a:pt x="22" y="15"/>
                      <a:pt x="52" y="23"/>
                      <a:pt x="67" y="45"/>
                    </a:cubicBezTo>
                    <a:cubicBezTo>
                      <a:pt x="75" y="56"/>
                      <a:pt x="80" y="69"/>
                      <a:pt x="90" y="79"/>
                    </a:cubicBezTo>
                    <a:cubicBezTo>
                      <a:pt x="100" y="88"/>
                      <a:pt x="113" y="93"/>
                      <a:pt x="124" y="101"/>
                    </a:cubicBezTo>
                    <a:cubicBezTo>
                      <a:pt x="132" y="108"/>
                      <a:pt x="139" y="116"/>
                      <a:pt x="146" y="124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2005" name="Freeform 21"/>
            <p:cNvSpPr>
              <a:spLocks/>
            </p:cNvSpPr>
            <p:nvPr/>
          </p:nvSpPr>
          <p:spPr bwMode="auto">
            <a:xfrm flipH="1">
              <a:off x="4103" y="2118"/>
              <a:ext cx="386" cy="259"/>
            </a:xfrm>
            <a:custGeom>
              <a:avLst/>
              <a:gdLst>
                <a:gd name="T0" fmla="*/ 384 w 386"/>
                <a:gd name="T1" fmla="*/ 0 h 259"/>
                <a:gd name="T2" fmla="*/ 327 w 386"/>
                <a:gd name="T3" fmla="*/ 45 h 259"/>
                <a:gd name="T4" fmla="*/ 260 w 386"/>
                <a:gd name="T5" fmla="*/ 90 h 259"/>
                <a:gd name="T6" fmla="*/ 68 w 386"/>
                <a:gd name="T7" fmla="*/ 226 h 259"/>
                <a:gd name="T8" fmla="*/ 34 w 386"/>
                <a:gd name="T9" fmla="*/ 237 h 259"/>
                <a:gd name="T10" fmla="*/ 0 w 386"/>
                <a:gd name="T11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" h="259">
                  <a:moveTo>
                    <a:pt x="384" y="0"/>
                  </a:moveTo>
                  <a:cubicBezTo>
                    <a:pt x="341" y="64"/>
                    <a:pt x="386" y="12"/>
                    <a:pt x="327" y="45"/>
                  </a:cubicBezTo>
                  <a:cubicBezTo>
                    <a:pt x="303" y="58"/>
                    <a:pt x="260" y="90"/>
                    <a:pt x="260" y="90"/>
                  </a:cubicBezTo>
                  <a:cubicBezTo>
                    <a:pt x="210" y="163"/>
                    <a:pt x="150" y="198"/>
                    <a:pt x="68" y="226"/>
                  </a:cubicBezTo>
                  <a:cubicBezTo>
                    <a:pt x="57" y="230"/>
                    <a:pt x="45" y="233"/>
                    <a:pt x="34" y="237"/>
                  </a:cubicBezTo>
                  <a:cubicBezTo>
                    <a:pt x="21" y="241"/>
                    <a:pt x="0" y="259"/>
                    <a:pt x="0" y="259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06" name="Freeform 22"/>
            <p:cNvSpPr>
              <a:spLocks/>
            </p:cNvSpPr>
            <p:nvPr/>
          </p:nvSpPr>
          <p:spPr bwMode="auto">
            <a:xfrm flipH="1">
              <a:off x="4173" y="1756"/>
              <a:ext cx="90" cy="497"/>
            </a:xfrm>
            <a:custGeom>
              <a:avLst/>
              <a:gdLst>
                <a:gd name="T0" fmla="*/ 90 w 90"/>
                <a:gd name="T1" fmla="*/ 0 h 497"/>
                <a:gd name="T2" fmla="*/ 45 w 90"/>
                <a:gd name="T3" fmla="*/ 362 h 497"/>
                <a:gd name="T4" fmla="*/ 22 w 90"/>
                <a:gd name="T5" fmla="*/ 429 h 497"/>
                <a:gd name="T6" fmla="*/ 0 w 90"/>
                <a:gd name="T7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497">
                  <a:moveTo>
                    <a:pt x="90" y="0"/>
                  </a:moveTo>
                  <a:cubicBezTo>
                    <a:pt x="52" y="118"/>
                    <a:pt x="71" y="242"/>
                    <a:pt x="45" y="362"/>
                  </a:cubicBezTo>
                  <a:cubicBezTo>
                    <a:pt x="42" y="377"/>
                    <a:pt x="27" y="414"/>
                    <a:pt x="22" y="429"/>
                  </a:cubicBezTo>
                  <a:cubicBezTo>
                    <a:pt x="14" y="452"/>
                    <a:pt x="0" y="497"/>
                    <a:pt x="0" y="497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07" name="Freeform 23"/>
            <p:cNvSpPr>
              <a:spLocks/>
            </p:cNvSpPr>
            <p:nvPr/>
          </p:nvSpPr>
          <p:spPr bwMode="auto">
            <a:xfrm>
              <a:off x="3400" y="587"/>
              <a:ext cx="293" cy="678"/>
            </a:xfrm>
            <a:custGeom>
              <a:avLst/>
              <a:gdLst>
                <a:gd name="T0" fmla="*/ 293 w 293"/>
                <a:gd name="T1" fmla="*/ 0 h 678"/>
                <a:gd name="T2" fmla="*/ 259 w 293"/>
                <a:gd name="T3" fmla="*/ 170 h 678"/>
                <a:gd name="T4" fmla="*/ 225 w 293"/>
                <a:gd name="T5" fmla="*/ 350 h 678"/>
                <a:gd name="T6" fmla="*/ 169 w 293"/>
                <a:gd name="T7" fmla="*/ 452 h 678"/>
                <a:gd name="T8" fmla="*/ 146 w 293"/>
                <a:gd name="T9" fmla="*/ 486 h 678"/>
                <a:gd name="T10" fmla="*/ 90 w 293"/>
                <a:gd name="T11" fmla="*/ 588 h 678"/>
                <a:gd name="T12" fmla="*/ 22 w 293"/>
                <a:gd name="T13" fmla="*/ 633 h 678"/>
                <a:gd name="T14" fmla="*/ 0 w 293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3" h="678">
                  <a:moveTo>
                    <a:pt x="293" y="0"/>
                  </a:moveTo>
                  <a:cubicBezTo>
                    <a:pt x="285" y="65"/>
                    <a:pt x="270" y="109"/>
                    <a:pt x="259" y="170"/>
                  </a:cubicBezTo>
                  <a:cubicBezTo>
                    <a:pt x="248" y="231"/>
                    <a:pt x="242" y="290"/>
                    <a:pt x="225" y="350"/>
                  </a:cubicBezTo>
                  <a:cubicBezTo>
                    <a:pt x="209" y="404"/>
                    <a:pt x="212" y="387"/>
                    <a:pt x="169" y="452"/>
                  </a:cubicBezTo>
                  <a:cubicBezTo>
                    <a:pt x="161" y="463"/>
                    <a:pt x="146" y="486"/>
                    <a:pt x="146" y="486"/>
                  </a:cubicBezTo>
                  <a:cubicBezTo>
                    <a:pt x="135" y="521"/>
                    <a:pt x="124" y="566"/>
                    <a:pt x="90" y="588"/>
                  </a:cubicBezTo>
                  <a:cubicBezTo>
                    <a:pt x="67" y="603"/>
                    <a:pt x="22" y="633"/>
                    <a:pt x="22" y="633"/>
                  </a:cubicBezTo>
                  <a:cubicBezTo>
                    <a:pt x="9" y="672"/>
                    <a:pt x="19" y="659"/>
                    <a:pt x="0" y="678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08" name="Freeform 24"/>
            <p:cNvSpPr>
              <a:spLocks/>
            </p:cNvSpPr>
            <p:nvPr/>
          </p:nvSpPr>
          <p:spPr bwMode="auto">
            <a:xfrm>
              <a:off x="3501" y="745"/>
              <a:ext cx="271" cy="384"/>
            </a:xfrm>
            <a:custGeom>
              <a:avLst/>
              <a:gdLst>
                <a:gd name="T0" fmla="*/ 271 w 271"/>
                <a:gd name="T1" fmla="*/ 0 h 384"/>
                <a:gd name="T2" fmla="*/ 203 w 271"/>
                <a:gd name="T3" fmla="*/ 136 h 384"/>
                <a:gd name="T4" fmla="*/ 113 w 271"/>
                <a:gd name="T5" fmla="*/ 294 h 384"/>
                <a:gd name="T6" fmla="*/ 0 w 271"/>
                <a:gd name="T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384">
                  <a:moveTo>
                    <a:pt x="271" y="0"/>
                  </a:moveTo>
                  <a:cubicBezTo>
                    <a:pt x="255" y="67"/>
                    <a:pt x="259" y="98"/>
                    <a:pt x="203" y="136"/>
                  </a:cubicBezTo>
                  <a:cubicBezTo>
                    <a:pt x="180" y="208"/>
                    <a:pt x="176" y="251"/>
                    <a:pt x="113" y="294"/>
                  </a:cubicBezTo>
                  <a:cubicBezTo>
                    <a:pt x="77" y="350"/>
                    <a:pt x="43" y="343"/>
                    <a:pt x="0" y="384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09" name="Freeform 25"/>
            <p:cNvSpPr>
              <a:spLocks/>
            </p:cNvSpPr>
            <p:nvPr/>
          </p:nvSpPr>
          <p:spPr bwMode="auto">
            <a:xfrm>
              <a:off x="3140" y="937"/>
              <a:ext cx="214" cy="712"/>
            </a:xfrm>
            <a:custGeom>
              <a:avLst/>
              <a:gdLst>
                <a:gd name="T0" fmla="*/ 0 w 214"/>
                <a:gd name="T1" fmla="*/ 0 h 712"/>
                <a:gd name="T2" fmla="*/ 113 w 214"/>
                <a:gd name="T3" fmla="*/ 554 h 712"/>
                <a:gd name="T4" fmla="*/ 147 w 214"/>
                <a:gd name="T5" fmla="*/ 622 h 712"/>
                <a:gd name="T6" fmla="*/ 158 w 214"/>
                <a:gd name="T7" fmla="*/ 655 h 712"/>
                <a:gd name="T8" fmla="*/ 192 w 214"/>
                <a:gd name="T9" fmla="*/ 678 h 712"/>
                <a:gd name="T10" fmla="*/ 214 w 214"/>
                <a:gd name="T11" fmla="*/ 71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712">
                  <a:moveTo>
                    <a:pt x="0" y="0"/>
                  </a:moveTo>
                  <a:cubicBezTo>
                    <a:pt x="12" y="150"/>
                    <a:pt x="23" y="421"/>
                    <a:pt x="113" y="554"/>
                  </a:cubicBezTo>
                  <a:cubicBezTo>
                    <a:pt x="140" y="636"/>
                    <a:pt x="104" y="538"/>
                    <a:pt x="147" y="622"/>
                  </a:cubicBezTo>
                  <a:cubicBezTo>
                    <a:pt x="152" y="632"/>
                    <a:pt x="151" y="646"/>
                    <a:pt x="158" y="655"/>
                  </a:cubicBezTo>
                  <a:cubicBezTo>
                    <a:pt x="167" y="666"/>
                    <a:pt x="181" y="670"/>
                    <a:pt x="192" y="678"/>
                  </a:cubicBezTo>
                  <a:cubicBezTo>
                    <a:pt x="199" y="689"/>
                    <a:pt x="214" y="712"/>
                    <a:pt x="214" y="712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10" name="Freeform 26"/>
            <p:cNvSpPr>
              <a:spLocks/>
            </p:cNvSpPr>
            <p:nvPr/>
          </p:nvSpPr>
          <p:spPr bwMode="auto">
            <a:xfrm>
              <a:off x="3377" y="1412"/>
              <a:ext cx="294" cy="689"/>
            </a:xfrm>
            <a:custGeom>
              <a:avLst/>
              <a:gdLst>
                <a:gd name="T0" fmla="*/ 282 w 294"/>
                <a:gd name="T1" fmla="*/ 0 h 689"/>
                <a:gd name="T2" fmla="*/ 215 w 294"/>
                <a:gd name="T3" fmla="*/ 463 h 689"/>
                <a:gd name="T4" fmla="*/ 135 w 294"/>
                <a:gd name="T5" fmla="*/ 587 h 689"/>
                <a:gd name="T6" fmla="*/ 124 w 294"/>
                <a:gd name="T7" fmla="*/ 621 h 689"/>
                <a:gd name="T8" fmla="*/ 90 w 294"/>
                <a:gd name="T9" fmla="*/ 632 h 689"/>
                <a:gd name="T10" fmla="*/ 0 w 294"/>
                <a:gd name="T11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689">
                  <a:moveTo>
                    <a:pt x="282" y="0"/>
                  </a:moveTo>
                  <a:cubicBezTo>
                    <a:pt x="273" y="252"/>
                    <a:pt x="294" y="283"/>
                    <a:pt x="215" y="463"/>
                  </a:cubicBezTo>
                  <a:cubicBezTo>
                    <a:pt x="186" y="528"/>
                    <a:pt x="195" y="546"/>
                    <a:pt x="135" y="587"/>
                  </a:cubicBezTo>
                  <a:cubicBezTo>
                    <a:pt x="131" y="598"/>
                    <a:pt x="132" y="613"/>
                    <a:pt x="124" y="621"/>
                  </a:cubicBezTo>
                  <a:cubicBezTo>
                    <a:pt x="116" y="629"/>
                    <a:pt x="101" y="627"/>
                    <a:pt x="90" y="632"/>
                  </a:cubicBezTo>
                  <a:cubicBezTo>
                    <a:pt x="58" y="648"/>
                    <a:pt x="25" y="664"/>
                    <a:pt x="0" y="689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11" name="Freeform 27"/>
            <p:cNvSpPr>
              <a:spLocks/>
            </p:cNvSpPr>
            <p:nvPr/>
          </p:nvSpPr>
          <p:spPr bwMode="auto">
            <a:xfrm>
              <a:off x="3106" y="1672"/>
              <a:ext cx="286" cy="768"/>
            </a:xfrm>
            <a:custGeom>
              <a:avLst/>
              <a:gdLst>
                <a:gd name="T0" fmla="*/ 0 w 286"/>
                <a:gd name="T1" fmla="*/ 0 h 768"/>
                <a:gd name="T2" fmla="*/ 11 w 286"/>
                <a:gd name="T3" fmla="*/ 271 h 768"/>
                <a:gd name="T4" fmla="*/ 124 w 286"/>
                <a:gd name="T5" fmla="*/ 655 h 768"/>
                <a:gd name="T6" fmla="*/ 214 w 286"/>
                <a:gd name="T7" fmla="*/ 734 h 768"/>
                <a:gd name="T8" fmla="*/ 282 w 286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768">
                  <a:moveTo>
                    <a:pt x="0" y="0"/>
                  </a:moveTo>
                  <a:cubicBezTo>
                    <a:pt x="4" y="90"/>
                    <a:pt x="6" y="181"/>
                    <a:pt x="11" y="271"/>
                  </a:cubicBezTo>
                  <a:cubicBezTo>
                    <a:pt x="16" y="365"/>
                    <a:pt x="38" y="597"/>
                    <a:pt x="124" y="655"/>
                  </a:cubicBezTo>
                  <a:cubicBezTo>
                    <a:pt x="150" y="692"/>
                    <a:pt x="161" y="717"/>
                    <a:pt x="214" y="734"/>
                  </a:cubicBezTo>
                  <a:cubicBezTo>
                    <a:pt x="286" y="757"/>
                    <a:pt x="282" y="732"/>
                    <a:pt x="282" y="768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12" name="Freeform 28"/>
            <p:cNvSpPr>
              <a:spLocks/>
            </p:cNvSpPr>
            <p:nvPr/>
          </p:nvSpPr>
          <p:spPr bwMode="auto">
            <a:xfrm>
              <a:off x="3061" y="2146"/>
              <a:ext cx="101" cy="102"/>
            </a:xfrm>
            <a:custGeom>
              <a:avLst/>
              <a:gdLst>
                <a:gd name="T0" fmla="*/ 101 w 101"/>
                <a:gd name="T1" fmla="*/ 102 h 102"/>
                <a:gd name="T2" fmla="*/ 0 w 101"/>
                <a:gd name="T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1" h="102">
                  <a:moveTo>
                    <a:pt x="101" y="102"/>
                  </a:moveTo>
                  <a:cubicBezTo>
                    <a:pt x="60" y="74"/>
                    <a:pt x="35" y="35"/>
                    <a:pt x="0" y="0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13" name="Freeform 29"/>
            <p:cNvSpPr>
              <a:spLocks/>
            </p:cNvSpPr>
            <p:nvPr/>
          </p:nvSpPr>
          <p:spPr bwMode="auto">
            <a:xfrm flipH="1">
              <a:off x="3072" y="2496"/>
              <a:ext cx="384" cy="720"/>
            </a:xfrm>
            <a:custGeom>
              <a:avLst/>
              <a:gdLst>
                <a:gd name="T0" fmla="*/ 282 w 294"/>
                <a:gd name="T1" fmla="*/ 0 h 689"/>
                <a:gd name="T2" fmla="*/ 215 w 294"/>
                <a:gd name="T3" fmla="*/ 463 h 689"/>
                <a:gd name="T4" fmla="*/ 135 w 294"/>
                <a:gd name="T5" fmla="*/ 587 h 689"/>
                <a:gd name="T6" fmla="*/ 124 w 294"/>
                <a:gd name="T7" fmla="*/ 621 h 689"/>
                <a:gd name="T8" fmla="*/ 90 w 294"/>
                <a:gd name="T9" fmla="*/ 632 h 689"/>
                <a:gd name="T10" fmla="*/ 0 w 294"/>
                <a:gd name="T11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689">
                  <a:moveTo>
                    <a:pt x="282" y="0"/>
                  </a:moveTo>
                  <a:cubicBezTo>
                    <a:pt x="273" y="252"/>
                    <a:pt x="294" y="283"/>
                    <a:pt x="215" y="463"/>
                  </a:cubicBezTo>
                  <a:cubicBezTo>
                    <a:pt x="186" y="528"/>
                    <a:pt x="195" y="546"/>
                    <a:pt x="135" y="587"/>
                  </a:cubicBezTo>
                  <a:cubicBezTo>
                    <a:pt x="131" y="598"/>
                    <a:pt x="132" y="613"/>
                    <a:pt x="124" y="621"/>
                  </a:cubicBezTo>
                  <a:cubicBezTo>
                    <a:pt x="116" y="629"/>
                    <a:pt x="101" y="627"/>
                    <a:pt x="90" y="632"/>
                  </a:cubicBezTo>
                  <a:cubicBezTo>
                    <a:pt x="58" y="648"/>
                    <a:pt x="25" y="664"/>
                    <a:pt x="0" y="689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2014" name="Group 30"/>
            <p:cNvGrpSpPr>
              <a:grpSpLocks/>
            </p:cNvGrpSpPr>
            <p:nvPr/>
          </p:nvGrpSpPr>
          <p:grpSpPr bwMode="auto">
            <a:xfrm>
              <a:off x="3454" y="2067"/>
              <a:ext cx="386" cy="621"/>
              <a:chOff x="2417" y="1660"/>
              <a:chExt cx="386" cy="621"/>
            </a:xfrm>
          </p:grpSpPr>
          <p:sp>
            <p:nvSpPr>
              <p:cNvPr id="42015" name="Freeform 31"/>
              <p:cNvSpPr>
                <a:spLocks/>
              </p:cNvSpPr>
              <p:nvPr/>
            </p:nvSpPr>
            <p:spPr bwMode="auto">
              <a:xfrm>
                <a:off x="2417" y="2022"/>
                <a:ext cx="386" cy="259"/>
              </a:xfrm>
              <a:custGeom>
                <a:avLst/>
                <a:gdLst>
                  <a:gd name="T0" fmla="*/ 384 w 386"/>
                  <a:gd name="T1" fmla="*/ 0 h 259"/>
                  <a:gd name="T2" fmla="*/ 327 w 386"/>
                  <a:gd name="T3" fmla="*/ 45 h 259"/>
                  <a:gd name="T4" fmla="*/ 260 w 386"/>
                  <a:gd name="T5" fmla="*/ 90 h 259"/>
                  <a:gd name="T6" fmla="*/ 68 w 386"/>
                  <a:gd name="T7" fmla="*/ 226 h 259"/>
                  <a:gd name="T8" fmla="*/ 34 w 386"/>
                  <a:gd name="T9" fmla="*/ 237 h 259"/>
                  <a:gd name="T10" fmla="*/ 0 w 386"/>
                  <a:gd name="T1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259">
                    <a:moveTo>
                      <a:pt x="384" y="0"/>
                    </a:moveTo>
                    <a:cubicBezTo>
                      <a:pt x="341" y="64"/>
                      <a:pt x="386" y="12"/>
                      <a:pt x="327" y="45"/>
                    </a:cubicBezTo>
                    <a:cubicBezTo>
                      <a:pt x="303" y="58"/>
                      <a:pt x="260" y="90"/>
                      <a:pt x="260" y="90"/>
                    </a:cubicBezTo>
                    <a:cubicBezTo>
                      <a:pt x="210" y="163"/>
                      <a:pt x="150" y="198"/>
                      <a:pt x="68" y="226"/>
                    </a:cubicBezTo>
                    <a:cubicBezTo>
                      <a:pt x="57" y="230"/>
                      <a:pt x="45" y="233"/>
                      <a:pt x="34" y="237"/>
                    </a:cubicBezTo>
                    <a:cubicBezTo>
                      <a:pt x="21" y="241"/>
                      <a:pt x="0" y="259"/>
                      <a:pt x="0" y="259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16" name="Freeform 32"/>
              <p:cNvSpPr>
                <a:spLocks/>
              </p:cNvSpPr>
              <p:nvPr/>
            </p:nvSpPr>
            <p:spPr bwMode="auto">
              <a:xfrm>
                <a:off x="2643" y="1660"/>
                <a:ext cx="90" cy="497"/>
              </a:xfrm>
              <a:custGeom>
                <a:avLst/>
                <a:gdLst>
                  <a:gd name="T0" fmla="*/ 90 w 90"/>
                  <a:gd name="T1" fmla="*/ 0 h 497"/>
                  <a:gd name="T2" fmla="*/ 45 w 90"/>
                  <a:gd name="T3" fmla="*/ 362 h 497"/>
                  <a:gd name="T4" fmla="*/ 22 w 90"/>
                  <a:gd name="T5" fmla="*/ 429 h 497"/>
                  <a:gd name="T6" fmla="*/ 0 w 90"/>
                  <a:gd name="T7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497">
                    <a:moveTo>
                      <a:pt x="90" y="0"/>
                    </a:moveTo>
                    <a:cubicBezTo>
                      <a:pt x="52" y="118"/>
                      <a:pt x="71" y="242"/>
                      <a:pt x="45" y="362"/>
                    </a:cubicBezTo>
                    <a:cubicBezTo>
                      <a:pt x="42" y="377"/>
                      <a:pt x="27" y="414"/>
                      <a:pt x="22" y="429"/>
                    </a:cubicBezTo>
                    <a:cubicBezTo>
                      <a:pt x="14" y="452"/>
                      <a:pt x="0" y="497"/>
                      <a:pt x="0" y="497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2017" name="Freeform 33"/>
            <p:cNvSpPr>
              <a:spLocks/>
            </p:cNvSpPr>
            <p:nvPr/>
          </p:nvSpPr>
          <p:spPr bwMode="auto">
            <a:xfrm>
              <a:off x="3817" y="2293"/>
              <a:ext cx="46" cy="147"/>
            </a:xfrm>
            <a:custGeom>
              <a:avLst/>
              <a:gdLst>
                <a:gd name="T0" fmla="*/ 23 w 46"/>
                <a:gd name="T1" fmla="*/ 147 h 147"/>
                <a:gd name="T2" fmla="*/ 46 w 46"/>
                <a:gd name="T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147">
                  <a:moveTo>
                    <a:pt x="23" y="147"/>
                  </a:moveTo>
                  <a:cubicBezTo>
                    <a:pt x="34" y="6"/>
                    <a:pt x="0" y="42"/>
                    <a:pt x="46" y="0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2018" name="Group 34"/>
            <p:cNvGrpSpPr>
              <a:grpSpLocks/>
            </p:cNvGrpSpPr>
            <p:nvPr/>
          </p:nvGrpSpPr>
          <p:grpSpPr bwMode="auto">
            <a:xfrm flipH="1">
              <a:off x="1006" y="624"/>
              <a:ext cx="386" cy="621"/>
              <a:chOff x="2417" y="1660"/>
              <a:chExt cx="386" cy="621"/>
            </a:xfrm>
          </p:grpSpPr>
          <p:sp>
            <p:nvSpPr>
              <p:cNvPr id="42019" name="Freeform 35"/>
              <p:cNvSpPr>
                <a:spLocks/>
              </p:cNvSpPr>
              <p:nvPr/>
            </p:nvSpPr>
            <p:spPr bwMode="auto">
              <a:xfrm>
                <a:off x="2417" y="2022"/>
                <a:ext cx="386" cy="259"/>
              </a:xfrm>
              <a:custGeom>
                <a:avLst/>
                <a:gdLst>
                  <a:gd name="T0" fmla="*/ 384 w 386"/>
                  <a:gd name="T1" fmla="*/ 0 h 259"/>
                  <a:gd name="T2" fmla="*/ 327 w 386"/>
                  <a:gd name="T3" fmla="*/ 45 h 259"/>
                  <a:gd name="T4" fmla="*/ 260 w 386"/>
                  <a:gd name="T5" fmla="*/ 90 h 259"/>
                  <a:gd name="T6" fmla="*/ 68 w 386"/>
                  <a:gd name="T7" fmla="*/ 226 h 259"/>
                  <a:gd name="T8" fmla="*/ 34 w 386"/>
                  <a:gd name="T9" fmla="*/ 237 h 259"/>
                  <a:gd name="T10" fmla="*/ 0 w 386"/>
                  <a:gd name="T1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259">
                    <a:moveTo>
                      <a:pt x="384" y="0"/>
                    </a:moveTo>
                    <a:cubicBezTo>
                      <a:pt x="341" y="64"/>
                      <a:pt x="386" y="12"/>
                      <a:pt x="327" y="45"/>
                    </a:cubicBezTo>
                    <a:cubicBezTo>
                      <a:pt x="303" y="58"/>
                      <a:pt x="260" y="90"/>
                      <a:pt x="260" y="90"/>
                    </a:cubicBezTo>
                    <a:cubicBezTo>
                      <a:pt x="210" y="163"/>
                      <a:pt x="150" y="198"/>
                      <a:pt x="68" y="226"/>
                    </a:cubicBezTo>
                    <a:cubicBezTo>
                      <a:pt x="57" y="230"/>
                      <a:pt x="45" y="233"/>
                      <a:pt x="34" y="237"/>
                    </a:cubicBezTo>
                    <a:cubicBezTo>
                      <a:pt x="21" y="241"/>
                      <a:pt x="0" y="259"/>
                      <a:pt x="0" y="259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20" name="Freeform 36"/>
              <p:cNvSpPr>
                <a:spLocks/>
              </p:cNvSpPr>
              <p:nvPr/>
            </p:nvSpPr>
            <p:spPr bwMode="auto">
              <a:xfrm>
                <a:off x="2643" y="1660"/>
                <a:ext cx="90" cy="497"/>
              </a:xfrm>
              <a:custGeom>
                <a:avLst/>
                <a:gdLst>
                  <a:gd name="T0" fmla="*/ 90 w 90"/>
                  <a:gd name="T1" fmla="*/ 0 h 497"/>
                  <a:gd name="T2" fmla="*/ 45 w 90"/>
                  <a:gd name="T3" fmla="*/ 362 h 497"/>
                  <a:gd name="T4" fmla="*/ 22 w 90"/>
                  <a:gd name="T5" fmla="*/ 429 h 497"/>
                  <a:gd name="T6" fmla="*/ 0 w 90"/>
                  <a:gd name="T7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497">
                    <a:moveTo>
                      <a:pt x="90" y="0"/>
                    </a:moveTo>
                    <a:cubicBezTo>
                      <a:pt x="52" y="118"/>
                      <a:pt x="71" y="242"/>
                      <a:pt x="45" y="362"/>
                    </a:cubicBezTo>
                    <a:cubicBezTo>
                      <a:pt x="42" y="377"/>
                      <a:pt x="27" y="414"/>
                      <a:pt x="22" y="429"/>
                    </a:cubicBezTo>
                    <a:cubicBezTo>
                      <a:pt x="14" y="452"/>
                      <a:pt x="0" y="497"/>
                      <a:pt x="0" y="497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42021" name="Group 37"/>
            <p:cNvGrpSpPr>
              <a:grpSpLocks/>
            </p:cNvGrpSpPr>
            <p:nvPr/>
          </p:nvGrpSpPr>
          <p:grpSpPr bwMode="auto">
            <a:xfrm>
              <a:off x="1342" y="867"/>
              <a:ext cx="386" cy="621"/>
              <a:chOff x="2417" y="1660"/>
              <a:chExt cx="386" cy="621"/>
            </a:xfrm>
          </p:grpSpPr>
          <p:sp>
            <p:nvSpPr>
              <p:cNvPr id="42022" name="Freeform 38"/>
              <p:cNvSpPr>
                <a:spLocks/>
              </p:cNvSpPr>
              <p:nvPr/>
            </p:nvSpPr>
            <p:spPr bwMode="auto">
              <a:xfrm>
                <a:off x="2417" y="2022"/>
                <a:ext cx="386" cy="259"/>
              </a:xfrm>
              <a:custGeom>
                <a:avLst/>
                <a:gdLst>
                  <a:gd name="T0" fmla="*/ 384 w 386"/>
                  <a:gd name="T1" fmla="*/ 0 h 259"/>
                  <a:gd name="T2" fmla="*/ 327 w 386"/>
                  <a:gd name="T3" fmla="*/ 45 h 259"/>
                  <a:gd name="T4" fmla="*/ 260 w 386"/>
                  <a:gd name="T5" fmla="*/ 90 h 259"/>
                  <a:gd name="T6" fmla="*/ 68 w 386"/>
                  <a:gd name="T7" fmla="*/ 226 h 259"/>
                  <a:gd name="T8" fmla="*/ 34 w 386"/>
                  <a:gd name="T9" fmla="*/ 237 h 259"/>
                  <a:gd name="T10" fmla="*/ 0 w 386"/>
                  <a:gd name="T1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259">
                    <a:moveTo>
                      <a:pt x="384" y="0"/>
                    </a:moveTo>
                    <a:cubicBezTo>
                      <a:pt x="341" y="64"/>
                      <a:pt x="386" y="12"/>
                      <a:pt x="327" y="45"/>
                    </a:cubicBezTo>
                    <a:cubicBezTo>
                      <a:pt x="303" y="58"/>
                      <a:pt x="260" y="90"/>
                      <a:pt x="260" y="90"/>
                    </a:cubicBezTo>
                    <a:cubicBezTo>
                      <a:pt x="210" y="163"/>
                      <a:pt x="150" y="198"/>
                      <a:pt x="68" y="226"/>
                    </a:cubicBezTo>
                    <a:cubicBezTo>
                      <a:pt x="57" y="230"/>
                      <a:pt x="45" y="233"/>
                      <a:pt x="34" y="237"/>
                    </a:cubicBezTo>
                    <a:cubicBezTo>
                      <a:pt x="21" y="241"/>
                      <a:pt x="0" y="259"/>
                      <a:pt x="0" y="259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23" name="Freeform 39"/>
              <p:cNvSpPr>
                <a:spLocks/>
              </p:cNvSpPr>
              <p:nvPr/>
            </p:nvSpPr>
            <p:spPr bwMode="auto">
              <a:xfrm>
                <a:off x="2643" y="1660"/>
                <a:ext cx="90" cy="497"/>
              </a:xfrm>
              <a:custGeom>
                <a:avLst/>
                <a:gdLst>
                  <a:gd name="T0" fmla="*/ 90 w 90"/>
                  <a:gd name="T1" fmla="*/ 0 h 497"/>
                  <a:gd name="T2" fmla="*/ 45 w 90"/>
                  <a:gd name="T3" fmla="*/ 362 h 497"/>
                  <a:gd name="T4" fmla="*/ 22 w 90"/>
                  <a:gd name="T5" fmla="*/ 429 h 497"/>
                  <a:gd name="T6" fmla="*/ 0 w 90"/>
                  <a:gd name="T7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497">
                    <a:moveTo>
                      <a:pt x="90" y="0"/>
                    </a:moveTo>
                    <a:cubicBezTo>
                      <a:pt x="52" y="118"/>
                      <a:pt x="71" y="242"/>
                      <a:pt x="45" y="362"/>
                    </a:cubicBezTo>
                    <a:cubicBezTo>
                      <a:pt x="42" y="377"/>
                      <a:pt x="27" y="414"/>
                      <a:pt x="22" y="429"/>
                    </a:cubicBezTo>
                    <a:cubicBezTo>
                      <a:pt x="14" y="452"/>
                      <a:pt x="0" y="497"/>
                      <a:pt x="0" y="497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2024" name="Freeform 40"/>
            <p:cNvSpPr>
              <a:spLocks/>
            </p:cNvSpPr>
            <p:nvPr/>
          </p:nvSpPr>
          <p:spPr bwMode="auto">
            <a:xfrm>
              <a:off x="1739" y="1084"/>
              <a:ext cx="23" cy="170"/>
            </a:xfrm>
            <a:custGeom>
              <a:avLst/>
              <a:gdLst>
                <a:gd name="T0" fmla="*/ 0 w 23"/>
                <a:gd name="T1" fmla="*/ 170 h 170"/>
                <a:gd name="T2" fmla="*/ 23 w 23"/>
                <a:gd name="T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170">
                  <a:moveTo>
                    <a:pt x="0" y="170"/>
                  </a:moveTo>
                  <a:cubicBezTo>
                    <a:pt x="6" y="116"/>
                    <a:pt x="23" y="55"/>
                    <a:pt x="23" y="0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25" name="Freeform 41"/>
            <p:cNvSpPr>
              <a:spLocks/>
            </p:cNvSpPr>
            <p:nvPr/>
          </p:nvSpPr>
          <p:spPr bwMode="auto">
            <a:xfrm flipH="1">
              <a:off x="1098" y="1415"/>
              <a:ext cx="294" cy="937"/>
            </a:xfrm>
            <a:custGeom>
              <a:avLst/>
              <a:gdLst>
                <a:gd name="T0" fmla="*/ 294 w 294"/>
                <a:gd name="T1" fmla="*/ 0 h 937"/>
                <a:gd name="T2" fmla="*/ 238 w 294"/>
                <a:gd name="T3" fmla="*/ 474 h 937"/>
                <a:gd name="T4" fmla="*/ 170 w 294"/>
                <a:gd name="T5" fmla="*/ 610 h 937"/>
                <a:gd name="T6" fmla="*/ 147 w 294"/>
                <a:gd name="T7" fmla="*/ 644 h 937"/>
                <a:gd name="T8" fmla="*/ 136 w 294"/>
                <a:gd name="T9" fmla="*/ 677 h 937"/>
                <a:gd name="T10" fmla="*/ 113 w 294"/>
                <a:gd name="T11" fmla="*/ 711 h 937"/>
                <a:gd name="T12" fmla="*/ 46 w 294"/>
                <a:gd name="T13" fmla="*/ 836 h 937"/>
                <a:gd name="T14" fmla="*/ 23 w 294"/>
                <a:gd name="T15" fmla="*/ 903 h 937"/>
                <a:gd name="T16" fmla="*/ 0 w 294"/>
                <a:gd name="T17" fmla="*/ 937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937">
                  <a:moveTo>
                    <a:pt x="294" y="0"/>
                  </a:moveTo>
                  <a:cubicBezTo>
                    <a:pt x="277" y="158"/>
                    <a:pt x="280" y="320"/>
                    <a:pt x="238" y="474"/>
                  </a:cubicBezTo>
                  <a:cubicBezTo>
                    <a:pt x="217" y="551"/>
                    <a:pt x="216" y="541"/>
                    <a:pt x="170" y="610"/>
                  </a:cubicBezTo>
                  <a:cubicBezTo>
                    <a:pt x="162" y="621"/>
                    <a:pt x="147" y="644"/>
                    <a:pt x="147" y="644"/>
                  </a:cubicBezTo>
                  <a:cubicBezTo>
                    <a:pt x="143" y="655"/>
                    <a:pt x="141" y="667"/>
                    <a:pt x="136" y="677"/>
                  </a:cubicBezTo>
                  <a:cubicBezTo>
                    <a:pt x="130" y="689"/>
                    <a:pt x="119" y="698"/>
                    <a:pt x="113" y="711"/>
                  </a:cubicBezTo>
                  <a:cubicBezTo>
                    <a:pt x="80" y="785"/>
                    <a:pt x="106" y="794"/>
                    <a:pt x="46" y="836"/>
                  </a:cubicBezTo>
                  <a:cubicBezTo>
                    <a:pt x="38" y="858"/>
                    <a:pt x="34" y="882"/>
                    <a:pt x="23" y="903"/>
                  </a:cubicBezTo>
                  <a:cubicBezTo>
                    <a:pt x="17" y="915"/>
                    <a:pt x="0" y="937"/>
                    <a:pt x="0" y="937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2026" name="Group 42"/>
            <p:cNvGrpSpPr>
              <a:grpSpLocks/>
            </p:cNvGrpSpPr>
            <p:nvPr/>
          </p:nvGrpSpPr>
          <p:grpSpPr bwMode="auto">
            <a:xfrm flipH="1">
              <a:off x="1344" y="1688"/>
              <a:ext cx="480" cy="952"/>
              <a:chOff x="2016" y="1592"/>
              <a:chExt cx="336" cy="952"/>
            </a:xfrm>
          </p:grpSpPr>
          <p:sp>
            <p:nvSpPr>
              <p:cNvPr id="42027" name="Freeform 43"/>
              <p:cNvSpPr>
                <a:spLocks/>
              </p:cNvSpPr>
              <p:nvPr/>
            </p:nvSpPr>
            <p:spPr bwMode="auto">
              <a:xfrm>
                <a:off x="2107" y="1592"/>
                <a:ext cx="245" cy="952"/>
              </a:xfrm>
              <a:custGeom>
                <a:avLst/>
                <a:gdLst>
                  <a:gd name="T0" fmla="*/ 0 w 396"/>
                  <a:gd name="T1" fmla="*/ 0 h 836"/>
                  <a:gd name="T2" fmla="*/ 12 w 396"/>
                  <a:gd name="T3" fmla="*/ 204 h 836"/>
                  <a:gd name="T4" fmla="*/ 23 w 396"/>
                  <a:gd name="T5" fmla="*/ 260 h 836"/>
                  <a:gd name="T6" fmla="*/ 91 w 396"/>
                  <a:gd name="T7" fmla="*/ 588 h 836"/>
                  <a:gd name="T8" fmla="*/ 317 w 396"/>
                  <a:gd name="T9" fmla="*/ 780 h 836"/>
                  <a:gd name="T10" fmla="*/ 396 w 396"/>
                  <a:gd name="T11" fmla="*/ 836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6" h="836">
                    <a:moveTo>
                      <a:pt x="0" y="0"/>
                    </a:moveTo>
                    <a:cubicBezTo>
                      <a:pt x="4" y="68"/>
                      <a:pt x="6" y="136"/>
                      <a:pt x="12" y="204"/>
                    </a:cubicBezTo>
                    <a:cubicBezTo>
                      <a:pt x="14" y="223"/>
                      <a:pt x="21" y="241"/>
                      <a:pt x="23" y="260"/>
                    </a:cubicBezTo>
                    <a:cubicBezTo>
                      <a:pt x="34" y="370"/>
                      <a:pt x="26" y="492"/>
                      <a:pt x="91" y="588"/>
                    </a:cubicBezTo>
                    <a:cubicBezTo>
                      <a:pt x="126" y="696"/>
                      <a:pt x="225" y="734"/>
                      <a:pt x="317" y="780"/>
                    </a:cubicBezTo>
                    <a:cubicBezTo>
                      <a:pt x="344" y="793"/>
                      <a:pt x="368" y="836"/>
                      <a:pt x="396" y="836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28" name="Freeform 44"/>
              <p:cNvSpPr>
                <a:spLocks/>
              </p:cNvSpPr>
              <p:nvPr/>
            </p:nvSpPr>
            <p:spPr bwMode="auto">
              <a:xfrm>
                <a:off x="2016" y="2208"/>
                <a:ext cx="161" cy="105"/>
              </a:xfrm>
              <a:custGeom>
                <a:avLst/>
                <a:gdLst>
                  <a:gd name="T0" fmla="*/ 0 w 146"/>
                  <a:gd name="T1" fmla="*/ 0 h 124"/>
                  <a:gd name="T2" fmla="*/ 67 w 146"/>
                  <a:gd name="T3" fmla="*/ 45 h 124"/>
                  <a:gd name="T4" fmla="*/ 90 w 146"/>
                  <a:gd name="T5" fmla="*/ 79 h 124"/>
                  <a:gd name="T6" fmla="*/ 124 w 146"/>
                  <a:gd name="T7" fmla="*/ 101 h 124"/>
                  <a:gd name="T8" fmla="*/ 146 w 146"/>
                  <a:gd name="T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24">
                    <a:moveTo>
                      <a:pt x="0" y="0"/>
                    </a:moveTo>
                    <a:cubicBezTo>
                      <a:pt x="22" y="15"/>
                      <a:pt x="52" y="23"/>
                      <a:pt x="67" y="45"/>
                    </a:cubicBezTo>
                    <a:cubicBezTo>
                      <a:pt x="75" y="56"/>
                      <a:pt x="80" y="69"/>
                      <a:pt x="90" y="79"/>
                    </a:cubicBezTo>
                    <a:cubicBezTo>
                      <a:pt x="100" y="88"/>
                      <a:pt x="113" y="93"/>
                      <a:pt x="124" y="101"/>
                    </a:cubicBezTo>
                    <a:cubicBezTo>
                      <a:pt x="132" y="108"/>
                      <a:pt x="139" y="116"/>
                      <a:pt x="146" y="124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2029" name="Freeform 45"/>
            <p:cNvSpPr>
              <a:spLocks/>
            </p:cNvSpPr>
            <p:nvPr/>
          </p:nvSpPr>
          <p:spPr bwMode="auto">
            <a:xfrm>
              <a:off x="4145" y="2586"/>
              <a:ext cx="294" cy="554"/>
            </a:xfrm>
            <a:custGeom>
              <a:avLst/>
              <a:gdLst>
                <a:gd name="T0" fmla="*/ 0 w 294"/>
                <a:gd name="T1" fmla="*/ 0 h 554"/>
                <a:gd name="T2" fmla="*/ 68 w 294"/>
                <a:gd name="T3" fmla="*/ 418 h 554"/>
                <a:gd name="T4" fmla="*/ 90 w 294"/>
                <a:gd name="T5" fmla="*/ 486 h 554"/>
                <a:gd name="T6" fmla="*/ 226 w 294"/>
                <a:gd name="T7" fmla="*/ 531 h 554"/>
                <a:gd name="T8" fmla="*/ 294 w 294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554">
                  <a:moveTo>
                    <a:pt x="0" y="0"/>
                  </a:moveTo>
                  <a:cubicBezTo>
                    <a:pt x="12" y="143"/>
                    <a:pt x="22" y="281"/>
                    <a:pt x="68" y="418"/>
                  </a:cubicBezTo>
                  <a:cubicBezTo>
                    <a:pt x="73" y="434"/>
                    <a:pt x="90" y="486"/>
                    <a:pt x="90" y="486"/>
                  </a:cubicBezTo>
                  <a:cubicBezTo>
                    <a:pt x="135" y="501"/>
                    <a:pt x="181" y="516"/>
                    <a:pt x="226" y="531"/>
                  </a:cubicBezTo>
                  <a:cubicBezTo>
                    <a:pt x="249" y="538"/>
                    <a:pt x="294" y="554"/>
                    <a:pt x="294" y="554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30" name="Freeform 46"/>
            <p:cNvSpPr>
              <a:spLocks/>
            </p:cNvSpPr>
            <p:nvPr/>
          </p:nvSpPr>
          <p:spPr bwMode="auto">
            <a:xfrm>
              <a:off x="2281" y="2406"/>
              <a:ext cx="486" cy="835"/>
            </a:xfrm>
            <a:custGeom>
              <a:avLst/>
              <a:gdLst>
                <a:gd name="T0" fmla="*/ 486 w 486"/>
                <a:gd name="T1" fmla="*/ 0 h 835"/>
                <a:gd name="T2" fmla="*/ 384 w 486"/>
                <a:gd name="T3" fmla="*/ 350 h 835"/>
                <a:gd name="T4" fmla="*/ 238 w 486"/>
                <a:gd name="T5" fmla="*/ 655 h 835"/>
                <a:gd name="T6" fmla="*/ 147 w 486"/>
                <a:gd name="T7" fmla="*/ 734 h 835"/>
                <a:gd name="T8" fmla="*/ 91 w 486"/>
                <a:gd name="T9" fmla="*/ 779 h 835"/>
                <a:gd name="T10" fmla="*/ 0 w 486"/>
                <a:gd name="T11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6" h="835">
                  <a:moveTo>
                    <a:pt x="486" y="0"/>
                  </a:moveTo>
                  <a:cubicBezTo>
                    <a:pt x="470" y="112"/>
                    <a:pt x="450" y="253"/>
                    <a:pt x="384" y="350"/>
                  </a:cubicBezTo>
                  <a:cubicBezTo>
                    <a:pt x="348" y="462"/>
                    <a:pt x="313" y="564"/>
                    <a:pt x="238" y="655"/>
                  </a:cubicBezTo>
                  <a:cubicBezTo>
                    <a:pt x="207" y="692"/>
                    <a:pt x="195" y="717"/>
                    <a:pt x="147" y="734"/>
                  </a:cubicBezTo>
                  <a:cubicBezTo>
                    <a:pt x="98" y="809"/>
                    <a:pt x="156" y="736"/>
                    <a:pt x="91" y="779"/>
                  </a:cubicBezTo>
                  <a:cubicBezTo>
                    <a:pt x="55" y="803"/>
                    <a:pt x="47" y="835"/>
                    <a:pt x="0" y="835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2031" name="Group 47"/>
            <p:cNvGrpSpPr>
              <a:grpSpLocks/>
            </p:cNvGrpSpPr>
            <p:nvPr/>
          </p:nvGrpSpPr>
          <p:grpSpPr bwMode="auto">
            <a:xfrm>
              <a:off x="864" y="2304"/>
              <a:ext cx="438" cy="1033"/>
              <a:chOff x="816" y="2304"/>
              <a:chExt cx="486" cy="1033"/>
            </a:xfrm>
          </p:grpSpPr>
          <p:sp>
            <p:nvSpPr>
              <p:cNvPr id="42032" name="Freeform 48"/>
              <p:cNvSpPr>
                <a:spLocks/>
              </p:cNvSpPr>
              <p:nvPr/>
            </p:nvSpPr>
            <p:spPr bwMode="auto">
              <a:xfrm flipH="1">
                <a:off x="816" y="2502"/>
                <a:ext cx="486" cy="835"/>
              </a:xfrm>
              <a:custGeom>
                <a:avLst/>
                <a:gdLst>
                  <a:gd name="T0" fmla="*/ 486 w 486"/>
                  <a:gd name="T1" fmla="*/ 0 h 835"/>
                  <a:gd name="T2" fmla="*/ 384 w 486"/>
                  <a:gd name="T3" fmla="*/ 350 h 835"/>
                  <a:gd name="T4" fmla="*/ 238 w 486"/>
                  <a:gd name="T5" fmla="*/ 655 h 835"/>
                  <a:gd name="T6" fmla="*/ 147 w 486"/>
                  <a:gd name="T7" fmla="*/ 734 h 835"/>
                  <a:gd name="T8" fmla="*/ 91 w 486"/>
                  <a:gd name="T9" fmla="*/ 779 h 835"/>
                  <a:gd name="T10" fmla="*/ 0 w 486"/>
                  <a:gd name="T11" fmla="*/ 83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6" h="835">
                    <a:moveTo>
                      <a:pt x="486" y="0"/>
                    </a:moveTo>
                    <a:cubicBezTo>
                      <a:pt x="470" y="112"/>
                      <a:pt x="450" y="253"/>
                      <a:pt x="384" y="350"/>
                    </a:cubicBezTo>
                    <a:cubicBezTo>
                      <a:pt x="348" y="462"/>
                      <a:pt x="313" y="564"/>
                      <a:pt x="238" y="655"/>
                    </a:cubicBezTo>
                    <a:cubicBezTo>
                      <a:pt x="207" y="692"/>
                      <a:pt x="195" y="717"/>
                      <a:pt x="147" y="734"/>
                    </a:cubicBezTo>
                    <a:cubicBezTo>
                      <a:pt x="98" y="809"/>
                      <a:pt x="156" y="736"/>
                      <a:pt x="91" y="779"/>
                    </a:cubicBezTo>
                    <a:cubicBezTo>
                      <a:pt x="55" y="803"/>
                      <a:pt x="47" y="835"/>
                      <a:pt x="0" y="835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33" name="Freeform 49"/>
              <p:cNvSpPr>
                <a:spLocks/>
              </p:cNvSpPr>
              <p:nvPr/>
            </p:nvSpPr>
            <p:spPr bwMode="auto">
              <a:xfrm>
                <a:off x="923" y="2304"/>
                <a:ext cx="57" cy="678"/>
              </a:xfrm>
              <a:custGeom>
                <a:avLst/>
                <a:gdLst>
                  <a:gd name="T0" fmla="*/ 0 w 57"/>
                  <a:gd name="T1" fmla="*/ 0 h 678"/>
                  <a:gd name="T2" fmla="*/ 23 w 57"/>
                  <a:gd name="T3" fmla="*/ 68 h 678"/>
                  <a:gd name="T4" fmla="*/ 34 w 57"/>
                  <a:gd name="T5" fmla="*/ 102 h 678"/>
                  <a:gd name="T6" fmla="*/ 57 w 57"/>
                  <a:gd name="T7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678">
                    <a:moveTo>
                      <a:pt x="0" y="0"/>
                    </a:moveTo>
                    <a:cubicBezTo>
                      <a:pt x="8" y="23"/>
                      <a:pt x="15" y="45"/>
                      <a:pt x="23" y="68"/>
                    </a:cubicBezTo>
                    <a:cubicBezTo>
                      <a:pt x="27" y="79"/>
                      <a:pt x="34" y="102"/>
                      <a:pt x="34" y="102"/>
                    </a:cubicBezTo>
                    <a:cubicBezTo>
                      <a:pt x="39" y="265"/>
                      <a:pt x="57" y="507"/>
                      <a:pt x="57" y="678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2034" name="Freeform 50"/>
            <p:cNvSpPr>
              <a:spLocks/>
            </p:cNvSpPr>
            <p:nvPr/>
          </p:nvSpPr>
          <p:spPr bwMode="auto">
            <a:xfrm>
              <a:off x="2078" y="2730"/>
              <a:ext cx="147" cy="297"/>
            </a:xfrm>
            <a:custGeom>
              <a:avLst/>
              <a:gdLst>
                <a:gd name="T0" fmla="*/ 147 w 147"/>
                <a:gd name="T1" fmla="*/ 297 h 297"/>
                <a:gd name="T2" fmla="*/ 124 w 147"/>
                <a:gd name="T3" fmla="*/ 229 h 297"/>
                <a:gd name="T4" fmla="*/ 79 w 147"/>
                <a:gd name="T5" fmla="*/ 161 h 297"/>
                <a:gd name="T6" fmla="*/ 34 w 147"/>
                <a:gd name="T7" fmla="*/ 37 h 297"/>
                <a:gd name="T8" fmla="*/ 0 w 147"/>
                <a:gd name="T9" fmla="*/ 3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297">
                  <a:moveTo>
                    <a:pt x="147" y="297"/>
                  </a:moveTo>
                  <a:cubicBezTo>
                    <a:pt x="139" y="274"/>
                    <a:pt x="132" y="252"/>
                    <a:pt x="124" y="229"/>
                  </a:cubicBezTo>
                  <a:cubicBezTo>
                    <a:pt x="115" y="203"/>
                    <a:pt x="79" y="161"/>
                    <a:pt x="79" y="161"/>
                  </a:cubicBezTo>
                  <a:cubicBezTo>
                    <a:pt x="65" y="117"/>
                    <a:pt x="57" y="77"/>
                    <a:pt x="34" y="37"/>
                  </a:cubicBezTo>
                  <a:cubicBezTo>
                    <a:pt x="12" y="0"/>
                    <a:pt x="24" y="3"/>
                    <a:pt x="0" y="3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035" name="Freeform 51"/>
            <p:cNvSpPr>
              <a:spLocks/>
            </p:cNvSpPr>
            <p:nvPr/>
          </p:nvSpPr>
          <p:spPr bwMode="auto">
            <a:xfrm>
              <a:off x="1299" y="2846"/>
              <a:ext cx="305" cy="305"/>
            </a:xfrm>
            <a:custGeom>
              <a:avLst/>
              <a:gdLst>
                <a:gd name="T0" fmla="*/ 0 w 305"/>
                <a:gd name="T1" fmla="*/ 305 h 305"/>
                <a:gd name="T2" fmla="*/ 79 w 305"/>
                <a:gd name="T3" fmla="*/ 294 h 305"/>
                <a:gd name="T4" fmla="*/ 147 w 305"/>
                <a:gd name="T5" fmla="*/ 260 h 305"/>
                <a:gd name="T6" fmla="*/ 169 w 305"/>
                <a:gd name="T7" fmla="*/ 226 h 305"/>
                <a:gd name="T8" fmla="*/ 237 w 305"/>
                <a:gd name="T9" fmla="*/ 158 h 305"/>
                <a:gd name="T10" fmla="*/ 248 w 305"/>
                <a:gd name="T11" fmla="*/ 124 h 305"/>
                <a:gd name="T12" fmla="*/ 293 w 305"/>
                <a:gd name="T13" fmla="*/ 57 h 305"/>
                <a:gd name="T14" fmla="*/ 305 w 305"/>
                <a:gd name="T1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305">
                  <a:moveTo>
                    <a:pt x="0" y="305"/>
                  </a:moveTo>
                  <a:cubicBezTo>
                    <a:pt x="26" y="301"/>
                    <a:pt x="54" y="302"/>
                    <a:pt x="79" y="294"/>
                  </a:cubicBezTo>
                  <a:cubicBezTo>
                    <a:pt x="103" y="287"/>
                    <a:pt x="123" y="268"/>
                    <a:pt x="147" y="260"/>
                  </a:cubicBezTo>
                  <a:cubicBezTo>
                    <a:pt x="154" y="249"/>
                    <a:pt x="160" y="236"/>
                    <a:pt x="169" y="226"/>
                  </a:cubicBezTo>
                  <a:cubicBezTo>
                    <a:pt x="190" y="202"/>
                    <a:pt x="237" y="158"/>
                    <a:pt x="237" y="158"/>
                  </a:cubicBezTo>
                  <a:cubicBezTo>
                    <a:pt x="241" y="147"/>
                    <a:pt x="242" y="134"/>
                    <a:pt x="248" y="124"/>
                  </a:cubicBezTo>
                  <a:cubicBezTo>
                    <a:pt x="261" y="100"/>
                    <a:pt x="293" y="57"/>
                    <a:pt x="293" y="57"/>
                  </a:cubicBezTo>
                  <a:cubicBezTo>
                    <a:pt x="297" y="38"/>
                    <a:pt x="305" y="0"/>
                    <a:pt x="305" y="0"/>
                  </a:cubicBezTo>
                </a:path>
              </a:pathLst>
            </a:custGeom>
            <a:noFill/>
            <a:ln w="76200" cmpd="sng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42036" name="Group 52"/>
            <p:cNvGrpSpPr>
              <a:grpSpLocks/>
            </p:cNvGrpSpPr>
            <p:nvPr/>
          </p:nvGrpSpPr>
          <p:grpSpPr bwMode="auto">
            <a:xfrm>
              <a:off x="4464" y="2736"/>
              <a:ext cx="384" cy="672"/>
              <a:chOff x="2417" y="1660"/>
              <a:chExt cx="386" cy="621"/>
            </a:xfrm>
          </p:grpSpPr>
          <p:sp>
            <p:nvSpPr>
              <p:cNvPr id="42037" name="Freeform 53"/>
              <p:cNvSpPr>
                <a:spLocks/>
              </p:cNvSpPr>
              <p:nvPr/>
            </p:nvSpPr>
            <p:spPr bwMode="auto">
              <a:xfrm>
                <a:off x="2417" y="2022"/>
                <a:ext cx="386" cy="259"/>
              </a:xfrm>
              <a:custGeom>
                <a:avLst/>
                <a:gdLst>
                  <a:gd name="T0" fmla="*/ 384 w 386"/>
                  <a:gd name="T1" fmla="*/ 0 h 259"/>
                  <a:gd name="T2" fmla="*/ 327 w 386"/>
                  <a:gd name="T3" fmla="*/ 45 h 259"/>
                  <a:gd name="T4" fmla="*/ 260 w 386"/>
                  <a:gd name="T5" fmla="*/ 90 h 259"/>
                  <a:gd name="T6" fmla="*/ 68 w 386"/>
                  <a:gd name="T7" fmla="*/ 226 h 259"/>
                  <a:gd name="T8" fmla="*/ 34 w 386"/>
                  <a:gd name="T9" fmla="*/ 237 h 259"/>
                  <a:gd name="T10" fmla="*/ 0 w 386"/>
                  <a:gd name="T1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259">
                    <a:moveTo>
                      <a:pt x="384" y="0"/>
                    </a:moveTo>
                    <a:cubicBezTo>
                      <a:pt x="341" y="64"/>
                      <a:pt x="386" y="12"/>
                      <a:pt x="327" y="45"/>
                    </a:cubicBezTo>
                    <a:cubicBezTo>
                      <a:pt x="303" y="58"/>
                      <a:pt x="260" y="90"/>
                      <a:pt x="260" y="90"/>
                    </a:cubicBezTo>
                    <a:cubicBezTo>
                      <a:pt x="210" y="163"/>
                      <a:pt x="150" y="198"/>
                      <a:pt x="68" y="226"/>
                    </a:cubicBezTo>
                    <a:cubicBezTo>
                      <a:pt x="57" y="230"/>
                      <a:pt x="45" y="233"/>
                      <a:pt x="34" y="237"/>
                    </a:cubicBezTo>
                    <a:cubicBezTo>
                      <a:pt x="21" y="241"/>
                      <a:pt x="0" y="259"/>
                      <a:pt x="0" y="259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038" name="Freeform 54"/>
              <p:cNvSpPr>
                <a:spLocks/>
              </p:cNvSpPr>
              <p:nvPr/>
            </p:nvSpPr>
            <p:spPr bwMode="auto">
              <a:xfrm>
                <a:off x="2643" y="1660"/>
                <a:ext cx="90" cy="497"/>
              </a:xfrm>
              <a:custGeom>
                <a:avLst/>
                <a:gdLst>
                  <a:gd name="T0" fmla="*/ 90 w 90"/>
                  <a:gd name="T1" fmla="*/ 0 h 497"/>
                  <a:gd name="T2" fmla="*/ 45 w 90"/>
                  <a:gd name="T3" fmla="*/ 362 h 497"/>
                  <a:gd name="T4" fmla="*/ 22 w 90"/>
                  <a:gd name="T5" fmla="*/ 429 h 497"/>
                  <a:gd name="T6" fmla="*/ 0 w 90"/>
                  <a:gd name="T7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497">
                    <a:moveTo>
                      <a:pt x="90" y="0"/>
                    </a:moveTo>
                    <a:cubicBezTo>
                      <a:pt x="52" y="118"/>
                      <a:pt x="71" y="242"/>
                      <a:pt x="45" y="362"/>
                    </a:cubicBezTo>
                    <a:cubicBezTo>
                      <a:pt x="42" y="377"/>
                      <a:pt x="27" y="414"/>
                      <a:pt x="22" y="429"/>
                    </a:cubicBezTo>
                    <a:cubicBezTo>
                      <a:pt x="14" y="452"/>
                      <a:pt x="0" y="497"/>
                      <a:pt x="0" y="497"/>
                    </a:cubicBezTo>
                  </a:path>
                </a:pathLst>
              </a:custGeom>
              <a:noFill/>
              <a:ln w="76200" cmpd="sng">
                <a:solidFill>
                  <a:srgbClr val="33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42039" name="Rectangle 55"/>
          <p:cNvSpPr>
            <a:spLocks noChangeArrowheads="1"/>
          </p:cNvSpPr>
          <p:nvPr/>
        </p:nvSpPr>
        <p:spPr bwMode="auto">
          <a:xfrm>
            <a:off x="611188" y="6207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tr-TR" sz="3200" b="1">
                <a:solidFill>
                  <a:srgbClr val="FFFFFF"/>
                </a:solidFill>
              </a:rPr>
              <a:t>Paralel drenaj ağı</a:t>
            </a:r>
            <a:endParaRPr lang="en-US" sz="32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611188" y="6207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tr-TR" sz="3200" b="1">
                <a:solidFill>
                  <a:srgbClr val="FFFFFF"/>
                </a:solidFill>
              </a:rPr>
              <a:t>Çok havzalı drenaj ağları (dolin-obruk)</a:t>
            </a:r>
            <a:endParaRPr lang="en-US" sz="3200" b="1">
              <a:solidFill>
                <a:srgbClr val="FFFFFF"/>
              </a:solidFill>
            </a:endParaRPr>
          </a:p>
        </p:txBody>
      </p:sp>
      <p:pic>
        <p:nvPicPr>
          <p:cNvPr id="11571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3506787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57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349500"/>
            <a:ext cx="4572000" cy="406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684213" y="5445125"/>
            <a:ext cx="1223962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KİREÇTAŞI   </a:t>
            </a: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611188" y="6165850"/>
            <a:ext cx="1223962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ŞEYL  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4716463" y="2565400"/>
            <a:ext cx="1943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250825" y="979488"/>
            <a:ext cx="220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</a:rPr>
              <a:t>Akarsu evrimi</a:t>
            </a:r>
            <a:endParaRPr lang="en-US" sz="2400" b="1">
              <a:solidFill>
                <a:srgbClr val="FFFFFF"/>
              </a:solidFill>
            </a:endParaRPr>
          </a:p>
        </p:txBody>
      </p:sp>
      <p:pic>
        <p:nvPicPr>
          <p:cNvPr id="1044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18" r="27118"/>
          <a:stretch>
            <a:fillRect/>
          </a:stretch>
        </p:blipFill>
        <p:spPr>
          <a:xfrm>
            <a:off x="3132138" y="765175"/>
            <a:ext cx="5329237" cy="60928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2C2"/>
                </a:solidFill>
              </a14:hiddenFill>
            </a:ext>
          </a:extLst>
        </p:spPr>
      </p:pic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5003800" y="692150"/>
            <a:ext cx="13684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Dar- V- şekilli vadi</a:t>
            </a: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4932363" y="2781300"/>
            <a:ext cx="1223962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Erozyon yeri   </a:t>
            </a:r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6443663" y="2852738"/>
            <a:ext cx="14414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Depolanma yeri   </a:t>
            </a:r>
          </a:p>
        </p:txBody>
      </p:sp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5795963" y="4724400"/>
            <a:ext cx="13684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İyi gelişmiş taşma ovası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1" name="Rectangle 5"/>
          <p:cNvSpPr>
            <a:spLocks noChangeArrowheads="1"/>
          </p:cNvSpPr>
          <p:nvPr/>
        </p:nvSpPr>
        <p:spPr bwMode="auto">
          <a:xfrm>
            <a:off x="755650" y="620713"/>
            <a:ext cx="7772400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000">
                <a:solidFill>
                  <a:srgbClr val="CCFFFF"/>
                </a:solidFill>
              </a:rPr>
              <a:t>Akıntı sistemindeki değişiklikler, erozyon vr depolanma alanlarında da değişiklik yapar</a:t>
            </a:r>
            <a:endParaRPr lang="en-US" sz="2000">
              <a:solidFill>
                <a:srgbClr val="CCFFFF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tr-TR" sz="2000">
                <a:solidFill>
                  <a:srgbClr val="CCFFFF"/>
                </a:solidFill>
              </a:rPr>
              <a:t>Bu değişime bağlı olarak daha önce oluşmuş taşkın ovası yeniden kazılabilir. Bu durumda vadinin her iki tarafında teras adı verilen yapılar oluşur</a:t>
            </a:r>
            <a:endParaRPr lang="en-US" sz="2000">
              <a:solidFill>
                <a:srgbClr val="CCFFFF"/>
              </a:solidFill>
            </a:endParaRPr>
          </a:p>
        </p:txBody>
      </p:sp>
      <p:pic>
        <p:nvPicPr>
          <p:cNvPr id="1577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287588"/>
            <a:ext cx="7416800" cy="457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071546"/>
            <a:ext cx="7772400" cy="5105400"/>
          </a:xfrm>
        </p:spPr>
        <p:txBody>
          <a:bodyPr/>
          <a:lstStyle/>
          <a:p>
            <a:r>
              <a:rPr lang="tr-TR" sz="2400" dirty="0">
                <a:solidFill>
                  <a:srgbClr val="CCFFFF"/>
                </a:solidFill>
              </a:rPr>
              <a:t>Akarsu kanalının zaman içinde gelişimi</a:t>
            </a:r>
            <a:endParaRPr lang="en-US" sz="2800" dirty="0">
              <a:solidFill>
                <a:srgbClr val="CCFFFF"/>
              </a:solidFill>
            </a:endParaRPr>
          </a:p>
          <a:p>
            <a:endParaRPr lang="en-US" sz="2800" dirty="0">
              <a:solidFill>
                <a:srgbClr val="CCFFFF"/>
              </a:solidFill>
            </a:endParaRPr>
          </a:p>
          <a:p>
            <a:pPr lvl="1"/>
            <a:endParaRPr lang="en-US" sz="2400" dirty="0">
              <a:solidFill>
                <a:srgbClr val="CCFFFF"/>
              </a:solidFill>
            </a:endParaRPr>
          </a:p>
          <a:p>
            <a:endParaRPr lang="en-US" sz="2400" dirty="0">
              <a:solidFill>
                <a:srgbClr val="CCFFFF"/>
              </a:solidFill>
            </a:endParaRPr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914400" y="762000"/>
            <a:ext cx="7772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2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/>
          </a:p>
        </p:txBody>
      </p:sp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0"/>
            <a:ext cx="539908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06" name="Line 6"/>
          <p:cNvSpPr>
            <a:spLocks noChangeShapeType="1"/>
          </p:cNvSpPr>
          <p:nvPr/>
        </p:nvSpPr>
        <p:spPr bwMode="auto">
          <a:xfrm flipH="1" flipV="1">
            <a:off x="5867400" y="51054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53607" name="Text Box 7"/>
          <p:cNvSpPr txBox="1">
            <a:spLocks noChangeArrowheads="1"/>
          </p:cNvSpPr>
          <p:nvPr/>
        </p:nvSpPr>
        <p:spPr bwMode="auto">
          <a:xfrm>
            <a:off x="5486400" y="6172200"/>
            <a:ext cx="18938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r-TR">
                <a:solidFill>
                  <a:srgbClr val="CCFFFF"/>
                </a:solidFill>
                <a:latin typeface="Times" charset="0"/>
              </a:rPr>
              <a:t>terkedilmiş kanal gölü</a:t>
            </a:r>
            <a:endParaRPr lang="en-US">
              <a:solidFill>
                <a:srgbClr val="CCFF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>
                <a:solidFill>
                  <a:srgbClr val="CCFFFF"/>
                </a:solidFill>
              </a:rPr>
              <a:t>Alüviyal Yelpaze</a:t>
            </a:r>
            <a:endParaRPr lang="en-US">
              <a:solidFill>
                <a:srgbClr val="CCFFFF"/>
              </a:solidFill>
            </a:endParaRPr>
          </a:p>
          <a:p>
            <a:pPr lvl="2"/>
            <a:r>
              <a:rPr lang="tr-TR">
                <a:solidFill>
                  <a:srgbClr val="CCFFFF"/>
                </a:solidFill>
              </a:rPr>
              <a:t>Su kanalından dışa doğru yayılınca sediment birikir.</a:t>
            </a:r>
            <a:r>
              <a:rPr lang="en-US">
                <a:solidFill>
                  <a:srgbClr val="CCFFFF"/>
                </a:solidFill>
              </a:rPr>
              <a:t> </a:t>
            </a:r>
            <a:endParaRPr lang="tr-TR">
              <a:solidFill>
                <a:srgbClr val="CCFFFF"/>
              </a:solidFill>
            </a:endParaRPr>
          </a:p>
          <a:p>
            <a:pPr lvl="2"/>
            <a:r>
              <a:rPr lang="tr-TR">
                <a:solidFill>
                  <a:srgbClr val="CCFFFF"/>
                </a:solidFill>
              </a:rPr>
              <a:t>Bu duruma özellikle bazı dağların eteklerinde ve büyük akarsuların okyanusa veya denize döküldükleri yerde rastlanır.</a:t>
            </a:r>
            <a:r>
              <a:rPr lang="en-US">
                <a:solidFill>
                  <a:srgbClr val="CCFFFF"/>
                </a:solidFill>
              </a:rPr>
              <a:t> </a:t>
            </a:r>
            <a:endParaRPr lang="tr-TR">
              <a:solidFill>
                <a:srgbClr val="CCFFFF"/>
              </a:solidFill>
            </a:endParaRPr>
          </a:p>
          <a:p>
            <a:pPr lvl="2"/>
            <a:r>
              <a:rPr lang="tr-TR">
                <a:solidFill>
                  <a:srgbClr val="CCFFFF"/>
                </a:solidFill>
              </a:rPr>
              <a:t>Bu depolanma sonucu alüviyal yelpaze ve deltalar oluşur.</a:t>
            </a:r>
            <a:endParaRPr lang="en-US">
              <a:solidFill>
                <a:srgbClr val="CCFFFF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428596" y="92867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400" dirty="0" err="1">
                <a:solidFill>
                  <a:srgbClr val="CCFFFF"/>
                </a:solidFill>
                <a:latin typeface="Times New Roman" pitchFamily="18" charset="0"/>
              </a:rPr>
              <a:t>Alüviyal</a:t>
            </a:r>
            <a:r>
              <a:rPr lang="tr-TR" sz="2400" dirty="0">
                <a:solidFill>
                  <a:srgbClr val="CCFFFF"/>
                </a:solidFill>
                <a:latin typeface="Times New Roman" pitchFamily="18" charset="0"/>
              </a:rPr>
              <a:t> yelpaze (dağ eteklerinde)</a:t>
            </a:r>
            <a:endParaRPr lang="en-US" sz="2400" dirty="0">
              <a:solidFill>
                <a:srgbClr val="CCFFFF"/>
              </a:solidFill>
              <a:latin typeface="Times New Roman" pitchFamily="18" charset="0"/>
            </a:endParaRPr>
          </a:p>
        </p:txBody>
      </p:sp>
      <p:pic>
        <p:nvPicPr>
          <p:cNvPr id="68611" name="Picture 3" descr="alf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324600" cy="491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alluvialfanN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90700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2" name="Picture 4" descr="Badwater f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68538" y="2001838"/>
            <a:ext cx="4824412" cy="38973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285720" y="1214422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400" dirty="0">
                <a:solidFill>
                  <a:srgbClr val="CCFFFF"/>
                </a:solidFill>
                <a:latin typeface="Times New Roman" pitchFamily="18" charset="0"/>
              </a:rPr>
              <a:t>Deltalar, akarsuların denize döküldüğü kesimlerde</a:t>
            </a:r>
            <a:endParaRPr lang="en-US" sz="2400" dirty="0">
              <a:solidFill>
                <a:srgbClr val="CCFFFF"/>
              </a:solidFill>
              <a:latin typeface="Times New Roman" pitchFamily="18" charset="0"/>
            </a:endParaRPr>
          </a:p>
        </p:txBody>
      </p:sp>
      <p:pic>
        <p:nvPicPr>
          <p:cNvPr id="69635" name="Picture 3" descr="del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65325"/>
            <a:ext cx="9144000" cy="489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1763713" y="6470650"/>
            <a:ext cx="1223962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Nil deltası  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6300788" y="6543675"/>
            <a:ext cx="20161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1200"/>
              <a:t>Mississipi deltası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2163" y="750888"/>
            <a:ext cx="3609975" cy="481012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Ter</a:t>
            </a:r>
            <a:r>
              <a:rPr lang="tr-TR">
                <a:solidFill>
                  <a:srgbClr val="FFFFFF"/>
                </a:solidFill>
              </a:rPr>
              <a:t>as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95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8313" y="1363663"/>
            <a:ext cx="8159750" cy="5494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836613"/>
            <a:ext cx="3549650" cy="4525962"/>
          </a:xfrm>
        </p:spPr>
        <p:txBody>
          <a:bodyPr/>
          <a:lstStyle/>
          <a:p>
            <a:r>
              <a:rPr lang="tr-TR">
                <a:solidFill>
                  <a:srgbClr val="CCFFFF"/>
                </a:solidFill>
              </a:rPr>
              <a:t>Teras</a:t>
            </a:r>
          </a:p>
          <a:p>
            <a:r>
              <a:rPr lang="tr-TR">
                <a:solidFill>
                  <a:srgbClr val="CCFFFF"/>
                </a:solidFill>
              </a:rPr>
              <a:t>Terkedilmiş taşma ovası düzlüğü</a:t>
            </a:r>
            <a:endParaRPr lang="en-US">
              <a:solidFill>
                <a:srgbClr val="CCFFFF"/>
              </a:solidFill>
            </a:endParaRPr>
          </a:p>
          <a:p>
            <a:endParaRPr lang="en-US">
              <a:solidFill>
                <a:srgbClr val="CCFFFF"/>
              </a:solidFill>
            </a:endParaRPr>
          </a:p>
        </p:txBody>
      </p:sp>
      <p:pic>
        <p:nvPicPr>
          <p:cNvPr id="116741" name="Picture 5" descr="2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2825" y="549275"/>
            <a:ext cx="5591175" cy="63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>
            <a:lum bright="-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19" t="1915" r="7373" b="188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3505200" y="111125"/>
            <a:ext cx="5181600" cy="968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tr-TR" sz="2400"/>
              <a:t>Yeraltısuyu insanların en değerli doğal kaynaklarındandır</a:t>
            </a:r>
            <a:endParaRPr lang="en-US" sz="240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3352800" y="3825875"/>
            <a:ext cx="5638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</a:pPr>
            <a:r>
              <a:rPr lang="tr-TR" sz="2000">
                <a:solidFill>
                  <a:srgbClr val="FFFF00"/>
                </a:solidFill>
              </a:rPr>
              <a:t>Yer altı suyu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rgbClr val="FFFF00"/>
                </a:solidFill>
              </a:rPr>
              <a:t>34% </a:t>
            </a:r>
            <a:r>
              <a:rPr lang="tr-TR" sz="2000">
                <a:solidFill>
                  <a:srgbClr val="FFFF00"/>
                </a:solidFill>
              </a:rPr>
              <a:t>tarımda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rgbClr val="FFFF00"/>
                </a:solidFill>
              </a:rPr>
              <a:t>40% </a:t>
            </a:r>
            <a:r>
              <a:rPr lang="tr-TR" sz="2000">
                <a:solidFill>
                  <a:srgbClr val="FFFF00"/>
                </a:solidFill>
              </a:rPr>
              <a:t>sondajla genel kullanımda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tr-TR" sz="2000">
                <a:solidFill>
                  <a:srgbClr val="FFFF00"/>
                </a:solidFill>
              </a:rPr>
              <a:t>toplam nüfüsun</a:t>
            </a:r>
            <a:r>
              <a:rPr lang="en-US" sz="2000">
                <a:solidFill>
                  <a:srgbClr val="FFFF00"/>
                </a:solidFill>
              </a:rPr>
              <a:t> % 53</a:t>
            </a:r>
            <a:r>
              <a:rPr lang="tr-TR" sz="2000">
                <a:solidFill>
                  <a:srgbClr val="FFFF00"/>
                </a:solidFill>
              </a:rPr>
              <a:t>’ünün içme suyu karşılanmasında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tr-TR" sz="2000">
                <a:solidFill>
                  <a:srgbClr val="FFFF00"/>
                </a:solidFill>
              </a:rPr>
              <a:t>Köylülerin </a:t>
            </a:r>
            <a:r>
              <a:rPr lang="en-US" sz="2000">
                <a:solidFill>
                  <a:srgbClr val="FFFF00"/>
                </a:solidFill>
              </a:rPr>
              <a:t>%</a:t>
            </a:r>
            <a:r>
              <a:rPr lang="tr-TR" sz="2000">
                <a:solidFill>
                  <a:srgbClr val="FFFF00"/>
                </a:solidFill>
              </a:rPr>
              <a:t> </a:t>
            </a:r>
            <a:r>
              <a:rPr lang="en-US" sz="2000">
                <a:solidFill>
                  <a:srgbClr val="FFFF00"/>
                </a:solidFill>
              </a:rPr>
              <a:t>97</a:t>
            </a:r>
            <a:r>
              <a:rPr lang="tr-TR" sz="2000">
                <a:solidFill>
                  <a:srgbClr val="FFFF00"/>
                </a:solidFill>
              </a:rPr>
              <a:t>’sinin içme suyu karşılanmasında</a:t>
            </a:r>
            <a:endParaRPr lang="en-US" sz="2000">
              <a:solidFill>
                <a:srgbClr val="FFFF00"/>
              </a:solidFill>
            </a:endParaRPr>
          </a:p>
        </p:txBody>
      </p:sp>
      <p:pic>
        <p:nvPicPr>
          <p:cNvPr id="239621" name="Picture 5" descr="du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32004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006475"/>
            <a:ext cx="8915400" cy="48593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 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Yeraltısuyu ve özellikleri ile ilgilenen bilim dalına Hidrojeoloji denir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tr-TR" sz="2800" i="1">
                <a:solidFill>
                  <a:srgbClr val="CCFFFF"/>
                </a:solidFill>
                <a:latin typeface="Helvetica" pitchFamily="2" charset="0"/>
              </a:rPr>
              <a:t>Suyun kullanım alanları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tr-TR" sz="2800" b="1" u="sng">
                <a:solidFill>
                  <a:srgbClr val="CCFFFF"/>
                </a:solidFill>
                <a:latin typeface="Helvetica" pitchFamily="2" charset="0"/>
              </a:rPr>
              <a:t>Yaşam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 b="1" u="sng">
                <a:solidFill>
                  <a:srgbClr val="CCFFFF"/>
                </a:solidFill>
                <a:latin typeface="Helvetica" pitchFamily="2" charset="0"/>
              </a:rPr>
              <a:t>Mühendislik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en-US" sz="2800" b="1" u="sng">
                <a:solidFill>
                  <a:srgbClr val="CCFFFF"/>
                </a:solidFill>
                <a:latin typeface="Helvetica" pitchFamily="2" charset="0"/>
              </a:rPr>
              <a:t>Re</a:t>
            </a:r>
            <a:r>
              <a:rPr lang="tr-TR" sz="2800" b="1" u="sng">
                <a:solidFill>
                  <a:srgbClr val="CCFFFF"/>
                </a:solidFill>
                <a:latin typeface="Helvetica" pitchFamily="2" charset="0"/>
              </a:rPr>
              <a:t>kreasyon</a:t>
            </a:r>
            <a:endParaRPr lang="en-US" sz="2800" u="sng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endParaRPr lang="en-US" sz="1000" u="sng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İçme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Soğutma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Yüzme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Fotosentez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Isıtma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Balıkçılık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Soluma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Temizleme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yelken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Metaboli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zma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Taşkın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Paten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Toprak sulaması</a:t>
            </a: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</a:t>
            </a:r>
            <a:r>
              <a:rPr lang="tr-TR" sz="2800">
                <a:solidFill>
                  <a:srgbClr val="CCFFFF"/>
                </a:solidFill>
                <a:latin typeface="Helvetica" pitchFamily="2" charset="0"/>
              </a:rPr>
              <a:t>kayak</a:t>
            </a:r>
            <a:endParaRPr lang="en-US" sz="2800">
              <a:solidFill>
                <a:srgbClr val="CCFFFF"/>
              </a:solidFill>
              <a:latin typeface="Helvetica" pitchFamily="2" charset="0"/>
            </a:endParaRPr>
          </a:p>
          <a:p>
            <a:pPr marL="114300" indent="-114300">
              <a:lnSpc>
                <a:spcPct val="95000"/>
              </a:lnSpc>
              <a:spcBef>
                <a:spcPct val="5000"/>
              </a:spcBef>
              <a:buFontTx/>
              <a:buNone/>
              <a:tabLst>
                <a:tab pos="3721100" algn="l"/>
                <a:tab pos="6572250" algn="l"/>
              </a:tabLst>
            </a:pPr>
            <a:r>
              <a:rPr lang="en-US" sz="2800">
                <a:solidFill>
                  <a:srgbClr val="CCFFFF"/>
                </a:solidFill>
                <a:latin typeface="Helvetica" pitchFamily="2" charset="0"/>
              </a:rPr>
              <a:t>		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381000" y="3048000"/>
            <a:ext cx="77660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400" b="1">
                <a:solidFill>
                  <a:srgbClr val="CCFFFF"/>
                </a:solidFill>
              </a:rPr>
              <a:t>Yeraltısuyu nehir ve gölleri genellikle nadirdir</a:t>
            </a:r>
            <a:endParaRPr lang="en-US" sz="2400" b="1">
              <a:solidFill>
                <a:srgbClr val="CCFFFF"/>
              </a:solidFill>
            </a:endParaRPr>
          </a:p>
          <a:p>
            <a:pPr eaLnBrk="0" hangingPunct="0"/>
            <a:endParaRPr lang="en-US" sz="2400" b="1">
              <a:solidFill>
                <a:srgbClr val="CCFFFF"/>
              </a:solidFill>
            </a:endParaRPr>
          </a:p>
          <a:p>
            <a:pPr eaLnBrk="0" hangingPunct="0"/>
            <a:r>
              <a:rPr lang="tr-TR" sz="2400" b="1" i="1">
                <a:solidFill>
                  <a:srgbClr val="CCFFFF"/>
                </a:solidFill>
              </a:rPr>
              <a:t>Yeraltısuyunun büyük bir bölümü kayaçların taneleri</a:t>
            </a:r>
          </a:p>
          <a:p>
            <a:pPr eaLnBrk="0" hangingPunct="0"/>
            <a:r>
              <a:rPr lang="tr-TR" sz="2400" b="1" i="1">
                <a:solidFill>
                  <a:srgbClr val="CCFFFF"/>
                </a:solidFill>
              </a:rPr>
              <a:t>Arasındaki boşluklarda bulunur</a:t>
            </a:r>
            <a:endParaRPr lang="en-US" sz="2400" b="1">
              <a:solidFill>
                <a:srgbClr val="CCFFFF"/>
              </a:solidFill>
            </a:endParaRPr>
          </a:p>
        </p:txBody>
      </p:sp>
      <p:sp>
        <p:nvSpPr>
          <p:cNvPr id="241667" name="Text Box 3"/>
          <p:cNvSpPr txBox="1">
            <a:spLocks noChangeArrowheads="1"/>
          </p:cNvSpPr>
          <p:nvPr/>
        </p:nvSpPr>
        <p:spPr bwMode="auto">
          <a:xfrm>
            <a:off x="457200" y="4851400"/>
            <a:ext cx="665321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2400">
              <a:solidFill>
                <a:srgbClr val="CCFFFF"/>
              </a:solidFill>
            </a:endParaRPr>
          </a:p>
          <a:p>
            <a:pPr eaLnBrk="0" hangingPunct="0">
              <a:lnSpc>
                <a:spcPct val="135000"/>
              </a:lnSpc>
              <a:buClr>
                <a:srgbClr val="6600FF"/>
              </a:buClr>
              <a:buFont typeface="Monotype Sorts" pitchFamily="2" charset="2"/>
              <a:buChar char="l"/>
            </a:pPr>
            <a:r>
              <a:rPr lang="en-US" sz="2400">
                <a:solidFill>
                  <a:srgbClr val="CCFFFF"/>
                </a:solidFill>
              </a:rPr>
              <a:t> </a:t>
            </a:r>
            <a:r>
              <a:rPr lang="tr-TR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Jeolojik olarak önemli bir aşındırıcı ajandır</a:t>
            </a:r>
            <a:endParaRPr lang="en-US" sz="2400">
              <a:solidFill>
                <a:srgbClr val="CC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WordArt 2"/>
          <p:cNvSpPr>
            <a:spLocks noChangeArrowheads="1" noChangeShapeType="1" noTextEdit="1"/>
          </p:cNvSpPr>
          <p:nvPr/>
        </p:nvSpPr>
        <p:spPr bwMode="auto">
          <a:xfrm>
            <a:off x="3124200" y="762000"/>
            <a:ext cx="32766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SÜZÜLME</a:t>
            </a:r>
          </a:p>
        </p:txBody>
      </p:sp>
      <p:pic>
        <p:nvPicPr>
          <p:cNvPr id="243715" name="Picture 3" descr="~TE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84" t="7491" r="22472" b="7117"/>
          <a:stretch>
            <a:fillRect/>
          </a:stretch>
        </p:blipFill>
        <p:spPr bwMode="auto">
          <a:xfrm>
            <a:off x="3657600" y="1524000"/>
            <a:ext cx="5105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457200" y="2895600"/>
            <a:ext cx="2911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tr-TR" sz="2800" b="1">
                <a:solidFill>
                  <a:srgbClr val="FF9900"/>
                </a:solidFill>
                <a:latin typeface="Times New Roman" pitchFamily="18" charset="0"/>
              </a:rPr>
              <a:t>Yüzeyde akan suların bir bölümü yeraltına süzülür</a:t>
            </a:r>
            <a:endParaRPr lang="en-US" sz="2800" b="1">
              <a:solidFill>
                <a:srgbClr val="FF9900"/>
              </a:solidFill>
              <a:latin typeface="Times New Roman" pitchFamily="18" charset="0"/>
            </a:endParaRPr>
          </a:p>
        </p:txBody>
      </p:sp>
      <p:sp>
        <p:nvSpPr>
          <p:cNvPr id="243717" name="Text Box 5"/>
          <p:cNvSpPr txBox="1">
            <a:spLocks noChangeArrowheads="1"/>
          </p:cNvSpPr>
          <p:nvPr/>
        </p:nvSpPr>
        <p:spPr bwMode="auto">
          <a:xfrm>
            <a:off x="4140200" y="2708275"/>
            <a:ext cx="1239838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Yer yüzeyi          </a:t>
            </a:r>
          </a:p>
        </p:txBody>
      </p:sp>
      <p:sp>
        <p:nvSpPr>
          <p:cNvPr id="243718" name="Text Box 6"/>
          <p:cNvSpPr txBox="1">
            <a:spLocks noChangeArrowheads="1"/>
          </p:cNvSpPr>
          <p:nvPr/>
        </p:nvSpPr>
        <p:spPr bwMode="auto">
          <a:xfrm>
            <a:off x="3851275" y="3716338"/>
            <a:ext cx="1566863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Havalanma zonu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(doygun olmayan zon)</a:t>
            </a:r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4140200" y="4724400"/>
            <a:ext cx="1217613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Kapilarite saçağı</a:t>
            </a:r>
          </a:p>
        </p:txBody>
      </p:sp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4356100" y="5229225"/>
            <a:ext cx="1011238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Su tablası      </a:t>
            </a:r>
          </a:p>
        </p:txBody>
      </p:sp>
      <p:sp>
        <p:nvSpPr>
          <p:cNvPr id="243721" name="Text Box 9"/>
          <p:cNvSpPr txBox="1">
            <a:spLocks noChangeArrowheads="1"/>
          </p:cNvSpPr>
          <p:nvPr/>
        </p:nvSpPr>
        <p:spPr bwMode="auto">
          <a:xfrm>
            <a:off x="3779838" y="5661025"/>
            <a:ext cx="1585912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Doygunluk zonu          </a:t>
            </a:r>
          </a:p>
        </p:txBody>
      </p:sp>
      <p:sp>
        <p:nvSpPr>
          <p:cNvPr id="243722" name="Text Box 10"/>
          <p:cNvSpPr txBox="1">
            <a:spLocks noChangeArrowheads="1"/>
          </p:cNvSpPr>
          <p:nvPr/>
        </p:nvSpPr>
        <p:spPr bwMode="auto">
          <a:xfrm>
            <a:off x="5940425" y="1989138"/>
            <a:ext cx="95250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Buharlaşma </a:t>
            </a:r>
          </a:p>
        </p:txBody>
      </p:sp>
      <p:sp>
        <p:nvSpPr>
          <p:cNvPr id="243723" name="Text Box 11"/>
          <p:cNvSpPr txBox="1">
            <a:spLocks noChangeArrowheads="1"/>
          </p:cNvSpPr>
          <p:nvPr/>
        </p:nvSpPr>
        <p:spPr bwMode="auto">
          <a:xfrm>
            <a:off x="7092950" y="2492375"/>
            <a:ext cx="1497013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Toprak, mineral veya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Kayaç parçası</a:t>
            </a:r>
          </a:p>
        </p:txBody>
      </p:sp>
      <p:sp>
        <p:nvSpPr>
          <p:cNvPr id="243724" name="Text Box 12"/>
          <p:cNvSpPr txBox="1">
            <a:spLocks noChangeArrowheads="1"/>
          </p:cNvSpPr>
          <p:nvPr/>
        </p:nvSpPr>
        <p:spPr bwMode="auto">
          <a:xfrm>
            <a:off x="5940425" y="3573463"/>
            <a:ext cx="795338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Süzülme  </a:t>
            </a:r>
          </a:p>
        </p:txBody>
      </p:sp>
      <p:sp>
        <p:nvSpPr>
          <p:cNvPr id="243725" name="Text Box 13"/>
          <p:cNvSpPr txBox="1">
            <a:spLocks noChangeArrowheads="1"/>
          </p:cNvSpPr>
          <p:nvPr/>
        </p:nvSpPr>
        <p:spPr bwMode="auto">
          <a:xfrm>
            <a:off x="8027988" y="2924175"/>
            <a:ext cx="573087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Su      </a:t>
            </a:r>
          </a:p>
        </p:txBody>
      </p:sp>
      <p:sp>
        <p:nvSpPr>
          <p:cNvPr id="243726" name="Text Box 14"/>
          <p:cNvSpPr txBox="1">
            <a:spLocks noChangeArrowheads="1"/>
          </p:cNvSpPr>
          <p:nvPr/>
        </p:nvSpPr>
        <p:spPr bwMode="auto">
          <a:xfrm>
            <a:off x="8107363" y="3716338"/>
            <a:ext cx="64135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Boşluk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"/>
          </a:xfrm>
          <a:solidFill>
            <a:schemeClr val="bg1"/>
          </a:solidFill>
        </p:spPr>
        <p:txBody>
          <a:bodyPr/>
          <a:lstStyle/>
          <a:p>
            <a:r>
              <a:rPr lang="en-US" sz="4000"/>
              <a:t>Poro</a:t>
            </a:r>
            <a:r>
              <a:rPr lang="tr-TR" sz="4000"/>
              <a:t>zite (gözeneklilik) ve permeabilite</a:t>
            </a:r>
            <a:endParaRPr lang="en-US" sz="4000"/>
          </a:p>
        </p:txBody>
      </p:sp>
      <p:pic>
        <p:nvPicPr>
          <p:cNvPr id="2447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54200"/>
            <a:ext cx="7848600" cy="5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4740" name="Rectangle 4"/>
          <p:cNvSpPr>
            <a:spLocks noChangeArrowheads="1"/>
          </p:cNvSpPr>
          <p:nvPr/>
        </p:nvSpPr>
        <p:spPr bwMode="auto">
          <a:xfrm>
            <a:off x="755650" y="4508500"/>
            <a:ext cx="3684588" cy="1844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400"/>
              <a:t>Gözenekli kayaçlar</a:t>
            </a:r>
            <a:r>
              <a:rPr lang="en-US" sz="2400"/>
              <a:t>: </a:t>
            </a:r>
          </a:p>
          <a:p>
            <a:pPr algn="ctr"/>
            <a:r>
              <a:rPr lang="en-US" sz="2400"/>
              <a:t>&lt; 40% poro</a:t>
            </a:r>
            <a:r>
              <a:rPr lang="tr-TR" sz="2400"/>
              <a:t>zite</a:t>
            </a:r>
            <a:endParaRPr lang="en-US" sz="2400"/>
          </a:p>
          <a:p>
            <a:pPr algn="ctr">
              <a:lnSpc>
                <a:spcPct val="80000"/>
              </a:lnSpc>
            </a:pPr>
            <a:endParaRPr lang="en-US" sz="2400"/>
          </a:p>
          <a:p>
            <a:pPr algn="ctr"/>
            <a:r>
              <a:rPr lang="tr-TR" sz="2400"/>
              <a:t>Gözeneksiz kayaçlar</a:t>
            </a:r>
            <a:r>
              <a:rPr lang="en-US" sz="2400"/>
              <a:t>: </a:t>
            </a:r>
          </a:p>
          <a:p>
            <a:pPr algn="ctr"/>
            <a:r>
              <a:rPr lang="en-US" sz="2400"/>
              <a:t>&lt;1% poro</a:t>
            </a:r>
            <a:r>
              <a:rPr lang="tr-TR" sz="2400"/>
              <a:t>zite</a:t>
            </a:r>
            <a:endParaRPr lang="en-US" sz="2400"/>
          </a:p>
        </p:txBody>
      </p:sp>
      <p:sp>
        <p:nvSpPr>
          <p:cNvPr id="244741" name="Text Box 5"/>
          <p:cNvSpPr txBox="1">
            <a:spLocks noChangeArrowheads="1"/>
          </p:cNvSpPr>
          <p:nvPr/>
        </p:nvSpPr>
        <p:spPr bwMode="auto">
          <a:xfrm>
            <a:off x="0" y="928670"/>
            <a:ext cx="9144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054225" indent="-2054225">
              <a:defRPr>
                <a:solidFill>
                  <a:schemeClr val="tx1"/>
                </a:solidFill>
                <a:latin typeface="Arial" charset="0"/>
              </a:defRPr>
            </a:lvl1pPr>
            <a:lvl2pPr marL="2168525">
              <a:defRPr>
                <a:solidFill>
                  <a:schemeClr val="tx1"/>
                </a:solidFill>
                <a:latin typeface="Arial" charset="0"/>
              </a:defRPr>
            </a:lvl2pPr>
            <a:lvl3pPr marL="2282825">
              <a:defRPr>
                <a:solidFill>
                  <a:schemeClr val="tx1"/>
                </a:solidFill>
                <a:latin typeface="Arial" charset="0"/>
              </a:defRPr>
            </a:lvl3pPr>
            <a:lvl4pPr marL="2397125">
              <a:defRPr>
                <a:solidFill>
                  <a:schemeClr val="tx1"/>
                </a:solidFill>
                <a:latin typeface="Arial" charset="0"/>
              </a:defRPr>
            </a:lvl4pPr>
            <a:lvl5pPr marL="2511425">
              <a:defRPr>
                <a:solidFill>
                  <a:schemeClr val="tx1"/>
                </a:solidFill>
                <a:latin typeface="Arial" charset="0"/>
              </a:defRPr>
            </a:lvl5pPr>
            <a:lvl6pPr marL="2968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4258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83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340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u="sng" dirty="0" err="1">
                <a:solidFill>
                  <a:srgbClr val="CCFFFF"/>
                </a:solidFill>
              </a:rPr>
              <a:t>poro</a:t>
            </a:r>
            <a:r>
              <a:rPr lang="tr-TR" u="sng" dirty="0" err="1">
                <a:solidFill>
                  <a:srgbClr val="CCFFFF"/>
                </a:solidFill>
              </a:rPr>
              <a:t>zite</a:t>
            </a:r>
            <a:r>
              <a:rPr lang="en-US" dirty="0">
                <a:solidFill>
                  <a:srgbClr val="CCFFFF"/>
                </a:solidFill>
              </a:rPr>
              <a:t>: </a:t>
            </a:r>
            <a:r>
              <a:rPr lang="tr-TR" dirty="0">
                <a:solidFill>
                  <a:srgbClr val="CCFFFF"/>
                </a:solidFill>
              </a:rPr>
              <a:t>&lt;kayaç içindeki boşlukların kayaç hacmine olan oranı olarak ifade edilebilir.</a:t>
            </a:r>
            <a:endParaRPr lang="en-US" dirty="0">
              <a:solidFill>
                <a:srgbClr val="CCFFFF"/>
              </a:solidFill>
            </a:endParaRPr>
          </a:p>
          <a:p>
            <a:r>
              <a:rPr lang="tr-TR" u="sng" dirty="0">
                <a:solidFill>
                  <a:srgbClr val="CCFFFF"/>
                </a:solidFill>
              </a:rPr>
              <a:t>Geçirimlilik (</a:t>
            </a:r>
            <a:r>
              <a:rPr lang="tr-TR" u="sng" dirty="0" err="1">
                <a:solidFill>
                  <a:srgbClr val="CCFFFF"/>
                </a:solidFill>
              </a:rPr>
              <a:t>permeabilite</a:t>
            </a:r>
            <a:r>
              <a:rPr lang="tr-TR" u="sng" dirty="0">
                <a:solidFill>
                  <a:srgbClr val="CCFFFF"/>
                </a:solidFill>
              </a:rPr>
              <a:t>)</a:t>
            </a:r>
            <a:r>
              <a:rPr lang="en-US" dirty="0">
                <a:solidFill>
                  <a:srgbClr val="CCFFFF"/>
                </a:solidFill>
              </a:rPr>
              <a:t>: </a:t>
            </a:r>
            <a:r>
              <a:rPr lang="tr-TR" dirty="0">
                <a:solidFill>
                  <a:srgbClr val="CCFFFF"/>
                </a:solidFill>
              </a:rPr>
              <a:t>Suyun bir yerden diğer bir yere iletilebilme özelliğidir. Bu da gözenekler arasındaki bağlantıyla ilişkilidir</a:t>
            </a: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244742" name="Text Box 6"/>
          <p:cNvSpPr txBox="1">
            <a:spLocks noChangeArrowheads="1"/>
          </p:cNvSpPr>
          <p:nvPr/>
        </p:nvSpPr>
        <p:spPr bwMode="auto">
          <a:xfrm>
            <a:off x="5508625" y="4676775"/>
            <a:ext cx="542925" cy="39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000">
                <a:solidFill>
                  <a:schemeClr val="hlink"/>
                </a:solidFill>
                <a:latin typeface="Times New Roman" pitchFamily="18" charset="0"/>
              </a:rPr>
              <a:t>Boşluk</a:t>
            </a:r>
          </a:p>
          <a:p>
            <a:pPr eaLnBrk="0" hangingPunct="0"/>
            <a:endParaRPr lang="tr-TR" sz="10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244743" name="Text Box 7"/>
          <p:cNvSpPr txBox="1">
            <a:spLocks noChangeArrowheads="1"/>
          </p:cNvSpPr>
          <p:nvPr/>
        </p:nvSpPr>
        <p:spPr bwMode="auto">
          <a:xfrm>
            <a:off x="5076825" y="5084763"/>
            <a:ext cx="620713" cy="244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000">
                <a:solidFill>
                  <a:schemeClr val="hlink"/>
                </a:solidFill>
                <a:latin typeface="Times New Roman" pitchFamily="18" charset="0"/>
              </a:rPr>
              <a:t>Çimento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3200" y="827088"/>
            <a:ext cx="8737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>
                <a:solidFill>
                  <a:srgbClr val="CCFFFF"/>
                </a:solidFill>
              </a:rPr>
              <a:t>Konglomera yüksek gözenekliliğe ve permeabiliteye sahiptir</a:t>
            </a:r>
            <a:endParaRPr lang="en-US">
              <a:solidFill>
                <a:srgbClr val="CCFFFF"/>
              </a:solidFill>
            </a:endParaRPr>
          </a:p>
        </p:txBody>
      </p:sp>
      <p:pic>
        <p:nvPicPr>
          <p:cNvPr id="2457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254250"/>
            <a:ext cx="6911975" cy="460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3200" y="827088"/>
            <a:ext cx="8766175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800">
                <a:solidFill>
                  <a:srgbClr val="CCFFFF"/>
                </a:solidFill>
              </a:rPr>
              <a:t>Granit düşük gözenekliliğe ve permeabiliteye sahiptir</a:t>
            </a:r>
            <a:endParaRPr lang="en-US" sz="2800">
              <a:solidFill>
                <a:srgbClr val="CCFFFF"/>
              </a:solidFill>
            </a:endParaRPr>
          </a:p>
        </p:txBody>
      </p:sp>
      <p:pic>
        <p:nvPicPr>
          <p:cNvPr id="2467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2319338"/>
            <a:ext cx="6791325" cy="453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 build="p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071546"/>
            <a:ext cx="8229600" cy="44958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Yüksek </a:t>
            </a:r>
            <a:r>
              <a:rPr lang="tr-TR" dirty="0" err="1">
                <a:solidFill>
                  <a:srgbClr val="FF0000"/>
                </a:solidFill>
              </a:rPr>
              <a:t>gözeneklilğe</a:t>
            </a:r>
            <a:r>
              <a:rPr lang="tr-TR" dirty="0">
                <a:solidFill>
                  <a:srgbClr val="FF0000"/>
                </a:solidFill>
              </a:rPr>
              <a:t> sahip bir kayaç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50" b="4703"/>
          <a:stretch>
            <a:fillRect/>
          </a:stretch>
        </p:blipFill>
        <p:spPr bwMode="auto">
          <a:xfrm>
            <a:off x="827088" y="1844675"/>
            <a:ext cx="7267575" cy="482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197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4963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88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"/>
          </a:xfrm>
          <a:solidFill>
            <a:schemeClr val="bg1"/>
          </a:solidFill>
        </p:spPr>
        <p:txBody>
          <a:bodyPr/>
          <a:lstStyle/>
          <a:p>
            <a:r>
              <a:rPr lang="tr-TR" sz="4000"/>
              <a:t>Su tablası</a:t>
            </a:r>
            <a:endParaRPr lang="en-US" sz="4000"/>
          </a:p>
        </p:txBody>
      </p:sp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0" y="836613"/>
            <a:ext cx="2514600" cy="4838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400"/>
              <a:t>Yeryüzünün altında belli bir düzeyden sonra kayaçlarda su bulunur. Bu düzeye yeraltı suyu tablası adı verilir.</a:t>
            </a:r>
          </a:p>
          <a:p>
            <a:pPr algn="ctr"/>
            <a:r>
              <a:rPr lang="tr-TR" sz="2400"/>
              <a:t>Suya doygun kayaçlar yeraltısuyu tablasının altındadırlar</a:t>
            </a:r>
            <a:endParaRPr lang="en-US" sz="2400"/>
          </a:p>
        </p:txBody>
      </p:sp>
      <p:sp>
        <p:nvSpPr>
          <p:cNvPr id="248837" name="Text Box 5"/>
          <p:cNvSpPr txBox="1">
            <a:spLocks noChangeArrowheads="1"/>
          </p:cNvSpPr>
          <p:nvPr/>
        </p:nvSpPr>
        <p:spPr bwMode="auto">
          <a:xfrm>
            <a:off x="2484438" y="1268413"/>
            <a:ext cx="6127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Hava</a:t>
            </a:r>
          </a:p>
        </p:txBody>
      </p:sp>
      <p:sp>
        <p:nvSpPr>
          <p:cNvPr id="248838" name="Text Box 6"/>
          <p:cNvSpPr txBox="1">
            <a:spLocks noChangeArrowheads="1"/>
          </p:cNvSpPr>
          <p:nvPr/>
        </p:nvSpPr>
        <p:spPr bwMode="auto">
          <a:xfrm>
            <a:off x="2916238" y="1844675"/>
            <a:ext cx="1676400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Kum tanesi           </a:t>
            </a:r>
          </a:p>
        </p:txBody>
      </p:sp>
      <p:sp>
        <p:nvSpPr>
          <p:cNvPr id="248839" name="Text Box 7"/>
          <p:cNvSpPr txBox="1">
            <a:spLocks noChangeArrowheads="1"/>
          </p:cNvSpPr>
          <p:nvPr/>
        </p:nvSpPr>
        <p:spPr bwMode="auto">
          <a:xfrm>
            <a:off x="3203575" y="2276475"/>
            <a:ext cx="957263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Su           </a:t>
            </a:r>
          </a:p>
        </p:txBody>
      </p:sp>
      <p:sp>
        <p:nvSpPr>
          <p:cNvPr id="248840" name="Text Box 8"/>
          <p:cNvSpPr txBox="1">
            <a:spLocks noChangeArrowheads="1"/>
          </p:cNvSpPr>
          <p:nvPr/>
        </p:nvSpPr>
        <p:spPr bwMode="auto">
          <a:xfrm>
            <a:off x="3851275" y="3068638"/>
            <a:ext cx="13874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Sondaj kuyusu</a:t>
            </a:r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7451725" y="3333750"/>
            <a:ext cx="1355725" cy="701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000">
                <a:solidFill>
                  <a:srgbClr val="FFFFFF"/>
                </a:solidFill>
                <a:latin typeface="Times New Roman" pitchFamily="18" charset="0"/>
              </a:rPr>
              <a:t>Vadoz</a:t>
            </a:r>
          </a:p>
          <a:p>
            <a:pPr eaLnBrk="0" hangingPunct="0"/>
            <a:r>
              <a:rPr lang="tr-TR" sz="2000">
                <a:solidFill>
                  <a:srgbClr val="FFFFFF"/>
                </a:solidFill>
                <a:latin typeface="Times New Roman" pitchFamily="18" charset="0"/>
              </a:rPr>
              <a:t>Zonu          </a:t>
            </a:r>
          </a:p>
        </p:txBody>
      </p: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7451725" y="4221163"/>
            <a:ext cx="1323975" cy="701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000">
                <a:solidFill>
                  <a:srgbClr val="FFFFFF"/>
                </a:solidFill>
                <a:latin typeface="Times New Roman" pitchFamily="18" charset="0"/>
              </a:rPr>
              <a:t>Kapilarite  </a:t>
            </a:r>
          </a:p>
          <a:p>
            <a:pPr eaLnBrk="0" hangingPunct="0"/>
            <a:r>
              <a:rPr lang="tr-TR" sz="2000">
                <a:solidFill>
                  <a:srgbClr val="FFFFFF"/>
                </a:solidFill>
                <a:latin typeface="Times New Roman" pitchFamily="18" charset="0"/>
              </a:rPr>
              <a:t>saçağı</a:t>
            </a:r>
          </a:p>
        </p:txBody>
      </p:sp>
      <p:sp>
        <p:nvSpPr>
          <p:cNvPr id="248843" name="Text Box 11"/>
          <p:cNvSpPr txBox="1">
            <a:spLocks noChangeArrowheads="1"/>
          </p:cNvSpPr>
          <p:nvPr/>
        </p:nvSpPr>
        <p:spPr bwMode="auto">
          <a:xfrm>
            <a:off x="7451725" y="4941888"/>
            <a:ext cx="1684338" cy="39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000">
                <a:solidFill>
                  <a:srgbClr val="FFFFFF"/>
                </a:solidFill>
                <a:latin typeface="Times New Roman" pitchFamily="18" charset="0"/>
              </a:rPr>
              <a:t>Su tablası        </a:t>
            </a:r>
          </a:p>
        </p:txBody>
      </p:sp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5003800" y="5373688"/>
            <a:ext cx="2265363" cy="39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000">
                <a:solidFill>
                  <a:srgbClr val="FFFFFF"/>
                </a:solidFill>
                <a:latin typeface="Times New Roman" pitchFamily="18" charset="0"/>
              </a:rPr>
              <a:t>Doygunluk zonu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ChangeArrowheads="1"/>
          </p:cNvSpPr>
          <p:nvPr/>
        </p:nvSpPr>
        <p:spPr bwMode="auto">
          <a:xfrm>
            <a:off x="3348038" y="836613"/>
            <a:ext cx="4572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400">
                <a:solidFill>
                  <a:srgbClr val="CCFFFF"/>
                </a:solidFill>
                <a:latin typeface="Times New Roman" pitchFamily="18" charset="0"/>
              </a:rPr>
              <a:t>Gözenekli, suyu bulunduran ve ileten kayaçlara akifer adı verilir.</a:t>
            </a:r>
          </a:p>
          <a:p>
            <a:endParaRPr lang="en-US" sz="2400">
              <a:solidFill>
                <a:srgbClr val="CCFFFF"/>
              </a:solidFill>
              <a:latin typeface="Times New Roman" pitchFamily="18" charset="0"/>
            </a:endParaRPr>
          </a:p>
          <a:p>
            <a:r>
              <a:rPr lang="tr-TR" sz="2400">
                <a:solidFill>
                  <a:srgbClr val="CCFFFF"/>
                </a:solidFill>
                <a:latin typeface="Times New Roman" pitchFamily="18" charset="0"/>
              </a:rPr>
              <a:t>Suyu iletmeyen (iyi çimentolanmış, kırıklı-çatlaklı olmayan, çok ince taneli kayaçlar) kayaçlara geçirimsiz kayaç denir.</a:t>
            </a:r>
            <a:endParaRPr lang="en-US" sz="2400">
              <a:solidFill>
                <a:srgbClr val="CCFFFF"/>
              </a:solidFill>
              <a:latin typeface="Times New Roman" pitchFamily="18" charset="0"/>
            </a:endParaRPr>
          </a:p>
        </p:txBody>
      </p:sp>
      <p:pic>
        <p:nvPicPr>
          <p:cNvPr id="249859" name="Picture 3" descr="Diagram of how ground water occurs under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497"/>
          <a:stretch>
            <a:fillRect/>
          </a:stretch>
        </p:blipFill>
        <p:spPr>
          <a:xfrm>
            <a:off x="539750" y="2778125"/>
            <a:ext cx="7121525" cy="40798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9860" name="Text Box 4"/>
          <p:cNvSpPr txBox="1">
            <a:spLocks noChangeArrowheads="1"/>
          </p:cNvSpPr>
          <p:nvPr/>
        </p:nvSpPr>
        <p:spPr bwMode="auto">
          <a:xfrm>
            <a:off x="539750" y="5229225"/>
            <a:ext cx="1498600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Doygun olmayan zon</a:t>
            </a:r>
          </a:p>
        </p:txBody>
      </p:sp>
      <p:sp>
        <p:nvSpPr>
          <p:cNvPr id="249861" name="Text Box 5"/>
          <p:cNvSpPr txBox="1">
            <a:spLocks noChangeArrowheads="1"/>
          </p:cNvSpPr>
          <p:nvPr/>
        </p:nvSpPr>
        <p:spPr bwMode="auto">
          <a:xfrm>
            <a:off x="539750" y="5876925"/>
            <a:ext cx="1204913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Doygunluk zonu</a:t>
            </a:r>
          </a:p>
        </p:txBody>
      </p:sp>
      <p:sp>
        <p:nvSpPr>
          <p:cNvPr id="249862" name="Text Box 6"/>
          <p:cNvSpPr txBox="1">
            <a:spLocks noChangeArrowheads="1"/>
          </p:cNvSpPr>
          <p:nvPr/>
        </p:nvSpPr>
        <p:spPr bwMode="auto">
          <a:xfrm>
            <a:off x="1908175" y="5661025"/>
            <a:ext cx="935038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Su tablası    </a:t>
            </a:r>
          </a:p>
        </p:txBody>
      </p:sp>
      <p:sp>
        <p:nvSpPr>
          <p:cNvPr id="249863" name="Text Box 7"/>
          <p:cNvSpPr txBox="1">
            <a:spLocks noChangeArrowheads="1"/>
          </p:cNvSpPr>
          <p:nvPr/>
        </p:nvSpPr>
        <p:spPr bwMode="auto">
          <a:xfrm>
            <a:off x="3348038" y="6308725"/>
            <a:ext cx="1011237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Yer altı suyu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WordArt 2"/>
          <p:cNvSpPr>
            <a:spLocks noChangeArrowheads="1" noChangeShapeType="1" noTextEdit="1"/>
          </p:cNvSpPr>
          <p:nvPr/>
        </p:nvSpPr>
        <p:spPr bwMode="auto">
          <a:xfrm>
            <a:off x="1331913" y="1341438"/>
            <a:ext cx="27432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akiferler</a:t>
            </a:r>
          </a:p>
        </p:txBody>
      </p:sp>
      <p:sp>
        <p:nvSpPr>
          <p:cNvPr id="250883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8305800" cy="436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Çimentolanmamış kum ve çakıllar</a:t>
            </a:r>
            <a:endParaRPr lang="en-US" sz="2800" b="1">
              <a:solidFill>
                <a:srgbClr val="CCFFFF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kumtaşları</a:t>
            </a:r>
            <a:endParaRPr lang="en-US" sz="2800" b="1">
              <a:solidFill>
                <a:srgbClr val="CCFFFF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Kumtaşları ve kireçtaşları</a:t>
            </a:r>
            <a:endParaRPr lang="en-US" sz="2800" b="1">
              <a:solidFill>
                <a:srgbClr val="CCFFFF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Yarı çimentolanmaış kumtaşları</a:t>
            </a:r>
            <a:r>
              <a:rPr lang="en-US" sz="2800" b="1">
                <a:solidFill>
                  <a:srgbClr val="CCFFFF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Karbonatlı kayaçlar</a:t>
            </a:r>
            <a:endParaRPr lang="en-US" sz="2800" b="1">
              <a:solidFill>
                <a:srgbClr val="CCFFFF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CCFFFF"/>
                </a:solidFill>
                <a:latin typeface="Times New Roman" pitchFamily="18" charset="0"/>
              </a:rPr>
              <a:t>V</a:t>
            </a: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olkanik ve bazaltik kayaçlar</a:t>
            </a:r>
            <a:endParaRPr lang="en-US" sz="2800" b="1">
              <a:solidFill>
                <a:srgbClr val="CCFFFF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tr-TR" sz="2800" b="1">
                <a:solidFill>
                  <a:srgbClr val="CCFFFF"/>
                </a:solidFill>
                <a:latin typeface="Times New Roman" pitchFamily="18" charset="0"/>
              </a:rPr>
              <a:t>diğerleri</a:t>
            </a:r>
            <a:endParaRPr lang="en-US" sz="2800" b="1">
              <a:solidFill>
                <a:srgbClr val="CC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620713"/>
            <a:ext cx="7345362" cy="5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19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9750" y="620713"/>
            <a:ext cx="7561263" cy="685800"/>
          </a:xfrm>
          <a:solidFill>
            <a:schemeClr val="bg1"/>
          </a:solidFill>
        </p:spPr>
        <p:txBody>
          <a:bodyPr/>
          <a:lstStyle/>
          <a:p>
            <a:r>
              <a:rPr lang="tr-TR" sz="4000"/>
              <a:t>Tünemiş su tablası</a:t>
            </a:r>
            <a:endParaRPr lang="en-US" sz="4000"/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0" y="6156325"/>
            <a:ext cx="883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000">
                <a:solidFill>
                  <a:srgbClr val="CCFFFF"/>
                </a:solidFill>
              </a:rPr>
              <a:t>Su tablasının üstünde  mercek şeklinde akıda bulunan su seviyelerine tünemiş su tablası denir</a:t>
            </a:r>
            <a:r>
              <a:rPr lang="en-US" sz="2000">
                <a:solidFill>
                  <a:srgbClr val="CCFFFF"/>
                </a:solidFill>
              </a:rPr>
              <a:t>. 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971550" y="1557338"/>
            <a:ext cx="2663825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Tünemiş su tablası                                   </a:t>
            </a:r>
          </a:p>
        </p:txBody>
      </p:sp>
      <p:sp>
        <p:nvSpPr>
          <p:cNvPr id="251910" name="Text Box 6"/>
          <p:cNvSpPr txBox="1">
            <a:spLocks noChangeArrowheads="1"/>
          </p:cNvSpPr>
          <p:nvPr/>
        </p:nvSpPr>
        <p:spPr bwMode="auto">
          <a:xfrm>
            <a:off x="2268538" y="1917700"/>
            <a:ext cx="1085850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Sondaj kuyusu</a:t>
            </a:r>
          </a:p>
        </p:txBody>
      </p:sp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4572000" y="2349500"/>
            <a:ext cx="1085850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Sondaj kuyusu</a:t>
            </a:r>
          </a:p>
        </p:txBody>
      </p:sp>
      <p:sp>
        <p:nvSpPr>
          <p:cNvPr id="251912" name="Text Box 8"/>
          <p:cNvSpPr txBox="1">
            <a:spLocks noChangeArrowheads="1"/>
          </p:cNvSpPr>
          <p:nvPr/>
        </p:nvSpPr>
        <p:spPr bwMode="auto">
          <a:xfrm>
            <a:off x="6732588" y="3213100"/>
            <a:ext cx="925512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Kaynak       </a:t>
            </a:r>
          </a:p>
        </p:txBody>
      </p:sp>
      <p:sp>
        <p:nvSpPr>
          <p:cNvPr id="251913" name="Text Box 9"/>
          <p:cNvSpPr txBox="1">
            <a:spLocks noChangeArrowheads="1"/>
          </p:cNvSpPr>
          <p:nvPr/>
        </p:nvSpPr>
        <p:spPr bwMode="auto">
          <a:xfrm>
            <a:off x="5364163" y="2636838"/>
            <a:ext cx="2663825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Tünemiş su tablası                                   </a:t>
            </a:r>
          </a:p>
        </p:txBody>
      </p:sp>
      <p:sp>
        <p:nvSpPr>
          <p:cNvPr id="251914" name="Text Box 10"/>
          <p:cNvSpPr txBox="1">
            <a:spLocks noChangeArrowheads="1"/>
          </p:cNvSpPr>
          <p:nvPr/>
        </p:nvSpPr>
        <p:spPr bwMode="auto">
          <a:xfrm rot="197458">
            <a:off x="2339975" y="3713163"/>
            <a:ext cx="2230438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Ana su tablası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 descr="figure 12-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03338"/>
            <a:ext cx="8686800" cy="555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250825" y="765175"/>
            <a:ext cx="8642350" cy="1296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tr-TR" sz="2400"/>
              <a:t>Bazı bölgelerde yeraltısuyu alttan ve üstten sınırlanmıştır, yani akifer basınç altındadır. Bu basınç artezyen oluşumuna yol açar</a:t>
            </a:r>
            <a:endParaRPr lang="en-US" sz="2400"/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395288" y="2035175"/>
            <a:ext cx="2339975" cy="39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000">
                <a:solidFill>
                  <a:srgbClr val="FF0033"/>
                </a:solidFill>
                <a:latin typeface="Times New Roman" pitchFamily="18" charset="0"/>
              </a:rPr>
              <a:t>BASINÇLI AKİFER</a:t>
            </a:r>
          </a:p>
        </p:txBody>
      </p:sp>
      <p:sp>
        <p:nvSpPr>
          <p:cNvPr id="253957" name="Text Box 5"/>
          <p:cNvSpPr txBox="1">
            <a:spLocks noChangeArrowheads="1"/>
          </p:cNvSpPr>
          <p:nvPr/>
        </p:nvSpPr>
        <p:spPr bwMode="auto">
          <a:xfrm>
            <a:off x="395288" y="5445125"/>
            <a:ext cx="1236662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Geçirimsiz tb. </a:t>
            </a:r>
          </a:p>
        </p:txBody>
      </p:sp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395288" y="6237288"/>
            <a:ext cx="1236662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Geçirimsiz tb. </a:t>
            </a:r>
          </a:p>
        </p:txBody>
      </p:sp>
      <p:sp>
        <p:nvSpPr>
          <p:cNvPr id="253959" name="Text Box 7"/>
          <p:cNvSpPr txBox="1">
            <a:spLocks noChangeArrowheads="1"/>
          </p:cNvSpPr>
          <p:nvPr/>
        </p:nvSpPr>
        <p:spPr bwMode="auto">
          <a:xfrm>
            <a:off x="250825" y="5734050"/>
            <a:ext cx="1003300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Basınçlı</a:t>
            </a:r>
          </a:p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Akifer        </a:t>
            </a:r>
          </a:p>
        </p:txBody>
      </p:sp>
      <p:sp>
        <p:nvSpPr>
          <p:cNvPr id="253960" name="Text Box 8"/>
          <p:cNvSpPr txBox="1">
            <a:spLocks noChangeArrowheads="1"/>
          </p:cNvSpPr>
          <p:nvPr/>
        </p:nvSpPr>
        <p:spPr bwMode="auto">
          <a:xfrm>
            <a:off x="1763713" y="3716338"/>
            <a:ext cx="1973262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Artezyen kuyusu             </a:t>
            </a:r>
          </a:p>
        </p:txBody>
      </p:sp>
      <p:sp>
        <p:nvSpPr>
          <p:cNvPr id="253961" name="Text Box 9"/>
          <p:cNvSpPr txBox="1">
            <a:spLocks noChangeArrowheads="1"/>
          </p:cNvSpPr>
          <p:nvPr/>
        </p:nvSpPr>
        <p:spPr bwMode="auto">
          <a:xfrm>
            <a:off x="7235825" y="2708275"/>
            <a:ext cx="1423988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Beslenme</a:t>
            </a:r>
          </a:p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Alanı                   </a:t>
            </a:r>
          </a:p>
        </p:txBody>
      </p:sp>
      <p:sp>
        <p:nvSpPr>
          <p:cNvPr id="253962" name="Text Box 10"/>
          <p:cNvSpPr txBox="1">
            <a:spLocks noChangeArrowheads="1"/>
          </p:cNvSpPr>
          <p:nvPr/>
        </p:nvSpPr>
        <p:spPr bwMode="auto">
          <a:xfrm>
            <a:off x="8027988" y="4221163"/>
            <a:ext cx="782637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Su</a:t>
            </a:r>
          </a:p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tablası   </a:t>
            </a:r>
          </a:p>
        </p:txBody>
      </p:sp>
      <p:sp>
        <p:nvSpPr>
          <p:cNvPr id="253963" name="Text Box 11"/>
          <p:cNvSpPr txBox="1">
            <a:spLocks noChangeArrowheads="1"/>
          </p:cNvSpPr>
          <p:nvPr/>
        </p:nvSpPr>
        <p:spPr bwMode="auto">
          <a:xfrm>
            <a:off x="4643438" y="3213100"/>
            <a:ext cx="2265362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Yer altı suyunun beslenme    </a:t>
            </a:r>
          </a:p>
        </p:txBody>
      </p:sp>
      <p:sp>
        <p:nvSpPr>
          <p:cNvPr id="253964" name="Text Box 12"/>
          <p:cNvSpPr txBox="1">
            <a:spLocks noChangeArrowheads="1"/>
          </p:cNvSpPr>
          <p:nvPr/>
        </p:nvSpPr>
        <p:spPr bwMode="auto">
          <a:xfrm>
            <a:off x="4427538" y="3573463"/>
            <a:ext cx="2347912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Alanındaki ortalam yüksekliği</a:t>
            </a:r>
          </a:p>
        </p:txBody>
      </p:sp>
      <p:sp>
        <p:nvSpPr>
          <p:cNvPr id="253965" name="Text Box 13"/>
          <p:cNvSpPr txBox="1">
            <a:spLocks noChangeArrowheads="1"/>
          </p:cNvSpPr>
          <p:nvPr/>
        </p:nvSpPr>
        <p:spPr bwMode="auto">
          <a:xfrm>
            <a:off x="3779838" y="4076700"/>
            <a:ext cx="1181100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Kot</a:t>
            </a:r>
          </a:p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Farkı              </a:t>
            </a:r>
          </a:p>
        </p:txBody>
      </p:sp>
      <p:sp>
        <p:nvSpPr>
          <p:cNvPr id="253966" name="Text Box 14"/>
          <p:cNvSpPr txBox="1">
            <a:spLocks noChangeArrowheads="1"/>
          </p:cNvSpPr>
          <p:nvPr/>
        </p:nvSpPr>
        <p:spPr bwMode="auto">
          <a:xfrm>
            <a:off x="2843213" y="5516563"/>
            <a:ext cx="1704975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Suyun kuyuya</a:t>
            </a:r>
          </a:p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Giriş yeri                   </a:t>
            </a:r>
          </a:p>
        </p:txBody>
      </p:sp>
      <p:sp>
        <p:nvSpPr>
          <p:cNvPr id="253967" name="Line 15"/>
          <p:cNvSpPr>
            <a:spLocks noChangeShapeType="1"/>
          </p:cNvSpPr>
          <p:nvPr/>
        </p:nvSpPr>
        <p:spPr bwMode="auto">
          <a:xfrm>
            <a:off x="2771775" y="5734050"/>
            <a:ext cx="1512888" cy="0"/>
          </a:xfrm>
          <a:prstGeom prst="line">
            <a:avLst/>
          </a:prstGeom>
          <a:noFill/>
          <a:ln w="12700">
            <a:solidFill>
              <a:srgbClr val="FF0033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3968" name="Line 16"/>
          <p:cNvSpPr>
            <a:spLocks noChangeShapeType="1"/>
          </p:cNvSpPr>
          <p:nvPr/>
        </p:nvSpPr>
        <p:spPr bwMode="auto">
          <a:xfrm>
            <a:off x="4211638" y="3573463"/>
            <a:ext cx="0" cy="2160587"/>
          </a:xfrm>
          <a:prstGeom prst="line">
            <a:avLst/>
          </a:prstGeom>
          <a:noFill/>
          <a:ln w="12700">
            <a:solidFill>
              <a:srgbClr val="FF0033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8893175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4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692150"/>
            <a:ext cx="7848600" cy="765175"/>
          </a:xfrm>
          <a:solidFill>
            <a:schemeClr val="bg1"/>
          </a:solidFill>
        </p:spPr>
        <p:txBody>
          <a:bodyPr/>
          <a:lstStyle/>
          <a:p>
            <a:r>
              <a:rPr lang="tr-TR" sz="3600" dirty="0">
                <a:solidFill>
                  <a:srgbClr val="FF0000"/>
                </a:solidFill>
              </a:rPr>
              <a:t>Kaynaklar</a:t>
            </a:r>
            <a:r>
              <a:rPr lang="tr-TR" sz="3600" dirty="0">
                <a:solidFill>
                  <a:schemeClr val="tx1"/>
                </a:solidFill>
              </a:rPr>
              <a:t/>
            </a:r>
            <a:br>
              <a:rPr lang="tr-TR" sz="3600" dirty="0">
                <a:solidFill>
                  <a:schemeClr val="tx1"/>
                </a:solidFill>
              </a:rPr>
            </a:br>
            <a:r>
              <a:rPr lang="tr-TR" sz="2800" dirty="0">
                <a:solidFill>
                  <a:schemeClr val="tx1"/>
                </a:solidFill>
              </a:rPr>
              <a:t>Yer altı su tablasının </a:t>
            </a:r>
            <a:r>
              <a:rPr lang="tr-TR" sz="2800" dirty="0" err="1">
                <a:solidFill>
                  <a:schemeClr val="tx1"/>
                </a:solidFill>
              </a:rPr>
              <a:t>topoğrafyayı</a:t>
            </a:r>
            <a:r>
              <a:rPr lang="tr-TR" sz="2800" dirty="0">
                <a:solidFill>
                  <a:schemeClr val="tx1"/>
                </a:solidFill>
              </a:rPr>
              <a:t> kestiği yerlerde ortaya çıkarlar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3779838" y="1722438"/>
            <a:ext cx="21113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Yer yüzeyi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                          </a:t>
            </a:r>
          </a:p>
        </p:txBody>
      </p:sp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4787900" y="2420938"/>
            <a:ext cx="12604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Kaynaklar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254982" name="Text Box 6"/>
          <p:cNvSpPr txBox="1">
            <a:spLocks noChangeArrowheads="1"/>
          </p:cNvSpPr>
          <p:nvPr/>
        </p:nvSpPr>
        <p:spPr bwMode="auto">
          <a:xfrm>
            <a:off x="5364163" y="3549650"/>
            <a:ext cx="14795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>
                <a:solidFill>
                  <a:srgbClr val="FFFFFF"/>
                </a:solidFill>
                <a:latin typeface="Times New Roman" pitchFamily="18" charset="0"/>
              </a:rPr>
              <a:t>Kaynaklar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981075"/>
            <a:ext cx="7777163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747713" y="981075"/>
            <a:ext cx="744855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tr-TR" sz="1600" b="1">
                <a:solidFill>
                  <a:srgbClr val="FFFFFF"/>
                </a:solidFill>
                <a:latin typeface="Times New Roman" pitchFamily="18" charset="0"/>
              </a:rPr>
              <a:t>                                   KAYNAKLARIN OLUŞUMU                                                        </a:t>
            </a:r>
          </a:p>
          <a:p>
            <a:pPr algn="ctr" eaLnBrk="0" hangingPunct="0"/>
            <a:r>
              <a:rPr lang="tr-TR" sz="1600" b="1">
                <a:solidFill>
                  <a:srgbClr val="FFFFFF"/>
                </a:solidFill>
                <a:latin typeface="Times New Roman" pitchFamily="18" charset="0"/>
              </a:rPr>
              <a:t>  </a:t>
            </a:r>
            <a:r>
              <a:rPr lang="tr-TR" sz="1200" b="1">
                <a:solidFill>
                  <a:srgbClr val="FFFF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539750" y="1484313"/>
            <a:ext cx="15525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KUM TAŞI  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971550" y="1844675"/>
            <a:ext cx="1998663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Yeraltısuyu tablası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256007" name="Text Box 7"/>
          <p:cNvSpPr txBox="1">
            <a:spLocks noChangeArrowheads="1"/>
          </p:cNvSpPr>
          <p:nvPr/>
        </p:nvSpPr>
        <p:spPr bwMode="auto">
          <a:xfrm>
            <a:off x="3276600" y="2492375"/>
            <a:ext cx="12604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Kaynaklar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5435600" y="3429000"/>
            <a:ext cx="12604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Kaynaklar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256009" name="Text Box 9"/>
          <p:cNvSpPr txBox="1">
            <a:spLocks noChangeArrowheads="1"/>
          </p:cNvSpPr>
          <p:nvPr/>
        </p:nvSpPr>
        <p:spPr bwMode="auto">
          <a:xfrm>
            <a:off x="6804025" y="2349500"/>
            <a:ext cx="15525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KUM TAŞI  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10" name="Text Box 10"/>
          <p:cNvSpPr txBox="1">
            <a:spLocks noChangeArrowheads="1"/>
          </p:cNvSpPr>
          <p:nvPr/>
        </p:nvSpPr>
        <p:spPr bwMode="auto">
          <a:xfrm>
            <a:off x="6804025" y="2852738"/>
            <a:ext cx="1135063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Yeraltısuyu</a:t>
            </a:r>
          </a:p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 tablası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11" name="Text Box 11"/>
          <p:cNvSpPr txBox="1">
            <a:spLocks noChangeArrowheads="1"/>
          </p:cNvSpPr>
          <p:nvPr/>
        </p:nvSpPr>
        <p:spPr bwMode="auto">
          <a:xfrm>
            <a:off x="4572000" y="2636838"/>
            <a:ext cx="1806575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Fayın yeryüzündeki</a:t>
            </a:r>
          </a:p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izi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256012" name="Text Box 12"/>
          <p:cNvSpPr txBox="1">
            <a:spLocks noChangeArrowheads="1"/>
          </p:cNvSpPr>
          <p:nvPr/>
        </p:nvSpPr>
        <p:spPr bwMode="auto">
          <a:xfrm>
            <a:off x="1476375" y="4797425"/>
            <a:ext cx="838200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Şeyl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13" name="Text Box 13"/>
          <p:cNvSpPr txBox="1">
            <a:spLocks noChangeArrowheads="1"/>
          </p:cNvSpPr>
          <p:nvPr/>
        </p:nvSpPr>
        <p:spPr bwMode="auto">
          <a:xfrm>
            <a:off x="2987675" y="5229225"/>
            <a:ext cx="842963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Şu   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14" name="Text Box 14"/>
          <p:cNvSpPr txBox="1">
            <a:spLocks noChangeArrowheads="1"/>
          </p:cNvSpPr>
          <p:nvPr/>
        </p:nvSpPr>
        <p:spPr bwMode="auto">
          <a:xfrm>
            <a:off x="6156325" y="6308725"/>
            <a:ext cx="838200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Şeyl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15" name="Text Box 15"/>
          <p:cNvSpPr txBox="1">
            <a:spLocks noChangeArrowheads="1"/>
          </p:cNvSpPr>
          <p:nvPr/>
        </p:nvSpPr>
        <p:spPr bwMode="auto">
          <a:xfrm>
            <a:off x="7524750" y="5876925"/>
            <a:ext cx="781050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Fay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8820150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0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23850" y="692150"/>
            <a:ext cx="8820150" cy="685800"/>
          </a:xfrm>
          <a:solidFill>
            <a:schemeClr val="bg1"/>
          </a:solidFill>
        </p:spPr>
        <p:txBody>
          <a:bodyPr/>
          <a:lstStyle/>
          <a:p>
            <a:r>
              <a:rPr lang="tr-TR" sz="4000">
                <a:solidFill>
                  <a:schemeClr val="tx1"/>
                </a:solidFill>
              </a:rPr>
              <a:t>Farklı kayaç sınırlarındaki kaynaklar</a:t>
            </a: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57028" name="Line 4"/>
          <p:cNvSpPr>
            <a:spLocks noChangeShapeType="1"/>
          </p:cNvSpPr>
          <p:nvPr/>
        </p:nvSpPr>
        <p:spPr bwMode="auto">
          <a:xfrm>
            <a:off x="685800" y="4419600"/>
            <a:ext cx="27432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7029" name="Line 5"/>
          <p:cNvSpPr>
            <a:spLocks noChangeShapeType="1"/>
          </p:cNvSpPr>
          <p:nvPr/>
        </p:nvSpPr>
        <p:spPr bwMode="auto">
          <a:xfrm flipV="1">
            <a:off x="3429000" y="4267200"/>
            <a:ext cx="2819400" cy="152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533400" y="1524000"/>
            <a:ext cx="2174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800" b="1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Kaynaklar</a:t>
            </a:r>
            <a:r>
              <a:rPr lang="en-US" sz="2800" b="1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en-US" sz="2400" b="1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</p:txBody>
      </p:sp>
      <p:pic>
        <p:nvPicPr>
          <p:cNvPr id="258051" name="Picture 3" descr="T&amp;L Fig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8175" y="914400"/>
            <a:ext cx="3425825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3429000" y="6324600"/>
            <a:ext cx="230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Marble Canyon AZ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59075" name="Picture 3" descr="chernicoff natural spr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0" y="1557338"/>
            <a:ext cx="749300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Su tab.</a:t>
            </a:r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1187450" y="1196975"/>
            <a:ext cx="113665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Kaynak   </a:t>
            </a:r>
          </a:p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             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9078" name="Text Box 6"/>
          <p:cNvSpPr txBox="1">
            <a:spLocks noChangeArrowheads="1"/>
          </p:cNvSpPr>
          <p:nvPr/>
        </p:nvSpPr>
        <p:spPr bwMode="auto">
          <a:xfrm>
            <a:off x="4716463" y="1844675"/>
            <a:ext cx="113665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Kaynak   </a:t>
            </a:r>
          </a:p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                  </a:t>
            </a:r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9079" name="Text Box 7"/>
          <p:cNvSpPr txBox="1">
            <a:spLocks noChangeArrowheads="1"/>
          </p:cNvSpPr>
          <p:nvPr/>
        </p:nvSpPr>
        <p:spPr bwMode="auto">
          <a:xfrm>
            <a:off x="0" y="3789363"/>
            <a:ext cx="155575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Kaynak boyunca</a:t>
            </a:r>
          </a:p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 bitkiler</a:t>
            </a:r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59080" name="Text Box 8"/>
          <p:cNvSpPr txBox="1">
            <a:spLocks noChangeArrowheads="1"/>
          </p:cNvSpPr>
          <p:nvPr/>
        </p:nvSpPr>
        <p:spPr bwMode="auto">
          <a:xfrm>
            <a:off x="395288" y="6381750"/>
            <a:ext cx="539750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Fay </a:t>
            </a:r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59081" name="Text Box 9"/>
          <p:cNvSpPr txBox="1">
            <a:spLocks noChangeArrowheads="1"/>
          </p:cNvSpPr>
          <p:nvPr/>
        </p:nvSpPr>
        <p:spPr bwMode="auto">
          <a:xfrm>
            <a:off x="2627313" y="3860800"/>
            <a:ext cx="1020762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Gözenekli</a:t>
            </a:r>
          </a:p>
          <a:p>
            <a:pPr eaLnBrk="0" hangingPunct="0"/>
            <a:r>
              <a:rPr lang="tr-TR" sz="1600">
                <a:solidFill>
                  <a:srgbClr val="FFFFFF"/>
                </a:solidFill>
                <a:latin typeface="Times New Roman" pitchFamily="18" charset="0"/>
              </a:rPr>
              <a:t>kayaçlar </a:t>
            </a:r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59082" name="Text Box 10"/>
          <p:cNvSpPr txBox="1">
            <a:spLocks noChangeArrowheads="1"/>
          </p:cNvSpPr>
          <p:nvPr/>
        </p:nvSpPr>
        <p:spPr bwMode="auto">
          <a:xfrm>
            <a:off x="3851275" y="3911600"/>
            <a:ext cx="1163638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Boşluklu lav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Akıntısının üstü</a:t>
            </a:r>
          </a:p>
        </p:txBody>
      </p:sp>
      <p:sp>
        <p:nvSpPr>
          <p:cNvPr id="259083" name="Text Box 11"/>
          <p:cNvSpPr txBox="1">
            <a:spLocks noChangeArrowheads="1"/>
          </p:cNvSpPr>
          <p:nvPr/>
        </p:nvSpPr>
        <p:spPr bwMode="auto">
          <a:xfrm>
            <a:off x="2555875" y="6327775"/>
            <a:ext cx="126682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Lav akıntısında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Kolonsu çatlaklar</a:t>
            </a:r>
          </a:p>
        </p:txBody>
      </p:sp>
      <p:sp>
        <p:nvSpPr>
          <p:cNvPr id="259084" name="Text Box 12"/>
          <p:cNvSpPr txBox="1">
            <a:spLocks noChangeArrowheads="1"/>
          </p:cNvSpPr>
          <p:nvPr/>
        </p:nvSpPr>
        <p:spPr bwMode="auto">
          <a:xfrm>
            <a:off x="5076825" y="3690938"/>
            <a:ext cx="1239838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Kırıklı-çatlaklı</a:t>
            </a:r>
          </a:p>
          <a:p>
            <a:pPr eaLnBrk="0" hangingPunct="0"/>
            <a:r>
              <a:rPr lang="tr-TR" sz="1400">
                <a:solidFill>
                  <a:srgbClr val="FFFFFF"/>
                </a:solidFill>
                <a:latin typeface="Times New Roman" pitchFamily="18" charset="0"/>
              </a:rPr>
              <a:t>granit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8" name="Picture 2" descr="chernicoff artesian aquifers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524000"/>
            <a:ext cx="9126537" cy="46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381000" y="1447800"/>
            <a:ext cx="2201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800" b="1"/>
              <a:t>Çöl vahaları</a:t>
            </a:r>
            <a:endParaRPr lang="en-US" sz="2800" b="1"/>
          </a:p>
        </p:txBody>
      </p:sp>
      <p:sp>
        <p:nvSpPr>
          <p:cNvPr id="260100" name="Rectangle 4"/>
          <p:cNvSpPr>
            <a:spLocks noChangeArrowheads="1"/>
          </p:cNvSpPr>
          <p:nvPr/>
        </p:nvSpPr>
        <p:spPr bwMode="auto">
          <a:xfrm>
            <a:off x="6096000" y="5029200"/>
            <a:ext cx="30480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tr-TR" sz="2400">
                <a:latin typeface="Times New Roman" pitchFamily="18" charset="0"/>
              </a:rPr>
              <a:t>Çöl vahası</a:t>
            </a:r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4787900" y="5805488"/>
            <a:ext cx="9652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Geçirimsiz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Kayaçlar      </a:t>
            </a:r>
          </a:p>
        </p:txBody>
      </p:sp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179388" y="2565400"/>
            <a:ext cx="1352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Basınçlı akiferin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Beslenme alanı      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755650" y="5013325"/>
            <a:ext cx="1155700" cy="6397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Geçirimsiz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Kayaçlar           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2700338" y="5516563"/>
            <a:ext cx="1473200" cy="6397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Yeraltısuyu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Fay boyunca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Yukarıya yükselir     </a:t>
            </a: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3851275" y="5589588"/>
            <a:ext cx="52705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Fay   </a:t>
            </a:r>
          </a:p>
        </p:txBody>
      </p:sp>
      <p:sp>
        <p:nvSpPr>
          <p:cNvPr id="260106" name="Text Box 10"/>
          <p:cNvSpPr txBox="1">
            <a:spLocks noChangeArrowheads="1"/>
          </p:cNvSpPr>
          <p:nvPr/>
        </p:nvSpPr>
        <p:spPr bwMode="auto">
          <a:xfrm>
            <a:off x="3563938" y="3573463"/>
            <a:ext cx="78740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vahalar    </a:t>
            </a:r>
          </a:p>
        </p:txBody>
      </p:sp>
      <p:sp>
        <p:nvSpPr>
          <p:cNvPr id="260107" name="Text Box 11"/>
          <p:cNvSpPr txBox="1">
            <a:spLocks noChangeArrowheads="1"/>
          </p:cNvSpPr>
          <p:nvPr/>
        </p:nvSpPr>
        <p:spPr bwMode="auto">
          <a:xfrm>
            <a:off x="1979613" y="3500438"/>
            <a:ext cx="703262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akiferler</a:t>
            </a:r>
          </a:p>
        </p:txBody>
      </p:sp>
      <p:sp>
        <p:nvSpPr>
          <p:cNvPr id="260108" name="Rectangle 12"/>
          <p:cNvSpPr>
            <a:spLocks noChangeArrowheads="1"/>
          </p:cNvSpPr>
          <p:nvPr/>
        </p:nvSpPr>
        <p:spPr bwMode="auto">
          <a:xfrm>
            <a:off x="0" y="6092825"/>
            <a:ext cx="9144000" cy="609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3200"/>
              <a:t>Yeraltısuyunun hareketi genelikle çok yavaştır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2" name="Picture 2" descr="figure 12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4225" y="836613"/>
            <a:ext cx="3995738" cy="602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1123" name="Text Box 3"/>
          <p:cNvSpPr txBox="1">
            <a:spLocks noChangeArrowheads="1"/>
          </p:cNvSpPr>
          <p:nvPr/>
        </p:nvSpPr>
        <p:spPr bwMode="auto">
          <a:xfrm>
            <a:off x="304800" y="1143000"/>
            <a:ext cx="4038600" cy="180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tr-TR" sz="2400">
                <a:solidFill>
                  <a:srgbClr val="CCFFFF"/>
                </a:solidFill>
              </a:rPr>
              <a:t>Yeraltısuyu akarsuları beleyebilir, veya akarsular yer altı suyunu besler</a:t>
            </a:r>
            <a:r>
              <a:rPr lang="en-US" sz="2400">
                <a:solidFill>
                  <a:srgbClr val="CCFFFF"/>
                </a:solidFill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US" sz="2400">
                <a:solidFill>
                  <a:srgbClr val="CCFFFF"/>
                </a:solidFill>
              </a:rPr>
              <a:t> </a:t>
            </a:r>
          </a:p>
        </p:txBody>
      </p:sp>
      <p:sp>
        <p:nvSpPr>
          <p:cNvPr id="261124" name="Text Box 4"/>
          <p:cNvSpPr txBox="1">
            <a:spLocks noChangeArrowheads="1"/>
          </p:cNvSpPr>
          <p:nvPr/>
        </p:nvSpPr>
        <p:spPr bwMode="auto">
          <a:xfrm>
            <a:off x="4643438" y="836613"/>
            <a:ext cx="147955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Yağışlı periyotlarda  </a:t>
            </a:r>
          </a:p>
        </p:txBody>
      </p:sp>
      <p:sp>
        <p:nvSpPr>
          <p:cNvPr id="261125" name="Text Box 5"/>
          <p:cNvSpPr txBox="1">
            <a:spLocks noChangeArrowheads="1"/>
          </p:cNvSpPr>
          <p:nvPr/>
        </p:nvSpPr>
        <p:spPr bwMode="auto">
          <a:xfrm>
            <a:off x="4643438" y="3933825"/>
            <a:ext cx="1419225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Kurak periyotlarda  </a:t>
            </a:r>
          </a:p>
        </p:txBody>
      </p:sp>
      <p:sp>
        <p:nvSpPr>
          <p:cNvPr id="261126" name="Text Box 6"/>
          <p:cNvSpPr txBox="1">
            <a:spLocks noChangeArrowheads="1"/>
          </p:cNvSpPr>
          <p:nvPr/>
        </p:nvSpPr>
        <p:spPr bwMode="auto">
          <a:xfrm>
            <a:off x="4913313" y="1773238"/>
            <a:ext cx="13366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Bol yağış               </a:t>
            </a:r>
          </a:p>
          <a:p>
            <a:pPr algn="ctr"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süzülme      </a:t>
            </a:r>
          </a:p>
        </p:txBody>
      </p:sp>
      <p:sp>
        <p:nvSpPr>
          <p:cNvPr id="261127" name="Text Box 7"/>
          <p:cNvSpPr txBox="1">
            <a:spLocks noChangeArrowheads="1"/>
          </p:cNvSpPr>
          <p:nvPr/>
        </p:nvSpPr>
        <p:spPr bwMode="auto">
          <a:xfrm>
            <a:off x="6732588" y="2349500"/>
            <a:ext cx="8159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Kaynak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Çıkışı       </a:t>
            </a:r>
          </a:p>
        </p:txBody>
      </p:sp>
      <p:sp>
        <p:nvSpPr>
          <p:cNvPr id="261128" name="Text Box 8"/>
          <p:cNvSpPr txBox="1">
            <a:spLocks noChangeArrowheads="1"/>
          </p:cNvSpPr>
          <p:nvPr/>
        </p:nvSpPr>
        <p:spPr bwMode="auto">
          <a:xfrm>
            <a:off x="5003800" y="4652963"/>
            <a:ext cx="106680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Buharlaşma    </a:t>
            </a:r>
          </a:p>
        </p:txBody>
      </p:sp>
      <p:sp>
        <p:nvSpPr>
          <p:cNvPr id="261129" name="Text Box 9"/>
          <p:cNvSpPr txBox="1">
            <a:spLocks noChangeArrowheads="1"/>
          </p:cNvSpPr>
          <p:nvPr/>
        </p:nvSpPr>
        <p:spPr bwMode="auto">
          <a:xfrm>
            <a:off x="5795963" y="2924175"/>
            <a:ext cx="950912" cy="6397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Sığ kuyudan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Su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alınması</a:t>
            </a:r>
          </a:p>
        </p:txBody>
      </p:sp>
      <p:sp>
        <p:nvSpPr>
          <p:cNvPr id="261130" name="Text Box 10"/>
          <p:cNvSpPr txBox="1">
            <a:spLocks noChangeArrowheads="1"/>
          </p:cNvSpPr>
          <p:nvPr/>
        </p:nvSpPr>
        <p:spPr bwMode="auto">
          <a:xfrm>
            <a:off x="4643438" y="3213100"/>
            <a:ext cx="1095375" cy="6397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Derin kuyudan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Su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alınması</a:t>
            </a:r>
          </a:p>
        </p:txBody>
      </p:sp>
      <p:sp>
        <p:nvSpPr>
          <p:cNvPr id="261131" name="Text Box 11"/>
          <p:cNvSpPr txBox="1">
            <a:spLocks noChangeArrowheads="1"/>
          </p:cNvSpPr>
          <p:nvPr/>
        </p:nvSpPr>
        <p:spPr bwMode="auto">
          <a:xfrm>
            <a:off x="5148263" y="5734050"/>
            <a:ext cx="1192212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Düşük su tablası</a:t>
            </a:r>
          </a:p>
        </p:txBody>
      </p:sp>
      <p:sp>
        <p:nvSpPr>
          <p:cNvPr id="261132" name="Text Box 12"/>
          <p:cNvSpPr txBox="1">
            <a:spLocks noChangeArrowheads="1"/>
          </p:cNvSpPr>
          <p:nvPr/>
        </p:nvSpPr>
        <p:spPr bwMode="auto">
          <a:xfrm>
            <a:off x="6300788" y="5013325"/>
            <a:ext cx="64135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Kuru 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kuyu    </a:t>
            </a:r>
          </a:p>
        </p:txBody>
      </p:sp>
      <p:sp>
        <p:nvSpPr>
          <p:cNvPr id="261133" name="Text Box 13"/>
          <p:cNvSpPr txBox="1">
            <a:spLocks noChangeArrowheads="1"/>
          </p:cNvSpPr>
          <p:nvPr/>
        </p:nvSpPr>
        <p:spPr bwMode="auto">
          <a:xfrm>
            <a:off x="4716463" y="6165850"/>
            <a:ext cx="874712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Derin kuyu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sulu   </a:t>
            </a:r>
          </a:p>
        </p:txBody>
      </p:sp>
      <p:sp>
        <p:nvSpPr>
          <p:cNvPr id="261134" name="Text Box 14"/>
          <p:cNvSpPr txBox="1">
            <a:spLocks noChangeArrowheads="1"/>
          </p:cNvSpPr>
          <p:nvPr/>
        </p:nvSpPr>
        <p:spPr bwMode="auto">
          <a:xfrm>
            <a:off x="7308850" y="2781300"/>
            <a:ext cx="1016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Akarsu</a:t>
            </a:r>
          </a:p>
          <a:p>
            <a:pPr eaLnBrk="0" hangingPunct="0"/>
            <a:r>
              <a:rPr lang="tr-TR" sz="1200">
                <a:solidFill>
                  <a:schemeClr val="bg1"/>
                </a:solidFill>
                <a:latin typeface="Times New Roman" pitchFamily="18" charset="0"/>
              </a:rPr>
              <a:t>beslenmesi    </a:t>
            </a:r>
          </a:p>
        </p:txBody>
      </p:sp>
      <p:sp>
        <p:nvSpPr>
          <p:cNvPr id="261135" name="Text Box 15"/>
          <p:cNvSpPr txBox="1">
            <a:spLocks noChangeArrowheads="1"/>
          </p:cNvSpPr>
          <p:nvPr/>
        </p:nvSpPr>
        <p:spPr bwMode="auto">
          <a:xfrm>
            <a:off x="7380288" y="5589588"/>
            <a:ext cx="844550" cy="5492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000">
                <a:solidFill>
                  <a:schemeClr val="bg1"/>
                </a:solidFill>
                <a:latin typeface="Times New Roman" pitchFamily="18" charset="0"/>
              </a:rPr>
              <a:t>Yer altı </a:t>
            </a:r>
          </a:p>
          <a:p>
            <a:pPr eaLnBrk="0" hangingPunct="0"/>
            <a:r>
              <a:rPr lang="tr-TR" sz="1000">
                <a:solidFill>
                  <a:schemeClr val="bg1"/>
                </a:solidFill>
                <a:latin typeface="Times New Roman" pitchFamily="18" charset="0"/>
              </a:rPr>
              <a:t>suyunun</a:t>
            </a:r>
          </a:p>
          <a:p>
            <a:pPr eaLnBrk="0" hangingPunct="0"/>
            <a:r>
              <a:rPr lang="tr-TR" sz="1000">
                <a:solidFill>
                  <a:schemeClr val="bg1"/>
                </a:solidFill>
                <a:latin typeface="Times New Roman" pitchFamily="18" charset="0"/>
              </a:rPr>
              <a:t>beslenmesi   </a:t>
            </a:r>
          </a:p>
        </p:txBody>
      </p:sp>
      <p:sp>
        <p:nvSpPr>
          <p:cNvPr id="261136" name="Text Box 16"/>
          <p:cNvSpPr txBox="1">
            <a:spLocks noChangeArrowheads="1"/>
          </p:cNvSpPr>
          <p:nvPr/>
        </p:nvSpPr>
        <p:spPr bwMode="auto">
          <a:xfrm>
            <a:off x="6732588" y="5468938"/>
            <a:ext cx="846137" cy="244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000">
                <a:solidFill>
                  <a:schemeClr val="bg1"/>
                </a:solidFill>
                <a:latin typeface="Times New Roman" pitchFamily="18" charset="0"/>
              </a:rPr>
              <a:t>Kuru kaynak</a:t>
            </a:r>
          </a:p>
        </p:txBody>
      </p:sp>
      <p:sp>
        <p:nvSpPr>
          <p:cNvPr id="261137" name="Text Box 17"/>
          <p:cNvSpPr txBox="1">
            <a:spLocks noChangeArrowheads="1"/>
          </p:cNvSpPr>
          <p:nvPr/>
        </p:nvSpPr>
        <p:spPr bwMode="auto">
          <a:xfrm rot="-222692">
            <a:off x="5148263" y="2492375"/>
            <a:ext cx="1176337" cy="244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000">
                <a:solidFill>
                  <a:schemeClr val="bg1"/>
                </a:solidFill>
                <a:latin typeface="Times New Roman" pitchFamily="18" charset="0"/>
              </a:rPr>
              <a:t>Yüksek su tablası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0"/>
            <a:ext cx="4572000" cy="533400"/>
          </a:xfrm>
          <a:solidFill>
            <a:schemeClr val="bg1"/>
          </a:solidFill>
        </p:spPr>
        <p:txBody>
          <a:bodyPr/>
          <a:lstStyle/>
          <a:p>
            <a:r>
              <a:rPr lang="tr-TR" sz="3600"/>
              <a:t>Çökme</a:t>
            </a:r>
            <a:endParaRPr lang="en-US" sz="3600"/>
          </a:p>
        </p:txBody>
      </p:sp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4572000" y="457200"/>
            <a:ext cx="4572000" cy="4838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tr-TR" sz="2000"/>
              <a:t>Uzun süreli çekimin olduğu ve beslenmenin yetersiz olduğu bölgelerde yer çökmesi büyük bir problem oluşturur.</a:t>
            </a:r>
          </a:p>
          <a:p>
            <a:pPr algn="ctr">
              <a:lnSpc>
                <a:spcPct val="120000"/>
              </a:lnSpc>
            </a:pPr>
            <a:r>
              <a:rPr lang="tr-TR" sz="2000"/>
              <a:t>Yeraltısuyu kayaçların gözenek ve boşluklarında bulunur ve destek görevi görür. Suyun gözeneklerden çekilmesi ile akiferi oluşturan taneler düzensiz bir şekilde sıkılaşır</a:t>
            </a:r>
          </a:p>
          <a:p>
            <a:pPr algn="ctr">
              <a:lnSpc>
                <a:spcPct val="120000"/>
              </a:lnSpc>
            </a:pPr>
            <a:r>
              <a:rPr lang="tr-TR" sz="2000"/>
              <a:t>Yüzey çöktüğü zaman aynı zamanda yüzeydeki yapılarda zarar görür.</a:t>
            </a:r>
          </a:p>
          <a:p>
            <a:pPr algn="ctr">
              <a:lnSpc>
                <a:spcPct val="120000"/>
              </a:lnSpc>
            </a:pPr>
            <a:endParaRPr lang="tr-TR" sz="2000"/>
          </a:p>
          <a:p>
            <a:pPr algn="ctr">
              <a:lnSpc>
                <a:spcPct val="120000"/>
              </a:lnSpc>
            </a:pPr>
            <a:endParaRPr lang="en-US" sz="2000"/>
          </a:p>
        </p:txBody>
      </p:sp>
      <p:graphicFrame>
        <p:nvGraphicFramePr>
          <p:cNvPr id="267268" name="Object 4"/>
          <p:cNvGraphicFramePr>
            <a:graphicFrameLocks noChangeAspect="1"/>
          </p:cNvGraphicFramePr>
          <p:nvPr/>
        </p:nvGraphicFramePr>
        <p:xfrm>
          <a:off x="0" y="0"/>
          <a:ext cx="4610100" cy="6858000"/>
        </p:xfrm>
        <a:graphic>
          <a:graphicData uri="http://schemas.openxmlformats.org/presentationml/2006/ole">
            <p:oleObj spid="_x0000_s267270" name="CorelPhotoPaint.Image.8" r:id="rId3" imgW="3753143" imgH="558242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228600" y="1066800"/>
            <a:ext cx="65151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2"/>
              </a:buClr>
              <a:buFont typeface="Monotype Sorts" pitchFamily="2" charset="2"/>
              <a:buChar char="l"/>
            </a:pPr>
            <a:r>
              <a:rPr lang="en-US" sz="2400">
                <a:solidFill>
                  <a:schemeClr val="bg1"/>
                </a:solidFill>
              </a:rPr>
              <a:t> </a:t>
            </a:r>
            <a:r>
              <a:rPr lang="tr-TR" sz="2400">
                <a:solidFill>
                  <a:schemeClr val="bg1"/>
                </a:solidFill>
              </a:rPr>
              <a:t>Çökme</a:t>
            </a:r>
            <a:r>
              <a:rPr lang="en-US" sz="2400">
                <a:solidFill>
                  <a:schemeClr val="bg1"/>
                </a:solidFill>
              </a:rPr>
              <a:t>  (</a:t>
            </a:r>
            <a:r>
              <a:rPr lang="tr-TR" sz="2400">
                <a:solidFill>
                  <a:schemeClr val="bg1"/>
                </a:solidFill>
              </a:rPr>
              <a:t>beslenmeden daha fazla su çekimi</a:t>
            </a:r>
            <a:r>
              <a:rPr lang="en-US" sz="240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68291" name="Picture 3" descr="chernicoff subsid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8763000" cy="479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3635375" y="4221163"/>
            <a:ext cx="7143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Deniz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seviyesi </a:t>
            </a:r>
          </a:p>
        </p:txBody>
      </p: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3203575" y="5373688"/>
            <a:ext cx="658813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Akifer  </a:t>
            </a:r>
          </a:p>
        </p:txBody>
      </p:sp>
      <p:sp>
        <p:nvSpPr>
          <p:cNvPr id="268294" name="Text Box 6"/>
          <p:cNvSpPr txBox="1">
            <a:spLocks noChangeArrowheads="1"/>
          </p:cNvSpPr>
          <p:nvPr/>
        </p:nvSpPr>
        <p:spPr bwMode="auto">
          <a:xfrm>
            <a:off x="6516688" y="3933825"/>
            <a:ext cx="722312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Kente su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basması </a:t>
            </a:r>
          </a:p>
        </p:txBody>
      </p:sp>
      <p:sp>
        <p:nvSpPr>
          <p:cNvPr id="268295" name="Text Box 7"/>
          <p:cNvSpPr txBox="1">
            <a:spLocks noChangeArrowheads="1"/>
          </p:cNvSpPr>
          <p:nvPr/>
        </p:nvSpPr>
        <p:spPr bwMode="auto">
          <a:xfrm>
            <a:off x="0" y="6021388"/>
            <a:ext cx="896938" cy="6397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Aşırı     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Yeraltısuyu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Çekimi  </a:t>
            </a:r>
          </a:p>
        </p:txBody>
      </p:sp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4500563" y="6021388"/>
            <a:ext cx="1308100" cy="822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Akiferin sıkışması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Nedeniyle</a:t>
            </a:r>
          </a:p>
          <a:p>
            <a:pPr eaLnBrk="0" hangingPunct="0"/>
            <a:r>
              <a:rPr lang="tr-TR" sz="1200">
                <a:solidFill>
                  <a:schemeClr val="hlink"/>
                </a:solidFill>
                <a:latin typeface="Times New Roman" pitchFamily="18" charset="0"/>
              </a:rPr>
              <a:t>Yüzey çökmesi</a:t>
            </a:r>
          </a:p>
          <a:p>
            <a:pPr eaLnBrk="0" hangingPunct="0"/>
            <a:endParaRPr lang="tr-TR" sz="120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8" name="Picture 2" descr="chernicoff subsidence ven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163" y="1600200"/>
            <a:ext cx="6523037" cy="515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0339" name="Text Box 3"/>
          <p:cNvSpPr txBox="1">
            <a:spLocks noChangeArrowheads="1"/>
          </p:cNvSpPr>
          <p:nvPr/>
        </p:nvSpPr>
        <p:spPr bwMode="auto">
          <a:xfrm>
            <a:off x="492125" y="5943600"/>
            <a:ext cx="1173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chemeClr val="bg1"/>
                </a:solidFill>
              </a:rPr>
              <a:t>Ven</a:t>
            </a:r>
            <a:r>
              <a:rPr lang="tr-TR" sz="2000">
                <a:solidFill>
                  <a:schemeClr val="bg1"/>
                </a:solidFill>
              </a:rPr>
              <a:t>edik</a:t>
            </a:r>
            <a:r>
              <a:rPr lang="en-US" sz="2000">
                <a:solidFill>
                  <a:schemeClr val="bg1"/>
                </a:solidFill>
              </a:rPr>
              <a:t>,</a:t>
            </a:r>
          </a:p>
          <a:p>
            <a:pPr eaLnBrk="0" hangingPunct="0"/>
            <a:r>
              <a:rPr lang="en-US" sz="2000">
                <a:solidFill>
                  <a:schemeClr val="bg1"/>
                </a:solidFill>
              </a:rPr>
              <a:t>Italy</a:t>
            </a:r>
            <a:r>
              <a:rPr lang="tr-TR" sz="2000">
                <a:solidFill>
                  <a:schemeClr val="bg1"/>
                </a:solidFill>
              </a:rPr>
              <a:t>a</a:t>
            </a:r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1428736"/>
            <a:ext cx="4419600" cy="1524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r>
              <a:rPr lang="tr-TR" sz="3600" dirty="0">
                <a:solidFill>
                  <a:srgbClr val="FFFF00"/>
                </a:solidFill>
              </a:rPr>
              <a:t>Kayaçların yer altı suyu tarafından eritilmesi</a:t>
            </a:r>
            <a:r>
              <a:rPr lang="en-US" sz="3600" dirty="0">
                <a:solidFill>
                  <a:srgbClr val="FFFF00"/>
                </a:solidFill>
              </a:rPr>
              <a:t>: 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tr-TR" sz="3600" u="sng" dirty="0">
                <a:solidFill>
                  <a:srgbClr val="FFFF00"/>
                </a:solidFill>
              </a:rPr>
              <a:t>Karstik yapılar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179388" y="3698875"/>
            <a:ext cx="4419600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tr-TR" sz="2400">
                <a:solidFill>
                  <a:srgbClr val="CCFFFF"/>
                </a:solidFill>
              </a:rPr>
              <a:t>Suyun bol olduğu yerlerde özellikle karbonatlı kayaçlar kimyasal ayrışmaya uğrarlar</a:t>
            </a:r>
            <a:r>
              <a:rPr lang="en-US" sz="2400">
                <a:solidFill>
                  <a:srgbClr val="CCFFFF"/>
                </a:solidFill>
              </a:rPr>
              <a:t>.</a:t>
            </a:r>
          </a:p>
          <a:p>
            <a:pPr algn="ctr">
              <a:lnSpc>
                <a:spcPct val="120000"/>
              </a:lnSpc>
            </a:pPr>
            <a:endParaRPr lang="en-US" sz="2400">
              <a:solidFill>
                <a:srgbClr val="CCFFFF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tr-TR" sz="2400" i="1">
                <a:solidFill>
                  <a:srgbClr val="CCFFFF"/>
                </a:solidFill>
              </a:rPr>
              <a:t>Karstik yapılarda karbonatlı kayaçların erimesi ve tekrar depolanması sonucu oluşurlar</a:t>
            </a:r>
            <a:endParaRPr lang="en-US" sz="2400" i="1">
              <a:solidFill>
                <a:srgbClr val="CCFFFF"/>
              </a:solidFill>
            </a:endParaRPr>
          </a:p>
        </p:txBody>
      </p:sp>
      <p:sp>
        <p:nvSpPr>
          <p:cNvPr id="272389" name="Text Box 5"/>
          <p:cNvSpPr txBox="1">
            <a:spLocks noChangeArrowheads="1"/>
          </p:cNvSpPr>
          <p:nvPr/>
        </p:nvSpPr>
        <p:spPr bwMode="auto">
          <a:xfrm>
            <a:off x="5257800" y="533400"/>
            <a:ext cx="3886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tr-TR" sz="2400"/>
          </a:p>
        </p:txBody>
      </p:sp>
      <p:graphicFrame>
        <p:nvGraphicFramePr>
          <p:cNvPr id="272390" name="Object 6"/>
          <p:cNvGraphicFramePr>
            <a:graphicFrameLocks noChangeAspect="1"/>
          </p:cNvGraphicFramePr>
          <p:nvPr/>
        </p:nvGraphicFramePr>
        <p:xfrm>
          <a:off x="4594225" y="0"/>
          <a:ext cx="4549775" cy="6858000"/>
        </p:xfrm>
        <a:graphic>
          <a:graphicData uri="http://schemas.openxmlformats.org/presentationml/2006/ole">
            <p:oleObj spid="_x0000_s272392" name="CorelPhotoPaint.Image.8" r:id="rId3" imgW="3104394" imgH="468114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3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0"/>
            <a:ext cx="8305800" cy="762000"/>
          </a:xfrm>
          <a:solidFill>
            <a:schemeClr val="bg1"/>
          </a:solidFill>
        </p:spPr>
        <p:txBody>
          <a:bodyPr/>
          <a:lstStyle/>
          <a:p>
            <a:r>
              <a:rPr lang="en-US" sz="3600"/>
              <a:t>Karst</a:t>
            </a:r>
            <a:r>
              <a:rPr lang="tr-TR" sz="3600"/>
              <a:t>ik yüzey şekilleri</a:t>
            </a:r>
            <a:endParaRPr lang="en-US" sz="3600"/>
          </a:p>
        </p:txBody>
      </p:sp>
      <p:sp>
        <p:nvSpPr>
          <p:cNvPr id="273412" name="Text Box 4"/>
          <p:cNvSpPr txBox="1">
            <a:spLocks noChangeArrowheads="1"/>
          </p:cNvSpPr>
          <p:nvPr/>
        </p:nvSpPr>
        <p:spPr bwMode="auto">
          <a:xfrm>
            <a:off x="0" y="1066800"/>
            <a:ext cx="4953000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/>
              <a:t>Karst</a:t>
            </a:r>
            <a:r>
              <a:rPr lang="tr-TR" sz="2400"/>
              <a:t>ik yapılar bir çok bölgede topoğrafyayı oluşturur</a:t>
            </a:r>
            <a:r>
              <a:rPr lang="en-US" sz="2400"/>
              <a:t>.</a:t>
            </a:r>
          </a:p>
        </p:txBody>
      </p:sp>
      <p:sp>
        <p:nvSpPr>
          <p:cNvPr id="273413" name="Text Box 5"/>
          <p:cNvSpPr txBox="1">
            <a:spLocks noChangeArrowheads="1"/>
          </p:cNvSpPr>
          <p:nvPr/>
        </p:nvSpPr>
        <p:spPr bwMode="auto">
          <a:xfrm>
            <a:off x="0" y="3573463"/>
            <a:ext cx="735013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Dev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Kaynak  </a:t>
            </a:r>
          </a:p>
        </p:txBody>
      </p:sp>
      <p:sp>
        <p:nvSpPr>
          <p:cNvPr id="273414" name="Text Box 6"/>
          <p:cNvSpPr txBox="1">
            <a:spLocks noChangeArrowheads="1"/>
          </p:cNvSpPr>
          <p:nvPr/>
        </p:nvSpPr>
        <p:spPr bwMode="auto">
          <a:xfrm>
            <a:off x="0" y="4365625"/>
            <a:ext cx="569913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Nehir </a:t>
            </a:r>
          </a:p>
        </p:txBody>
      </p:sp>
      <p:sp>
        <p:nvSpPr>
          <p:cNvPr id="273415" name="Text Box 7"/>
          <p:cNvSpPr txBox="1">
            <a:spLocks noChangeArrowheads="1"/>
          </p:cNvSpPr>
          <p:nvPr/>
        </p:nvSpPr>
        <p:spPr bwMode="auto">
          <a:xfrm>
            <a:off x="6372225" y="1773238"/>
            <a:ext cx="24003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Obrukların birleşmesi ile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Oluşan karstik vadi                           </a:t>
            </a:r>
          </a:p>
        </p:txBody>
      </p:sp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2987675" y="3357563"/>
            <a:ext cx="85725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Küçük Göl</a:t>
            </a:r>
          </a:p>
        </p:txBody>
      </p:sp>
      <p:sp>
        <p:nvSpPr>
          <p:cNvPr id="273417" name="Text Box 9"/>
          <p:cNvSpPr txBox="1">
            <a:spLocks noChangeArrowheads="1"/>
          </p:cNvSpPr>
          <p:nvPr/>
        </p:nvSpPr>
        <p:spPr bwMode="auto">
          <a:xfrm>
            <a:off x="1979613" y="3213100"/>
            <a:ext cx="954087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Obruk          </a:t>
            </a:r>
          </a:p>
        </p:txBody>
      </p:sp>
      <p:sp>
        <p:nvSpPr>
          <p:cNvPr id="273418" name="Text Box 10"/>
          <p:cNvSpPr txBox="1">
            <a:spLocks noChangeArrowheads="1"/>
          </p:cNvSpPr>
          <p:nvPr/>
        </p:nvSpPr>
        <p:spPr bwMode="auto">
          <a:xfrm>
            <a:off x="4211638" y="3357563"/>
            <a:ext cx="1309687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Yerebatan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Akarsu                  </a:t>
            </a:r>
          </a:p>
        </p:txBody>
      </p:sp>
      <p:sp>
        <p:nvSpPr>
          <p:cNvPr id="273419" name="Text Box 11"/>
          <p:cNvSpPr txBox="1">
            <a:spLocks noChangeArrowheads="1"/>
          </p:cNvSpPr>
          <p:nvPr/>
        </p:nvSpPr>
        <p:spPr bwMode="auto">
          <a:xfrm>
            <a:off x="5292725" y="3933825"/>
            <a:ext cx="874713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Mağara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Girişi         </a:t>
            </a:r>
          </a:p>
        </p:txBody>
      </p:sp>
      <p:sp>
        <p:nvSpPr>
          <p:cNvPr id="273420" name="Text Box 12"/>
          <p:cNvSpPr txBox="1">
            <a:spLocks noChangeArrowheads="1"/>
          </p:cNvSpPr>
          <p:nvPr/>
        </p:nvSpPr>
        <p:spPr bwMode="auto">
          <a:xfrm>
            <a:off x="2124075" y="3933825"/>
            <a:ext cx="1719263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Erime çöküntüsü             </a:t>
            </a:r>
          </a:p>
        </p:txBody>
      </p:sp>
      <p:sp>
        <p:nvSpPr>
          <p:cNvPr id="273421" name="Text Box 13"/>
          <p:cNvSpPr txBox="1">
            <a:spLocks noChangeArrowheads="1"/>
          </p:cNvSpPr>
          <p:nvPr/>
        </p:nvSpPr>
        <p:spPr bwMode="auto">
          <a:xfrm>
            <a:off x="4716463" y="4941888"/>
            <a:ext cx="650875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Mağara</a:t>
            </a:r>
          </a:p>
        </p:txBody>
      </p:sp>
      <p:sp>
        <p:nvSpPr>
          <p:cNvPr id="273422" name="Text Box 14"/>
          <p:cNvSpPr txBox="1">
            <a:spLocks noChangeArrowheads="1"/>
          </p:cNvSpPr>
          <p:nvPr/>
        </p:nvSpPr>
        <p:spPr bwMode="auto">
          <a:xfrm>
            <a:off x="6227763" y="4941888"/>
            <a:ext cx="7016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Çökme  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breşi</a:t>
            </a:r>
          </a:p>
        </p:txBody>
      </p:sp>
      <p:sp>
        <p:nvSpPr>
          <p:cNvPr id="273423" name="Text Box 15"/>
          <p:cNvSpPr txBox="1">
            <a:spLocks noChangeArrowheads="1"/>
          </p:cNvSpPr>
          <p:nvPr/>
        </p:nvSpPr>
        <p:spPr bwMode="auto">
          <a:xfrm>
            <a:off x="6300788" y="3933825"/>
            <a:ext cx="912812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Çukurluğun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çökmesi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ext Box 2"/>
          <p:cNvSpPr txBox="1">
            <a:spLocks noChangeArrowheads="1"/>
          </p:cNvSpPr>
          <p:nvPr/>
        </p:nvSpPr>
        <p:spPr bwMode="auto">
          <a:xfrm>
            <a:off x="539750" y="1700213"/>
            <a:ext cx="310356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2000">
                <a:solidFill>
                  <a:srgbClr val="CCFFFF"/>
                </a:solidFill>
              </a:rPr>
              <a:t>Obruklar</a:t>
            </a:r>
          </a:p>
          <a:p>
            <a:pPr eaLnBrk="0" hangingPunct="0"/>
            <a:r>
              <a:rPr lang="tr-TR" sz="2000">
                <a:solidFill>
                  <a:srgbClr val="CCFFFF"/>
                </a:solidFill>
              </a:rPr>
              <a:t>Kireçtaşlarının eritilmesi </a:t>
            </a:r>
          </a:p>
          <a:p>
            <a:pPr eaLnBrk="0" hangingPunct="0"/>
            <a:r>
              <a:rPr lang="tr-TR" sz="2000">
                <a:solidFill>
                  <a:srgbClr val="CCFFFF"/>
                </a:solidFill>
              </a:rPr>
              <a:t>Nedeniyle Yüzeydeki</a:t>
            </a:r>
          </a:p>
          <a:p>
            <a:pPr eaLnBrk="0" hangingPunct="0"/>
            <a:r>
              <a:rPr lang="tr-TR" sz="2000">
                <a:solidFill>
                  <a:srgbClr val="CCFFFF"/>
                </a:solidFill>
              </a:rPr>
              <a:t> yavaş veya ani çökmeler </a:t>
            </a:r>
          </a:p>
          <a:p>
            <a:pPr eaLnBrk="0" hangingPunct="0"/>
            <a:r>
              <a:rPr lang="tr-TR" sz="2000">
                <a:solidFill>
                  <a:srgbClr val="CCFFFF"/>
                </a:solidFill>
              </a:rPr>
              <a:t>Sonucu oluşur</a:t>
            </a:r>
            <a:endParaRPr lang="en-US" sz="2000">
              <a:solidFill>
                <a:srgbClr val="CCFFFF"/>
              </a:solidFill>
            </a:endParaRPr>
          </a:p>
        </p:txBody>
      </p:sp>
      <p:pic>
        <p:nvPicPr>
          <p:cNvPr id="274435" name="Picture 3" descr="chernicoff sinkhole collap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908050"/>
            <a:ext cx="4900612" cy="594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4436" name="Text Box 4"/>
          <p:cNvSpPr txBox="1">
            <a:spLocks noChangeArrowheads="1"/>
          </p:cNvSpPr>
          <p:nvPr/>
        </p:nvSpPr>
        <p:spPr bwMode="auto">
          <a:xfrm>
            <a:off x="7596188" y="1700213"/>
            <a:ext cx="1106487" cy="13700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Yerleşmenin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Gelişim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Su çekimini ve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Üstteki ağırlığı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Artırır.</a:t>
            </a:r>
          </a:p>
          <a:p>
            <a:pPr eaLnBrk="0" hangingPunct="0"/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  <a:p>
            <a:pPr eaLnBrk="0" hangingPunct="0"/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7740650" y="4652963"/>
            <a:ext cx="812800" cy="6397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Çökmeyle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Obruk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oluşumu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458" name="Object 2"/>
          <p:cNvGraphicFramePr>
            <a:graphicFrameLocks noChangeAspect="1"/>
          </p:cNvGraphicFramePr>
          <p:nvPr/>
        </p:nvGraphicFramePr>
        <p:xfrm>
          <a:off x="0" y="-90488"/>
          <a:ext cx="9144000" cy="7037388"/>
        </p:xfrm>
        <a:graphic>
          <a:graphicData uri="http://schemas.openxmlformats.org/presentationml/2006/ole">
            <p:oleObj spid="_x0000_s275464" name="CorelPhotoPaint.Image.8" r:id="rId3" imgW="6387302" imgH="4914286" progId="">
              <p:embed/>
            </p:oleObj>
          </a:graphicData>
        </a:graphic>
      </p:graphicFrame>
      <p:sp>
        <p:nvSpPr>
          <p:cNvPr id="275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3657600" cy="762000"/>
          </a:xfrm>
          <a:solidFill>
            <a:schemeClr val="bg1"/>
          </a:solidFill>
        </p:spPr>
        <p:txBody>
          <a:bodyPr/>
          <a:lstStyle/>
          <a:p>
            <a:r>
              <a:rPr lang="tr-TR"/>
              <a:t>Bir obruk</a:t>
            </a:r>
            <a:endParaRPr lang="en-US"/>
          </a:p>
        </p:txBody>
      </p:sp>
      <p:sp>
        <p:nvSpPr>
          <p:cNvPr id="275460" name="Text Box 4"/>
          <p:cNvSpPr txBox="1">
            <a:spLocks noChangeArrowheads="1"/>
          </p:cNvSpPr>
          <p:nvPr/>
        </p:nvSpPr>
        <p:spPr bwMode="auto">
          <a:xfrm>
            <a:off x="2057400" y="6111875"/>
            <a:ext cx="7162800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400"/>
              <a:t>ABD’nin en büyük karstik erime yapılarından</a:t>
            </a:r>
            <a:r>
              <a:rPr lang="en-US" sz="2400"/>
              <a:t>: </a:t>
            </a:r>
          </a:p>
          <a:p>
            <a:pPr algn="ctr"/>
            <a:r>
              <a:rPr lang="tr-TR" sz="2400"/>
              <a:t>Uzunluk </a:t>
            </a:r>
            <a:r>
              <a:rPr lang="en-US" sz="2400"/>
              <a:t>130, 100 m</a:t>
            </a:r>
            <a:r>
              <a:rPr lang="tr-TR" sz="2400"/>
              <a:t>etre genişlik</a:t>
            </a:r>
            <a:r>
              <a:rPr lang="en-US" sz="2400"/>
              <a:t>, 45 met</a:t>
            </a:r>
            <a:r>
              <a:rPr lang="tr-TR" sz="2400"/>
              <a:t>re derinlik</a:t>
            </a:r>
            <a:endParaRPr lang="en-US" sz="2400"/>
          </a:p>
        </p:txBody>
      </p:sp>
      <p:sp>
        <p:nvSpPr>
          <p:cNvPr id="275461" name="Text Box 5"/>
          <p:cNvSpPr txBox="1">
            <a:spLocks noChangeArrowheads="1"/>
          </p:cNvSpPr>
          <p:nvPr/>
        </p:nvSpPr>
        <p:spPr bwMode="auto">
          <a:xfrm>
            <a:off x="6477000" y="76200"/>
            <a:ext cx="26670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000"/>
              <a:t>heyelan</a:t>
            </a:r>
            <a:endParaRPr lang="en-US" sz="2000"/>
          </a:p>
        </p:txBody>
      </p:sp>
      <p:sp>
        <p:nvSpPr>
          <p:cNvPr id="275462" name="Line 6"/>
          <p:cNvSpPr>
            <a:spLocks noChangeShapeType="1"/>
          </p:cNvSpPr>
          <p:nvPr/>
        </p:nvSpPr>
        <p:spPr bwMode="auto">
          <a:xfrm flipH="1">
            <a:off x="6781800" y="762000"/>
            <a:ext cx="457200" cy="609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Sinkhole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55738"/>
            <a:ext cx="9144000" cy="540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 descr="T&amp;L Fig 1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979613" y="1746250"/>
            <a:ext cx="5184775" cy="51117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2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58825"/>
            <a:ext cx="9144000" cy="609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8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836613"/>
            <a:ext cx="2124075" cy="609600"/>
          </a:xfrm>
          <a:solidFill>
            <a:schemeClr val="bg1"/>
          </a:solidFill>
        </p:spPr>
        <p:txBody>
          <a:bodyPr/>
          <a:lstStyle/>
          <a:p>
            <a:r>
              <a:rPr lang="tr-TR" sz="3600"/>
              <a:t>Obruk</a:t>
            </a:r>
            <a:r>
              <a:rPr lang="en-US" sz="3600"/>
              <a:t>:</a:t>
            </a:r>
          </a:p>
        </p:txBody>
      </p:sp>
      <p:sp>
        <p:nvSpPr>
          <p:cNvPr id="278532" name="Text Box 4"/>
          <p:cNvSpPr txBox="1">
            <a:spLocks noChangeArrowheads="1"/>
          </p:cNvSpPr>
          <p:nvPr/>
        </p:nvSpPr>
        <p:spPr bwMode="auto">
          <a:xfrm>
            <a:off x="3124200" y="6035675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/>
              <a:t> 8</a:t>
            </a:r>
            <a:r>
              <a:rPr lang="tr-TR" sz="2400"/>
              <a:t> Mayıs</a:t>
            </a:r>
            <a:r>
              <a:rPr lang="en-US" sz="2400"/>
              <a:t>, 1981, Winter Park, FL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4" name="Picture 2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862013"/>
            <a:ext cx="8001000" cy="599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9555" name="Text Box 3"/>
          <p:cNvSpPr txBox="1">
            <a:spLocks noChangeArrowheads="1"/>
          </p:cNvSpPr>
          <p:nvPr/>
        </p:nvSpPr>
        <p:spPr bwMode="auto">
          <a:xfrm>
            <a:off x="228600" y="6019800"/>
            <a:ext cx="8686800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400"/>
              <a:t>Mağaralar tümüyle erozyona uğrar ve çatıları çökerse bu şekilde bölgeler gelişir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 descr="du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5013"/>
            <a:ext cx="8820150" cy="610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05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1428736"/>
            <a:ext cx="2843213" cy="914400"/>
          </a:xfrm>
          <a:solidFill>
            <a:schemeClr val="bg1">
              <a:alpha val="50000"/>
            </a:schemeClr>
          </a:solidFill>
        </p:spPr>
        <p:txBody>
          <a:bodyPr/>
          <a:lstStyle/>
          <a:p>
            <a:r>
              <a:rPr lang="tr-TR" sz="3200" dirty="0">
                <a:solidFill>
                  <a:srgbClr val="FF0000"/>
                </a:solidFill>
              </a:rPr>
              <a:t>Karst bölgelerinde kaynak çıkışı</a:t>
            </a:r>
            <a:r>
              <a:rPr lang="en-US" sz="3200" dirty="0">
                <a:solidFill>
                  <a:srgbClr val="FF0000"/>
                </a:solidFill>
              </a:rPr>
              <a:t>,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Oregon </a:t>
            </a:r>
            <a:r>
              <a:rPr lang="tr-TR" sz="3200" dirty="0">
                <a:solidFill>
                  <a:srgbClr val="FF0000"/>
                </a:solidFill>
              </a:rPr>
              <a:t>Bölgesi</a:t>
            </a:r>
            <a:r>
              <a:rPr lang="en-US" sz="3200" dirty="0">
                <a:solidFill>
                  <a:srgbClr val="FF0000"/>
                </a:solidFill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 descr="buddha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1525" y="0"/>
            <a:ext cx="506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WordArt 2"/>
          <p:cNvSpPr>
            <a:spLocks noChangeArrowheads="1" noChangeShapeType="1" noTextEdit="1"/>
          </p:cNvSpPr>
          <p:nvPr/>
        </p:nvSpPr>
        <p:spPr bwMode="auto">
          <a:xfrm>
            <a:off x="3214678" y="928670"/>
            <a:ext cx="2971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gayzerler</a:t>
            </a:r>
          </a:p>
        </p:txBody>
      </p:sp>
      <p:pic>
        <p:nvPicPr>
          <p:cNvPr id="282627" name="Picture 3" descr="Mammouth springs #2 - aug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12875"/>
            <a:ext cx="7010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WordArt 2"/>
          <p:cNvSpPr>
            <a:spLocks noChangeArrowheads="1" noChangeShapeType="1" noTextEdit="1"/>
          </p:cNvSpPr>
          <p:nvPr/>
        </p:nvSpPr>
        <p:spPr bwMode="auto">
          <a:xfrm>
            <a:off x="3132138" y="1052513"/>
            <a:ext cx="2971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gayzerler</a:t>
            </a:r>
          </a:p>
        </p:txBody>
      </p:sp>
      <p:pic>
        <p:nvPicPr>
          <p:cNvPr id="283651" name="Picture 3" descr="Geothermal Energy -- Media -- Encarta ® Online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10600" cy="475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3652" name="Text Box 4"/>
          <p:cNvSpPr txBox="1">
            <a:spLocks noChangeArrowheads="1"/>
          </p:cNvSpPr>
          <p:nvPr/>
        </p:nvSpPr>
        <p:spPr bwMode="auto">
          <a:xfrm>
            <a:off x="1042988" y="1773238"/>
            <a:ext cx="9683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Aşırı ısınmış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buhar</a:t>
            </a:r>
          </a:p>
        </p:txBody>
      </p:sp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1331913" y="2492375"/>
            <a:ext cx="592137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gayzer</a:t>
            </a:r>
          </a:p>
        </p:txBody>
      </p:sp>
      <p:sp>
        <p:nvSpPr>
          <p:cNvPr id="283654" name="Text Box 6"/>
          <p:cNvSpPr txBox="1">
            <a:spLocks noChangeArrowheads="1"/>
          </p:cNvSpPr>
          <p:nvPr/>
        </p:nvSpPr>
        <p:spPr bwMode="auto">
          <a:xfrm>
            <a:off x="6011863" y="1844675"/>
            <a:ext cx="957262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Sıcak gaz ve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buhar</a:t>
            </a:r>
          </a:p>
        </p:txBody>
      </p:sp>
      <p:sp>
        <p:nvSpPr>
          <p:cNvPr id="283655" name="Text Box 7"/>
          <p:cNvSpPr txBox="1">
            <a:spLocks noChangeArrowheads="1"/>
          </p:cNvSpPr>
          <p:nvPr/>
        </p:nvSpPr>
        <p:spPr bwMode="auto">
          <a:xfrm>
            <a:off x="5651500" y="2420938"/>
            <a:ext cx="668338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fümerol</a:t>
            </a:r>
          </a:p>
        </p:txBody>
      </p:sp>
      <p:sp>
        <p:nvSpPr>
          <p:cNvPr id="283656" name="Text Box 8"/>
          <p:cNvSpPr txBox="1">
            <a:spLocks noChangeArrowheads="1"/>
          </p:cNvSpPr>
          <p:nvPr/>
        </p:nvSpPr>
        <p:spPr bwMode="auto">
          <a:xfrm>
            <a:off x="7019925" y="2420938"/>
            <a:ext cx="1003300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Sıcak kaynak</a:t>
            </a:r>
          </a:p>
        </p:txBody>
      </p:sp>
      <p:sp>
        <p:nvSpPr>
          <p:cNvPr id="283657" name="Text Box 9"/>
          <p:cNvSpPr txBox="1">
            <a:spLocks noChangeArrowheads="1"/>
          </p:cNvSpPr>
          <p:nvPr/>
        </p:nvSpPr>
        <p:spPr bwMode="auto">
          <a:xfrm>
            <a:off x="1547813" y="4605338"/>
            <a:ext cx="1128712" cy="1841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600">
                <a:solidFill>
                  <a:srgbClr val="FFFFFF"/>
                </a:solidFill>
                <a:latin typeface="Times New Roman" pitchFamily="18" charset="0"/>
              </a:rPr>
              <a:t>              Su deposu                   </a:t>
            </a:r>
          </a:p>
        </p:txBody>
      </p:sp>
      <p:sp>
        <p:nvSpPr>
          <p:cNvPr id="283658" name="Text Box 10"/>
          <p:cNvSpPr txBox="1">
            <a:spLocks noChangeArrowheads="1"/>
          </p:cNvSpPr>
          <p:nvPr/>
        </p:nvSpPr>
        <p:spPr bwMode="auto">
          <a:xfrm>
            <a:off x="2916238" y="4532313"/>
            <a:ext cx="942975" cy="39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000">
                <a:solidFill>
                  <a:srgbClr val="FFFFFF"/>
                </a:solidFill>
                <a:latin typeface="Times New Roman" pitchFamily="18" charset="0"/>
              </a:rPr>
              <a:t>Sıcak volkanik</a:t>
            </a:r>
          </a:p>
          <a:p>
            <a:pPr eaLnBrk="0" hangingPunct="0"/>
            <a:r>
              <a:rPr lang="tr-TR" sz="1000">
                <a:solidFill>
                  <a:srgbClr val="FFFFFF"/>
                </a:solidFill>
                <a:latin typeface="Times New Roman" pitchFamily="18" charset="0"/>
              </a:rPr>
              <a:t>kayaç</a:t>
            </a:r>
          </a:p>
        </p:txBody>
      </p:sp>
      <p:sp>
        <p:nvSpPr>
          <p:cNvPr id="283659" name="Text Box 11"/>
          <p:cNvSpPr txBox="1">
            <a:spLocks noChangeArrowheads="1"/>
          </p:cNvSpPr>
          <p:nvPr/>
        </p:nvSpPr>
        <p:spPr bwMode="auto">
          <a:xfrm>
            <a:off x="2771775" y="3860800"/>
            <a:ext cx="15144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Kaynayan su ve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Buhar kolonu             </a:t>
            </a:r>
          </a:p>
        </p:txBody>
      </p:sp>
      <p:sp>
        <p:nvSpPr>
          <p:cNvPr id="283660" name="Text Box 12"/>
          <p:cNvSpPr txBox="1">
            <a:spLocks noChangeArrowheads="1"/>
          </p:cNvSpPr>
          <p:nvPr/>
        </p:nvSpPr>
        <p:spPr bwMode="auto">
          <a:xfrm>
            <a:off x="7667625" y="6092825"/>
            <a:ext cx="1063625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Ergimiş kayaç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 descr="chernicoff geyser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63713" y="1109663"/>
            <a:ext cx="6121400" cy="54864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4675" name="Text Box 3"/>
          <p:cNvSpPr txBox="1">
            <a:spLocks noChangeArrowheads="1"/>
          </p:cNvSpPr>
          <p:nvPr/>
        </p:nvSpPr>
        <p:spPr bwMode="auto">
          <a:xfrm>
            <a:off x="1835150" y="5949950"/>
            <a:ext cx="1485900" cy="6397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Önceki püskürmeden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Sonra yeraltısuyunun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beslenmesi</a:t>
            </a:r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3348038" y="5805488"/>
            <a:ext cx="1414462" cy="822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Tabandaki ısınmış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Su kolon üzerindeki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Suyu dışarı zorlar</a:t>
            </a:r>
          </a:p>
          <a:p>
            <a:pPr eaLnBrk="0" hangingPunct="0"/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4932363" y="5661025"/>
            <a:ext cx="1192212" cy="822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Alttaki aşırı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Isınmış su buhar</a:t>
            </a:r>
          </a:p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Şeklinde fışkırır</a:t>
            </a:r>
          </a:p>
          <a:p>
            <a:pPr eaLnBrk="0" hangingPunct="0"/>
            <a:endParaRPr lang="tr-TR" sz="1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84678" name="Text Box 6"/>
          <p:cNvSpPr txBox="1">
            <a:spLocks noChangeArrowheads="1"/>
          </p:cNvSpPr>
          <p:nvPr/>
        </p:nvSpPr>
        <p:spPr bwMode="auto">
          <a:xfrm>
            <a:off x="6732588" y="5229225"/>
            <a:ext cx="785812" cy="2746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püskürme</a:t>
            </a:r>
          </a:p>
        </p:txBody>
      </p:sp>
      <p:sp>
        <p:nvSpPr>
          <p:cNvPr id="284679" name="Text Box 7"/>
          <p:cNvSpPr txBox="1">
            <a:spLocks noChangeArrowheads="1"/>
          </p:cNvSpPr>
          <p:nvPr/>
        </p:nvSpPr>
        <p:spPr bwMode="auto">
          <a:xfrm>
            <a:off x="6084888" y="1484313"/>
            <a:ext cx="592137" cy="274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tr-TR" sz="1200">
                <a:solidFill>
                  <a:srgbClr val="FFFFFF"/>
                </a:solidFill>
                <a:latin typeface="Times New Roman" pitchFamily="18" charset="0"/>
              </a:rPr>
              <a:t>gayzer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WordArt 2"/>
          <p:cNvSpPr>
            <a:spLocks noChangeArrowheads="1" noChangeShapeType="1" noTextEdit="1"/>
          </p:cNvSpPr>
          <p:nvPr/>
        </p:nvSpPr>
        <p:spPr bwMode="auto">
          <a:xfrm>
            <a:off x="3286116" y="928670"/>
            <a:ext cx="2971800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gayzerler</a:t>
            </a:r>
          </a:p>
        </p:txBody>
      </p:sp>
      <p:pic>
        <p:nvPicPr>
          <p:cNvPr id="285699" name="Picture 3" descr="Old faithful #3 - aug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12875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21" y="1281112"/>
            <a:ext cx="8569325" cy="1143000"/>
          </a:xfrm>
          <a:noFill/>
          <a:ln/>
        </p:spPr>
        <p:txBody>
          <a:bodyPr/>
          <a:lstStyle/>
          <a:p>
            <a:r>
              <a:rPr lang="tr-TR" dirty="0">
                <a:solidFill>
                  <a:srgbClr val="CCFFFF"/>
                </a:solidFill>
              </a:rPr>
              <a:t>Karbonatlı kayaçların eritilmesi ve </a:t>
            </a:r>
            <a:br>
              <a:rPr lang="tr-TR" dirty="0">
                <a:solidFill>
                  <a:srgbClr val="CCFFFF"/>
                </a:solidFill>
              </a:rPr>
            </a:br>
            <a:r>
              <a:rPr lang="tr-TR" dirty="0">
                <a:solidFill>
                  <a:srgbClr val="CCFFFF"/>
                </a:solidFill>
              </a:rPr>
              <a:t>çökeltilmesi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tr-TR">
                <a:solidFill>
                  <a:schemeClr val="bg1"/>
                </a:solidFill>
              </a:rPr>
              <a:t>Su havadaki karbondioksiti alarak karbonik asit oluştur</a:t>
            </a:r>
          </a:p>
          <a:p>
            <a:pPr lvl="1"/>
            <a:r>
              <a:rPr lang="tr-TR">
                <a:solidFill>
                  <a:schemeClr val="bg1"/>
                </a:solidFill>
              </a:rPr>
              <a:t>H</a:t>
            </a:r>
            <a:r>
              <a:rPr lang="tr-TR" baseline="-25000">
                <a:solidFill>
                  <a:schemeClr val="bg1"/>
                </a:solidFill>
              </a:rPr>
              <a:t>2</a:t>
            </a:r>
            <a:r>
              <a:rPr lang="tr-TR">
                <a:solidFill>
                  <a:schemeClr val="bg1"/>
                </a:solidFill>
              </a:rPr>
              <a:t>O + CO2           H</a:t>
            </a:r>
            <a:r>
              <a:rPr lang="tr-TR" baseline="-25000">
                <a:solidFill>
                  <a:schemeClr val="bg1"/>
                </a:solidFill>
              </a:rPr>
              <a:t>2</a:t>
            </a:r>
            <a:r>
              <a:rPr lang="tr-TR">
                <a:solidFill>
                  <a:schemeClr val="bg1"/>
                </a:solidFill>
              </a:rPr>
              <a:t>CO</a:t>
            </a:r>
            <a:r>
              <a:rPr lang="tr-TR" baseline="-25000">
                <a:solidFill>
                  <a:schemeClr val="bg1"/>
                </a:solidFill>
              </a:rPr>
              <a:t>3 (karbonik asit)</a:t>
            </a:r>
            <a:endParaRPr lang="tr-TR">
              <a:solidFill>
                <a:schemeClr val="bg1"/>
              </a:solidFill>
            </a:endParaRPr>
          </a:p>
          <a:p>
            <a:pPr lvl="1"/>
            <a:r>
              <a:rPr lang="tr-TR">
                <a:solidFill>
                  <a:schemeClr val="bg1"/>
                </a:solidFill>
              </a:rPr>
              <a:t>Karbonik asitli sular kireçtaşına etki ederek kalsiyum bi karbonatı oluştur</a:t>
            </a:r>
          </a:p>
          <a:p>
            <a:pPr lvl="1"/>
            <a:r>
              <a:rPr lang="tr-TR">
                <a:solidFill>
                  <a:schemeClr val="bg1"/>
                </a:solidFill>
              </a:rPr>
              <a:t>CaCO</a:t>
            </a:r>
            <a:r>
              <a:rPr lang="tr-TR" baseline="-25000">
                <a:solidFill>
                  <a:schemeClr val="bg1"/>
                </a:solidFill>
              </a:rPr>
              <a:t>3</a:t>
            </a:r>
            <a:r>
              <a:rPr lang="tr-TR">
                <a:solidFill>
                  <a:schemeClr val="bg1"/>
                </a:solidFill>
              </a:rPr>
              <a:t> + H</a:t>
            </a:r>
            <a:r>
              <a:rPr lang="tr-TR" baseline="-25000">
                <a:solidFill>
                  <a:schemeClr val="bg1"/>
                </a:solidFill>
              </a:rPr>
              <a:t>2</a:t>
            </a:r>
            <a:r>
              <a:rPr lang="tr-TR">
                <a:solidFill>
                  <a:schemeClr val="bg1"/>
                </a:solidFill>
              </a:rPr>
              <a:t>CO</a:t>
            </a:r>
            <a:r>
              <a:rPr lang="tr-TR" baseline="-25000">
                <a:solidFill>
                  <a:schemeClr val="bg1"/>
                </a:solidFill>
              </a:rPr>
              <a:t>3</a:t>
            </a:r>
            <a:r>
              <a:rPr lang="tr-TR">
                <a:solidFill>
                  <a:schemeClr val="bg1"/>
                </a:solidFill>
              </a:rPr>
              <a:t>          Ca (HCO</a:t>
            </a:r>
            <a:r>
              <a:rPr lang="tr-TR" baseline="-25000">
                <a:solidFill>
                  <a:schemeClr val="bg1"/>
                </a:solidFill>
              </a:rPr>
              <a:t>3</a:t>
            </a:r>
            <a:r>
              <a:rPr lang="tr-TR">
                <a:solidFill>
                  <a:schemeClr val="bg1"/>
                </a:solidFill>
              </a:rPr>
              <a:t>)</a:t>
            </a:r>
            <a:r>
              <a:rPr lang="tr-TR" baseline="-25000">
                <a:solidFill>
                  <a:schemeClr val="bg1"/>
                </a:solidFill>
              </a:rPr>
              <a:t>2 </a:t>
            </a:r>
          </a:p>
          <a:p>
            <a:pPr lvl="1"/>
            <a:r>
              <a:rPr lang="tr-TR">
                <a:solidFill>
                  <a:schemeClr val="bg1"/>
                </a:solidFill>
              </a:rPr>
              <a:t>Böylece kireçtaşları eritilmiş olur</a:t>
            </a:r>
          </a:p>
        </p:txBody>
      </p:sp>
      <p:sp>
        <p:nvSpPr>
          <p:cNvPr id="286724" name="Line 4"/>
          <p:cNvSpPr>
            <a:spLocks noChangeShapeType="1"/>
          </p:cNvSpPr>
          <p:nvPr/>
        </p:nvSpPr>
        <p:spPr bwMode="auto">
          <a:xfrm>
            <a:off x="3247996" y="3656012"/>
            <a:ext cx="719138" cy="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725" name="Line 5"/>
          <p:cNvSpPr>
            <a:spLocks noChangeShapeType="1"/>
          </p:cNvSpPr>
          <p:nvPr/>
        </p:nvSpPr>
        <p:spPr bwMode="auto">
          <a:xfrm>
            <a:off x="3967134" y="5168900"/>
            <a:ext cx="720725" cy="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000240"/>
            <a:ext cx="8229600" cy="4525963"/>
          </a:xfrm>
        </p:spPr>
        <p:txBody>
          <a:bodyPr/>
          <a:lstStyle/>
          <a:p>
            <a:pPr lvl="1"/>
            <a:r>
              <a:rPr lang="tr-TR" sz="3200">
                <a:solidFill>
                  <a:schemeClr val="bg1"/>
                </a:solidFill>
              </a:rPr>
              <a:t>Ca (HCO</a:t>
            </a:r>
            <a:r>
              <a:rPr lang="tr-TR" sz="3200" baseline="-25000">
                <a:solidFill>
                  <a:schemeClr val="bg1"/>
                </a:solidFill>
              </a:rPr>
              <a:t>3</a:t>
            </a:r>
            <a:r>
              <a:rPr lang="tr-TR" sz="3200">
                <a:solidFill>
                  <a:schemeClr val="bg1"/>
                </a:solidFill>
              </a:rPr>
              <a:t>)</a:t>
            </a:r>
            <a:r>
              <a:rPr lang="tr-TR" sz="3200" baseline="-25000">
                <a:solidFill>
                  <a:schemeClr val="bg1"/>
                </a:solidFill>
              </a:rPr>
              <a:t>2</a:t>
            </a:r>
            <a:r>
              <a:rPr lang="tr-TR" sz="3200">
                <a:solidFill>
                  <a:schemeClr val="bg1"/>
                </a:solidFill>
              </a:rPr>
              <a:t> içeren yer altı suları yüzeye</a:t>
            </a:r>
          </a:p>
          <a:p>
            <a:pPr lvl="1"/>
            <a:r>
              <a:rPr lang="tr-TR" sz="3200">
                <a:solidFill>
                  <a:schemeClr val="bg1"/>
                </a:solidFill>
              </a:rPr>
              <a:t>Çıktıkları zaman basınç serbestleşmesi gerçekleşir. Bu durumda karbondioksit havaya karışırken su akışına devam eder ve kalsiyumkarbonat çevredeki maddeler üzerinde birikmeye başlar</a:t>
            </a:r>
          </a:p>
          <a:p>
            <a:pPr lvl="1"/>
            <a:endParaRPr lang="tr-TR" sz="3200">
              <a:solidFill>
                <a:schemeClr val="bg1"/>
              </a:solidFill>
            </a:endParaRPr>
          </a:p>
          <a:p>
            <a:pPr lvl="1"/>
            <a:r>
              <a:rPr lang="tr-TR" sz="3200">
                <a:solidFill>
                  <a:schemeClr val="bg1"/>
                </a:solidFill>
              </a:rPr>
              <a:t>Ca (HCO</a:t>
            </a:r>
            <a:r>
              <a:rPr lang="tr-TR" sz="3200" baseline="-25000">
                <a:solidFill>
                  <a:schemeClr val="bg1"/>
                </a:solidFill>
              </a:rPr>
              <a:t>3</a:t>
            </a:r>
            <a:r>
              <a:rPr lang="tr-TR" sz="3200">
                <a:solidFill>
                  <a:schemeClr val="bg1"/>
                </a:solidFill>
              </a:rPr>
              <a:t>)</a:t>
            </a:r>
            <a:r>
              <a:rPr lang="tr-TR" sz="3200" baseline="-25000">
                <a:solidFill>
                  <a:schemeClr val="bg1"/>
                </a:solidFill>
              </a:rPr>
              <a:t>2</a:t>
            </a:r>
            <a:r>
              <a:rPr lang="tr-TR" sz="3200">
                <a:solidFill>
                  <a:schemeClr val="bg1"/>
                </a:solidFill>
              </a:rPr>
              <a:t>     CO</a:t>
            </a:r>
            <a:r>
              <a:rPr lang="tr-TR" sz="3200" baseline="-25000">
                <a:solidFill>
                  <a:schemeClr val="bg1"/>
                </a:solidFill>
              </a:rPr>
              <a:t>2</a:t>
            </a:r>
            <a:r>
              <a:rPr lang="tr-TR" sz="3200">
                <a:solidFill>
                  <a:schemeClr val="bg1"/>
                </a:solidFill>
              </a:rPr>
              <a:t> + H</a:t>
            </a:r>
            <a:r>
              <a:rPr lang="tr-TR" sz="3200" baseline="-25000">
                <a:solidFill>
                  <a:schemeClr val="bg1"/>
                </a:solidFill>
              </a:rPr>
              <a:t>2</a:t>
            </a:r>
            <a:r>
              <a:rPr lang="tr-TR" sz="3200">
                <a:solidFill>
                  <a:schemeClr val="bg1"/>
                </a:solidFill>
              </a:rPr>
              <a:t>O + CaCO</a:t>
            </a:r>
            <a:r>
              <a:rPr lang="tr-TR" sz="3200" baseline="-25000">
                <a:solidFill>
                  <a:schemeClr val="bg1"/>
                </a:solidFill>
              </a:rPr>
              <a:t>3</a:t>
            </a:r>
          </a:p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287747" name="Line 3"/>
          <p:cNvSpPr>
            <a:spLocks noChangeShapeType="1"/>
          </p:cNvSpPr>
          <p:nvPr/>
        </p:nvSpPr>
        <p:spPr bwMode="auto">
          <a:xfrm flipV="1">
            <a:off x="4572000" y="5557828"/>
            <a:ext cx="360363" cy="287337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7748" name="Line 4"/>
          <p:cNvSpPr>
            <a:spLocks noChangeShapeType="1"/>
          </p:cNvSpPr>
          <p:nvPr/>
        </p:nvSpPr>
        <p:spPr bwMode="auto">
          <a:xfrm>
            <a:off x="5724525" y="6205528"/>
            <a:ext cx="358775" cy="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7749" name="Line 5"/>
          <p:cNvSpPr>
            <a:spLocks noChangeShapeType="1"/>
          </p:cNvSpPr>
          <p:nvPr/>
        </p:nvSpPr>
        <p:spPr bwMode="auto">
          <a:xfrm>
            <a:off x="7667625" y="6061065"/>
            <a:ext cx="504825" cy="144463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7750" name="Line 6"/>
          <p:cNvSpPr>
            <a:spLocks noChangeShapeType="1"/>
          </p:cNvSpPr>
          <p:nvPr/>
        </p:nvSpPr>
        <p:spPr bwMode="auto">
          <a:xfrm>
            <a:off x="3419475" y="5989628"/>
            <a:ext cx="287338" cy="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7751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949315"/>
            <a:ext cx="8893175" cy="1143000"/>
          </a:xfrm>
          <a:noFill/>
          <a:ln/>
        </p:spPr>
        <p:txBody>
          <a:bodyPr/>
          <a:lstStyle/>
          <a:p>
            <a:r>
              <a:rPr lang="tr-TR" sz="3200">
                <a:solidFill>
                  <a:srgbClr val="FFFF00"/>
                </a:solidFill>
              </a:rPr>
              <a:t>Karbonatlı kayaçların eritilmesi ve </a:t>
            </a:r>
            <a:br>
              <a:rPr lang="tr-TR" sz="3200">
                <a:solidFill>
                  <a:srgbClr val="FFFF00"/>
                </a:solidFill>
              </a:rPr>
            </a:br>
            <a:r>
              <a:rPr lang="tr-TR" sz="3200">
                <a:solidFill>
                  <a:srgbClr val="FFFF00"/>
                </a:solidFill>
              </a:rPr>
              <a:t>çökeltilmesi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Text Box 2"/>
          <p:cNvSpPr txBox="1">
            <a:spLocks noChangeArrowheads="1"/>
          </p:cNvSpPr>
          <p:nvPr/>
        </p:nvSpPr>
        <p:spPr bwMode="auto">
          <a:xfrm>
            <a:off x="468313" y="765175"/>
            <a:ext cx="76327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400">
                <a:solidFill>
                  <a:schemeClr val="bg1"/>
                </a:solidFill>
              </a:rPr>
              <a:t>Mağara ve sıcak su çevrelerindeki kalsiyum karbonat çökeltilerine traverten denir</a:t>
            </a:r>
            <a:endParaRPr lang="en-US" sz="2400">
              <a:solidFill>
                <a:schemeClr val="bg1"/>
              </a:solidFill>
            </a:endParaRPr>
          </a:p>
        </p:txBody>
      </p:sp>
      <p:graphicFrame>
        <p:nvGraphicFramePr>
          <p:cNvPr id="288771" name="Object 3"/>
          <p:cNvGraphicFramePr>
            <a:graphicFrameLocks noChangeAspect="1"/>
          </p:cNvGraphicFramePr>
          <p:nvPr/>
        </p:nvGraphicFramePr>
        <p:xfrm>
          <a:off x="539750" y="1638300"/>
          <a:ext cx="7543800" cy="5219700"/>
        </p:xfrm>
        <a:graphic>
          <a:graphicData uri="http://schemas.openxmlformats.org/presentationml/2006/ole">
            <p:oleObj spid="_x0000_s288773" name="CorelPhotoPaint.Image.8" r:id="rId3" imgW="4366269" imgH="302171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2278</Words>
  <Application>Microsoft Office PowerPoint</Application>
  <PresentationFormat>Ekran Gösterisi (4:3)</PresentationFormat>
  <Paragraphs>794</Paragraphs>
  <Slides>104</Slides>
  <Notes>37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3</vt:i4>
      </vt:variant>
      <vt:variant>
        <vt:lpstr>Slayt Başlıkları</vt:lpstr>
      </vt:variant>
      <vt:variant>
        <vt:i4>104</vt:i4>
      </vt:variant>
    </vt:vector>
  </HeadingPairs>
  <TitlesOfParts>
    <vt:vector size="108" baseType="lpstr">
      <vt:lpstr>Varsayılan Tasarım</vt:lpstr>
      <vt:lpstr>Image Document</vt:lpstr>
      <vt:lpstr>תמונת מפת סיביות</vt:lpstr>
      <vt:lpstr>CorelPhotoPaint.Image.8</vt:lpstr>
      <vt:lpstr>AKARSULAR</vt:lpstr>
      <vt:lpstr>Slayt 2</vt:lpstr>
      <vt:lpstr>Dünya su kaynakları</vt:lpstr>
      <vt:lpstr>Hidrolojik döngü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Akarsu sistemi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Teras</vt:lpstr>
      <vt:lpstr>Slayt 64</vt:lpstr>
      <vt:lpstr>Slayt 65</vt:lpstr>
      <vt:lpstr>Slayt 66</vt:lpstr>
      <vt:lpstr>Slayt 67</vt:lpstr>
      <vt:lpstr>Slayt 68</vt:lpstr>
      <vt:lpstr>Porozite (gözeneklilik) ve permeabilite</vt:lpstr>
      <vt:lpstr>Slayt 70</vt:lpstr>
      <vt:lpstr>Slayt 71</vt:lpstr>
      <vt:lpstr>Slayt 72</vt:lpstr>
      <vt:lpstr>Su tablası</vt:lpstr>
      <vt:lpstr>Slayt 74</vt:lpstr>
      <vt:lpstr>Slayt 75</vt:lpstr>
      <vt:lpstr>Tünemiş su tablası</vt:lpstr>
      <vt:lpstr>Slayt 77</vt:lpstr>
      <vt:lpstr>Kaynaklar Yer altı su tablasının topoğrafyayı kestiği yerlerde ortaya çıkarlar</vt:lpstr>
      <vt:lpstr>Slayt 79</vt:lpstr>
      <vt:lpstr>Farklı kayaç sınırlarındaki kaynaklar</vt:lpstr>
      <vt:lpstr>Slayt 81</vt:lpstr>
      <vt:lpstr>Slayt 82</vt:lpstr>
      <vt:lpstr>Slayt 83</vt:lpstr>
      <vt:lpstr>Slayt 84</vt:lpstr>
      <vt:lpstr>Çökme</vt:lpstr>
      <vt:lpstr>Slayt 86</vt:lpstr>
      <vt:lpstr>Slayt 87</vt:lpstr>
      <vt:lpstr>Kayaçların yer altı suyu tarafından eritilmesi:  Karstik yapılar</vt:lpstr>
      <vt:lpstr>Karstik yüzey şekilleri</vt:lpstr>
      <vt:lpstr>Slayt 90</vt:lpstr>
      <vt:lpstr>Bir obruk</vt:lpstr>
      <vt:lpstr>Slayt 92</vt:lpstr>
      <vt:lpstr>Slayt 93</vt:lpstr>
      <vt:lpstr>Obruk:</vt:lpstr>
      <vt:lpstr>Slayt 95</vt:lpstr>
      <vt:lpstr>Karst bölgelerinde kaynak çıkışı, Oregon Bölgesi,</vt:lpstr>
      <vt:lpstr>Slayt 97</vt:lpstr>
      <vt:lpstr>Slayt 98</vt:lpstr>
      <vt:lpstr>Slayt 99</vt:lpstr>
      <vt:lpstr>Slayt 100</vt:lpstr>
      <vt:lpstr>Slayt 101</vt:lpstr>
      <vt:lpstr>Karbonatlı kayaçların eritilmesi ve  çökeltilmesi</vt:lpstr>
      <vt:lpstr>Karbonatlı kayaçların eritilmesi ve  çökeltilmesi</vt:lpstr>
      <vt:lpstr>Slayt 104</vt:lpstr>
    </vt:vector>
  </TitlesOfParts>
  <Company>ihsan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AKARSULAR</dc:title>
  <dc:creator>Yaşar EREN</dc:creator>
  <cp:lastModifiedBy>admin</cp:lastModifiedBy>
  <cp:revision>61</cp:revision>
  <dcterms:created xsi:type="dcterms:W3CDTF">2003-11-10T12:12:00Z</dcterms:created>
  <dcterms:modified xsi:type="dcterms:W3CDTF">2012-02-05T18:36:10Z</dcterms:modified>
</cp:coreProperties>
</file>